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29" r:id="rId3"/>
    <p:sldId id="330" r:id="rId4"/>
    <p:sldId id="312" r:id="rId5"/>
    <p:sldId id="316" r:id="rId6"/>
    <p:sldId id="317" r:id="rId7"/>
    <p:sldId id="318" r:id="rId8"/>
    <p:sldId id="314" r:id="rId9"/>
    <p:sldId id="332" r:id="rId10"/>
    <p:sldId id="328" r:id="rId11"/>
    <p:sldId id="333" r:id="rId12"/>
    <p:sldId id="320" r:id="rId13"/>
    <p:sldId id="319" r:id="rId14"/>
    <p:sldId id="315" r:id="rId15"/>
    <p:sldId id="323" r:id="rId16"/>
    <p:sldId id="324" r:id="rId17"/>
    <p:sldId id="325" r:id="rId18"/>
    <p:sldId id="326" r:id="rId19"/>
    <p:sldId id="327" r:id="rId20"/>
    <p:sldId id="322" r:id="rId21"/>
    <p:sldId id="331" r:id="rId22"/>
  </p:sldIdLst>
  <p:sldSz cx="9144000" cy="6858000" type="screen4x3"/>
  <p:notesSz cx="7099300" cy="10234613"/>
  <p:defaultTextStyle>
    <a:defPPr>
      <a:defRPr lang="de-DE"/>
    </a:defPPr>
    <a:lvl1pPr algn="r" rtl="0" fontAlgn="base">
      <a:spcBef>
        <a:spcPct val="0"/>
      </a:spcBef>
      <a:spcAft>
        <a:spcPct val="0"/>
      </a:spcAft>
      <a:defRPr sz="2000" kern="1200">
        <a:solidFill>
          <a:schemeClr val="tx1"/>
        </a:solidFill>
        <a:latin typeface="Arial" charset="0"/>
        <a:ea typeface="+mn-ea"/>
        <a:cs typeface="+mn-cs"/>
      </a:defRPr>
    </a:lvl1pPr>
    <a:lvl2pPr marL="457200" algn="r" rtl="0" fontAlgn="base">
      <a:spcBef>
        <a:spcPct val="0"/>
      </a:spcBef>
      <a:spcAft>
        <a:spcPct val="0"/>
      </a:spcAft>
      <a:defRPr sz="2000" kern="1200">
        <a:solidFill>
          <a:schemeClr val="tx1"/>
        </a:solidFill>
        <a:latin typeface="Arial" charset="0"/>
        <a:ea typeface="+mn-ea"/>
        <a:cs typeface="+mn-cs"/>
      </a:defRPr>
    </a:lvl2pPr>
    <a:lvl3pPr marL="914400" algn="r" rtl="0" fontAlgn="base">
      <a:spcBef>
        <a:spcPct val="0"/>
      </a:spcBef>
      <a:spcAft>
        <a:spcPct val="0"/>
      </a:spcAft>
      <a:defRPr sz="2000" kern="1200">
        <a:solidFill>
          <a:schemeClr val="tx1"/>
        </a:solidFill>
        <a:latin typeface="Arial" charset="0"/>
        <a:ea typeface="+mn-ea"/>
        <a:cs typeface="+mn-cs"/>
      </a:defRPr>
    </a:lvl3pPr>
    <a:lvl4pPr marL="1371600" algn="r" rtl="0" fontAlgn="base">
      <a:spcBef>
        <a:spcPct val="0"/>
      </a:spcBef>
      <a:spcAft>
        <a:spcPct val="0"/>
      </a:spcAft>
      <a:defRPr sz="2000" kern="1200">
        <a:solidFill>
          <a:schemeClr val="tx1"/>
        </a:solidFill>
        <a:latin typeface="Arial" charset="0"/>
        <a:ea typeface="+mn-ea"/>
        <a:cs typeface="+mn-cs"/>
      </a:defRPr>
    </a:lvl4pPr>
    <a:lvl5pPr marL="1828800" algn="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4A0"/>
    <a:srgbClr val="4696DC"/>
    <a:srgbClr val="1D3B6D"/>
    <a:srgbClr val="DCDCDC"/>
    <a:srgbClr val="D6D6D6"/>
    <a:srgbClr val="CCCCCC"/>
    <a:srgbClr val="0070C0"/>
    <a:srgbClr val="EEEEEE"/>
    <a:srgbClr val="999999"/>
    <a:srgbClr val="78B4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76" autoAdjust="0"/>
    <p:restoredTop sz="92552" autoAdjust="0"/>
  </p:normalViewPr>
  <p:slideViewPr>
    <p:cSldViewPr>
      <p:cViewPr varScale="1">
        <p:scale>
          <a:sx n="72" d="100"/>
          <a:sy n="72" d="100"/>
        </p:scale>
        <p:origin x="7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vl1pPr>
          </a:lstStyle>
          <a:p>
            <a:pPr>
              <a:defRPr/>
            </a:pPr>
            <a:endParaRPr lang="de-DE"/>
          </a:p>
        </p:txBody>
      </p:sp>
      <p:sp>
        <p:nvSpPr>
          <p:cNvPr id="21507"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de-DE"/>
          </a:p>
        </p:txBody>
      </p:sp>
      <p:sp>
        <p:nvSpPr>
          <p:cNvPr id="21508"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vl1pPr>
          </a:lstStyle>
          <a:p>
            <a:pPr>
              <a:defRPr/>
            </a:pPr>
            <a:endParaRPr lang="de-DE"/>
          </a:p>
        </p:txBody>
      </p:sp>
      <p:sp>
        <p:nvSpPr>
          <p:cNvPr id="21509"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pPr>
              <a:defRPr/>
            </a:pPr>
            <a:fld id="{ADCA9884-400D-4409-9207-CC22EEC0F94F}" type="slidenum">
              <a:rPr lang="de-DE"/>
              <a:pPr>
                <a:defRPr/>
              </a:pPr>
              <a:t>‹Nr.›</a:t>
            </a:fld>
            <a:endParaRPr lang="de-DE" dirty="0"/>
          </a:p>
        </p:txBody>
      </p:sp>
    </p:spTree>
    <p:extLst>
      <p:ext uri="{BB962C8B-B14F-4D97-AF65-F5344CB8AC3E}">
        <p14:creationId xmlns:p14="http://schemas.microsoft.com/office/powerpoint/2010/main" val="71938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vl1pPr>
          </a:lstStyle>
          <a:p>
            <a:pPr>
              <a:defRPr/>
            </a:pPr>
            <a:endParaRPr lang="de-DE"/>
          </a:p>
        </p:txBody>
      </p:sp>
      <p:sp>
        <p:nvSpPr>
          <p:cNvPr id="5123"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de-DE"/>
          </a:p>
        </p:txBody>
      </p:sp>
      <p:sp>
        <p:nvSpPr>
          <p:cNvPr id="1946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5126"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vl1pPr>
          </a:lstStyle>
          <a:p>
            <a:pPr>
              <a:defRPr/>
            </a:pPr>
            <a:endParaRPr lang="de-DE"/>
          </a:p>
        </p:txBody>
      </p:sp>
      <p:sp>
        <p:nvSpPr>
          <p:cNvPr id="5127"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pPr>
              <a:defRPr/>
            </a:pPr>
            <a:fld id="{E9C7245A-3FD3-4911-8C29-A7C1CE43C30F}" type="slidenum">
              <a:rPr lang="de-DE"/>
              <a:pPr>
                <a:defRPr/>
              </a:pPr>
              <a:t>‹Nr.›</a:t>
            </a:fld>
            <a:endParaRPr lang="de-DE" dirty="0"/>
          </a:p>
        </p:txBody>
      </p:sp>
    </p:spTree>
    <p:extLst>
      <p:ext uri="{BB962C8B-B14F-4D97-AF65-F5344CB8AC3E}">
        <p14:creationId xmlns:p14="http://schemas.microsoft.com/office/powerpoint/2010/main" val="25514992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2</a:t>
            </a:fld>
            <a:endParaRPr lang="de-DE"/>
          </a:p>
        </p:txBody>
      </p:sp>
    </p:spTree>
    <p:extLst>
      <p:ext uri="{BB962C8B-B14F-4D97-AF65-F5344CB8AC3E}">
        <p14:creationId xmlns:p14="http://schemas.microsoft.com/office/powerpoint/2010/main" val="663296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11</a:t>
            </a:fld>
            <a:endParaRPr lang="de-DE"/>
          </a:p>
        </p:txBody>
      </p:sp>
    </p:spTree>
    <p:extLst>
      <p:ext uri="{BB962C8B-B14F-4D97-AF65-F5344CB8AC3E}">
        <p14:creationId xmlns:p14="http://schemas.microsoft.com/office/powerpoint/2010/main" val="2021755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12</a:t>
            </a:fld>
            <a:endParaRPr lang="de-DE"/>
          </a:p>
        </p:txBody>
      </p:sp>
    </p:spTree>
    <p:extLst>
      <p:ext uri="{BB962C8B-B14F-4D97-AF65-F5344CB8AC3E}">
        <p14:creationId xmlns:p14="http://schemas.microsoft.com/office/powerpoint/2010/main" val="1786266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13</a:t>
            </a:fld>
            <a:endParaRPr lang="de-DE"/>
          </a:p>
        </p:txBody>
      </p:sp>
    </p:spTree>
    <p:extLst>
      <p:ext uri="{BB962C8B-B14F-4D97-AF65-F5344CB8AC3E}">
        <p14:creationId xmlns:p14="http://schemas.microsoft.com/office/powerpoint/2010/main" val="764714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14</a:t>
            </a:fld>
            <a:endParaRPr lang="de-DE"/>
          </a:p>
        </p:txBody>
      </p:sp>
    </p:spTree>
    <p:extLst>
      <p:ext uri="{BB962C8B-B14F-4D97-AF65-F5344CB8AC3E}">
        <p14:creationId xmlns:p14="http://schemas.microsoft.com/office/powerpoint/2010/main" val="1496484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15</a:t>
            </a:fld>
            <a:endParaRPr lang="de-DE"/>
          </a:p>
        </p:txBody>
      </p:sp>
    </p:spTree>
    <p:extLst>
      <p:ext uri="{BB962C8B-B14F-4D97-AF65-F5344CB8AC3E}">
        <p14:creationId xmlns:p14="http://schemas.microsoft.com/office/powerpoint/2010/main" val="3641601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16</a:t>
            </a:fld>
            <a:endParaRPr lang="de-DE"/>
          </a:p>
        </p:txBody>
      </p:sp>
    </p:spTree>
    <p:extLst>
      <p:ext uri="{BB962C8B-B14F-4D97-AF65-F5344CB8AC3E}">
        <p14:creationId xmlns:p14="http://schemas.microsoft.com/office/powerpoint/2010/main" val="1538495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17</a:t>
            </a:fld>
            <a:endParaRPr lang="de-DE"/>
          </a:p>
        </p:txBody>
      </p:sp>
    </p:spTree>
    <p:extLst>
      <p:ext uri="{BB962C8B-B14F-4D97-AF65-F5344CB8AC3E}">
        <p14:creationId xmlns:p14="http://schemas.microsoft.com/office/powerpoint/2010/main" val="3196205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18</a:t>
            </a:fld>
            <a:endParaRPr lang="de-DE"/>
          </a:p>
        </p:txBody>
      </p:sp>
    </p:spTree>
    <p:extLst>
      <p:ext uri="{BB962C8B-B14F-4D97-AF65-F5344CB8AC3E}">
        <p14:creationId xmlns:p14="http://schemas.microsoft.com/office/powerpoint/2010/main" val="934833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19</a:t>
            </a:fld>
            <a:endParaRPr lang="de-DE"/>
          </a:p>
        </p:txBody>
      </p:sp>
    </p:spTree>
    <p:extLst>
      <p:ext uri="{BB962C8B-B14F-4D97-AF65-F5344CB8AC3E}">
        <p14:creationId xmlns:p14="http://schemas.microsoft.com/office/powerpoint/2010/main" val="3973439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20</a:t>
            </a:fld>
            <a:endParaRPr lang="de-DE"/>
          </a:p>
        </p:txBody>
      </p:sp>
    </p:spTree>
    <p:extLst>
      <p:ext uri="{BB962C8B-B14F-4D97-AF65-F5344CB8AC3E}">
        <p14:creationId xmlns:p14="http://schemas.microsoft.com/office/powerpoint/2010/main" val="250677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3</a:t>
            </a:fld>
            <a:endParaRPr lang="de-DE"/>
          </a:p>
        </p:txBody>
      </p:sp>
    </p:spTree>
    <p:extLst>
      <p:ext uri="{BB962C8B-B14F-4D97-AF65-F5344CB8AC3E}">
        <p14:creationId xmlns:p14="http://schemas.microsoft.com/office/powerpoint/2010/main" val="1888415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21</a:t>
            </a:fld>
            <a:endParaRPr lang="de-DE"/>
          </a:p>
        </p:txBody>
      </p:sp>
    </p:spTree>
    <p:extLst>
      <p:ext uri="{BB962C8B-B14F-4D97-AF65-F5344CB8AC3E}">
        <p14:creationId xmlns:p14="http://schemas.microsoft.com/office/powerpoint/2010/main" val="1148375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r>
              <a:rPr lang="de-DE" dirty="0" smtClean="0"/>
              <a:t>Im Folgenden möchte ich die</a:t>
            </a:r>
            <a:r>
              <a:rPr lang="de-DE" baseline="0" dirty="0" smtClean="0"/>
              <a:t> Firma kurz vorstellen</a:t>
            </a:r>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4</a:t>
            </a:fld>
            <a:endParaRPr lang="de-DE"/>
          </a:p>
        </p:txBody>
      </p:sp>
    </p:spTree>
    <p:extLst>
      <p:ext uri="{BB962C8B-B14F-4D97-AF65-F5344CB8AC3E}">
        <p14:creationId xmlns:p14="http://schemas.microsoft.com/office/powerpoint/2010/main" val="1815705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5</a:t>
            </a:fld>
            <a:endParaRPr lang="de-DE"/>
          </a:p>
        </p:txBody>
      </p:sp>
    </p:spTree>
    <p:extLst>
      <p:ext uri="{BB962C8B-B14F-4D97-AF65-F5344CB8AC3E}">
        <p14:creationId xmlns:p14="http://schemas.microsoft.com/office/powerpoint/2010/main" val="401153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6</a:t>
            </a:fld>
            <a:endParaRPr lang="de-DE"/>
          </a:p>
        </p:txBody>
      </p:sp>
    </p:spTree>
    <p:extLst>
      <p:ext uri="{BB962C8B-B14F-4D97-AF65-F5344CB8AC3E}">
        <p14:creationId xmlns:p14="http://schemas.microsoft.com/office/powerpoint/2010/main" val="2372277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7</a:t>
            </a:fld>
            <a:endParaRPr lang="de-DE"/>
          </a:p>
        </p:txBody>
      </p:sp>
    </p:spTree>
    <p:extLst>
      <p:ext uri="{BB962C8B-B14F-4D97-AF65-F5344CB8AC3E}">
        <p14:creationId xmlns:p14="http://schemas.microsoft.com/office/powerpoint/2010/main" val="4279852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8</a:t>
            </a:fld>
            <a:endParaRPr lang="de-DE"/>
          </a:p>
        </p:txBody>
      </p:sp>
    </p:spTree>
    <p:extLst>
      <p:ext uri="{BB962C8B-B14F-4D97-AF65-F5344CB8AC3E}">
        <p14:creationId xmlns:p14="http://schemas.microsoft.com/office/powerpoint/2010/main" val="1163031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9</a:t>
            </a:fld>
            <a:endParaRPr lang="de-DE"/>
          </a:p>
        </p:txBody>
      </p:sp>
    </p:spTree>
    <p:extLst>
      <p:ext uri="{BB962C8B-B14F-4D97-AF65-F5344CB8AC3E}">
        <p14:creationId xmlns:p14="http://schemas.microsoft.com/office/powerpoint/2010/main" val="52742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2188" y="768350"/>
            <a:ext cx="5114925" cy="383698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AC28A4F-92E2-4B17-8BD3-1106E8FA9BBE}" type="slidenum">
              <a:rPr lang="de-DE" smtClean="0"/>
              <a:t>10</a:t>
            </a:fld>
            <a:endParaRPr lang="de-DE"/>
          </a:p>
        </p:txBody>
      </p:sp>
    </p:spTree>
    <p:extLst>
      <p:ext uri="{BB962C8B-B14F-4D97-AF65-F5344CB8AC3E}">
        <p14:creationId xmlns:p14="http://schemas.microsoft.com/office/powerpoint/2010/main" val="1458604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hteck 6"/>
          <p:cNvSpPr/>
          <p:nvPr userDrawn="1"/>
        </p:nvSpPr>
        <p:spPr bwMode="auto">
          <a:xfrm>
            <a:off x="0" y="333013"/>
            <a:ext cx="9180513" cy="1584325"/>
          </a:xfrm>
          <a:prstGeom prst="rect">
            <a:avLst/>
          </a:prstGeom>
          <a:gradFill flip="none" rotWithShape="1">
            <a:gsLst>
              <a:gs pos="42000">
                <a:schemeClr val="bg1"/>
              </a:gs>
              <a:gs pos="85000">
                <a:srgbClr val="EEEEEE"/>
              </a:gs>
            </a:gsLst>
            <a:lin ang="5400000" scaled="1"/>
            <a:tileRect/>
          </a:gradFill>
          <a:ln w="0" cap="flat" cmpd="sng" algn="ctr">
            <a:noFill/>
            <a:prstDash val="solid"/>
            <a:round/>
            <a:headEnd type="none" w="med" len="med"/>
            <a:tailEnd type="none" w="med" len="med"/>
          </a:ln>
          <a:effectLst>
            <a:outerShdw blurRad="63500" dist="38100" dir="5400000" sx="101000" sy="101000" algn="t" rotWithShape="0">
              <a:schemeClr val="tx1">
                <a:lumMod val="85000"/>
                <a:lumOff val="15000"/>
                <a:alpha val="30000"/>
              </a:schemeClr>
            </a:outerShdw>
          </a:effectLst>
          <a:extLst/>
        </p:spPr>
        <p:txBody>
          <a:bodyPr/>
          <a:lstStyle/>
          <a:p>
            <a:pPr lvl="0"/>
            <a:endParaRPr lang="de-DE" dirty="0"/>
          </a:p>
        </p:txBody>
      </p:sp>
      <p:pic>
        <p:nvPicPr>
          <p:cNvPr id="8" name="Picture 4"/>
          <p:cNvPicPr>
            <a:picLocks noChangeAspect="1" noChangeArrowheads="1"/>
          </p:cNvPicPr>
          <p:nvPr userDrawn="1"/>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11975" y="329838"/>
            <a:ext cx="2268538"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7"/>
          <p:cNvSpPr txBox="1">
            <a:spLocks noChangeArrowheads="1"/>
          </p:cNvSpPr>
          <p:nvPr/>
        </p:nvSpPr>
        <p:spPr bwMode="auto">
          <a:xfrm>
            <a:off x="4011613" y="5983288"/>
            <a:ext cx="2235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algn="r" eaLnBrk="0" fontAlgn="base" hangingPunct="0">
              <a:spcBef>
                <a:spcPct val="0"/>
              </a:spcBef>
              <a:spcAft>
                <a:spcPct val="0"/>
              </a:spcAft>
              <a:defRPr sz="2000">
                <a:solidFill>
                  <a:schemeClr val="tx1"/>
                </a:solidFill>
                <a:latin typeface="Arial" charset="0"/>
              </a:defRPr>
            </a:lvl6pPr>
            <a:lvl7pPr marL="2971800" indent="-228600" algn="r" eaLnBrk="0" fontAlgn="base" hangingPunct="0">
              <a:spcBef>
                <a:spcPct val="0"/>
              </a:spcBef>
              <a:spcAft>
                <a:spcPct val="0"/>
              </a:spcAft>
              <a:defRPr sz="2000">
                <a:solidFill>
                  <a:schemeClr val="tx1"/>
                </a:solidFill>
                <a:latin typeface="Arial" charset="0"/>
              </a:defRPr>
            </a:lvl7pPr>
            <a:lvl8pPr marL="3429000" indent="-228600" algn="r" eaLnBrk="0" fontAlgn="base" hangingPunct="0">
              <a:spcBef>
                <a:spcPct val="0"/>
              </a:spcBef>
              <a:spcAft>
                <a:spcPct val="0"/>
              </a:spcAft>
              <a:defRPr sz="2000">
                <a:solidFill>
                  <a:schemeClr val="tx1"/>
                </a:solidFill>
                <a:latin typeface="Arial" charset="0"/>
              </a:defRPr>
            </a:lvl8pPr>
            <a:lvl9pPr marL="3886200" indent="-228600" algn="r" eaLnBrk="0" fontAlgn="base" hangingPunct="0">
              <a:spcBef>
                <a:spcPct val="0"/>
              </a:spcBef>
              <a:spcAft>
                <a:spcPct val="0"/>
              </a:spcAft>
              <a:defRPr sz="2000">
                <a:solidFill>
                  <a:schemeClr val="tx1"/>
                </a:solidFill>
                <a:latin typeface="Arial" charset="0"/>
              </a:defRPr>
            </a:lvl9pPr>
          </a:lstStyle>
          <a:p>
            <a:pPr algn="l" eaLnBrk="1" hangingPunct="1">
              <a:spcBef>
                <a:spcPct val="50000"/>
              </a:spcBef>
              <a:defRPr/>
            </a:pPr>
            <a:r>
              <a:rPr lang="de-DE" sz="1800" dirty="0" smtClean="0">
                <a:solidFill>
                  <a:schemeClr val="bg1"/>
                </a:solidFill>
              </a:rPr>
              <a:t>iSM GmbH 2012</a:t>
            </a:r>
          </a:p>
        </p:txBody>
      </p:sp>
      <p:sp>
        <p:nvSpPr>
          <p:cNvPr id="4" name="Rectangle 9"/>
          <p:cNvSpPr>
            <a:spLocks noChangeArrowheads="1"/>
          </p:cNvSpPr>
          <p:nvPr userDrawn="1"/>
        </p:nvSpPr>
        <p:spPr bwMode="auto">
          <a:xfrm>
            <a:off x="0" y="-26987"/>
            <a:ext cx="9180513" cy="360000"/>
          </a:xfrm>
          <a:prstGeom prst="rect">
            <a:avLst/>
          </a:prstGeom>
          <a:gradFill>
            <a:gsLst>
              <a:gs pos="0">
                <a:srgbClr val="4696DC"/>
              </a:gs>
              <a:gs pos="60000">
                <a:srgbClr val="2864A0"/>
              </a:gs>
            </a:gsLst>
            <a:lin ang="5400000" scaled="0"/>
          </a:gradFill>
          <a:ln>
            <a:noFill/>
          </a:ln>
          <a:effectLst>
            <a:outerShdw blurRad="63500" dist="38100" dir="5400000" sx="101000" sy="101000" algn="t" rotWithShape="0">
              <a:schemeClr val="tx1">
                <a:lumMod val="85000"/>
                <a:lumOff val="15000"/>
                <a:alpha val="75000"/>
              </a:schemeClr>
            </a:outerShdw>
          </a:effectLst>
        </p:spPr>
        <p:txBody>
          <a:bodyPr wrap="none" anchor="ctr"/>
          <a:lstStyle/>
          <a:p>
            <a:pPr>
              <a:defRPr/>
            </a:pPr>
            <a:endParaRPr lang="de-DE" dirty="0"/>
          </a:p>
        </p:txBody>
      </p:sp>
      <p:sp>
        <p:nvSpPr>
          <p:cNvPr id="3100" name="Rectangle 28"/>
          <p:cNvSpPr>
            <a:spLocks noGrp="1" noChangeArrowheads="1"/>
          </p:cNvSpPr>
          <p:nvPr>
            <p:ph type="ctrTitle" sz="quarter"/>
          </p:nvPr>
        </p:nvSpPr>
        <p:spPr>
          <a:xfrm>
            <a:off x="1881522" y="2852936"/>
            <a:ext cx="5040000" cy="1557338"/>
          </a:xfrm>
        </p:spPr>
        <p:txBody>
          <a:bodyPr/>
          <a:lstStyle>
            <a:lvl1pPr>
              <a:defRPr sz="2800" b="0" baseline="0">
                <a:solidFill>
                  <a:schemeClr val="tx1"/>
                </a:solidFill>
                <a:latin typeface="Segoe UI" pitchFamily="34" charset="0"/>
                <a:ea typeface="Segoe UI" pitchFamily="34" charset="0"/>
                <a:cs typeface="Segoe UI" pitchFamily="34" charset="0"/>
              </a:defRPr>
            </a:lvl1pPr>
          </a:lstStyle>
          <a:p>
            <a:pPr lvl="0"/>
            <a:r>
              <a:rPr lang="de-DE" noProof="0" dirty="0" smtClean="0"/>
              <a:t>Titelmasterformat durch Klicken bearbeiten</a:t>
            </a:r>
          </a:p>
        </p:txBody>
      </p:sp>
      <p:sp>
        <p:nvSpPr>
          <p:cNvPr id="3075" name="Rectangle 3"/>
          <p:cNvSpPr>
            <a:spLocks noGrp="1" noChangeArrowheads="1"/>
          </p:cNvSpPr>
          <p:nvPr>
            <p:ph type="subTitle" idx="1"/>
          </p:nvPr>
        </p:nvSpPr>
        <p:spPr>
          <a:xfrm>
            <a:off x="1875729" y="4653136"/>
            <a:ext cx="5040000" cy="863600"/>
          </a:xfrm>
        </p:spPr>
        <p:txBody>
          <a:bodyPr/>
          <a:lstStyle>
            <a:lvl1pPr marL="0" indent="0">
              <a:buFontTx/>
              <a:buNone/>
              <a:defRPr sz="1800">
                <a:solidFill>
                  <a:schemeClr val="bg2">
                    <a:lumMod val="50000"/>
                  </a:schemeClr>
                </a:solidFill>
              </a:defRPr>
            </a:lvl1pPr>
          </a:lstStyle>
          <a:p>
            <a:pPr lvl="0"/>
            <a:r>
              <a:rPr lang="de-DE" noProof="0" smtClean="0"/>
              <a:t>Formatvorlage des Untertitelmasters durch Klicken bearbeiten</a:t>
            </a:r>
            <a:endParaRPr lang="de-DE" noProof="0" dirty="0" smtClean="0"/>
          </a:p>
        </p:txBody>
      </p:sp>
      <p:pic>
        <p:nvPicPr>
          <p:cNvPr id="2" name="Grafik 1"/>
          <p:cNvPicPr>
            <a:picLocks noChangeAspect="1"/>
          </p:cNvPicPr>
          <p:nvPr userDrawn="1"/>
        </p:nvPicPr>
        <p:blipFill>
          <a:blip r:embed="rId3"/>
          <a:stretch>
            <a:fillRect/>
          </a:stretch>
        </p:blipFill>
        <p:spPr>
          <a:xfrm>
            <a:off x="6864" y="431438"/>
            <a:ext cx="1457325" cy="1485900"/>
          </a:xfrm>
          <a:prstGeom prst="rect">
            <a:avLst/>
          </a:prstGeom>
        </p:spPr>
      </p:pic>
    </p:spTree>
    <p:extLst>
      <p:ext uri="{BB962C8B-B14F-4D97-AF65-F5344CB8AC3E}">
        <p14:creationId xmlns:p14="http://schemas.microsoft.com/office/powerpoint/2010/main" val="25947431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4" name="Rechteck 3"/>
          <p:cNvSpPr/>
          <p:nvPr userDrawn="1"/>
        </p:nvSpPr>
        <p:spPr bwMode="auto">
          <a:xfrm>
            <a:off x="0" y="81013"/>
            <a:ext cx="9144000" cy="1080000"/>
          </a:xfrm>
          <a:prstGeom prst="rect">
            <a:avLst/>
          </a:prstGeom>
          <a:gradFill>
            <a:gsLst>
              <a:gs pos="42000">
                <a:schemeClr val="bg1"/>
              </a:gs>
              <a:gs pos="90000">
                <a:srgbClr val="EEEEEE"/>
              </a:gs>
            </a:gsLst>
            <a:lin ang="5400000" scaled="0"/>
          </a:gradFill>
          <a:ln w="0" cap="flat" cmpd="sng" algn="ctr">
            <a:noFill/>
            <a:prstDash val="solid"/>
            <a:round/>
            <a:headEnd type="none" w="med" len="med"/>
            <a:tailEnd type="none" w="med" len="med"/>
          </a:ln>
          <a:effectLst>
            <a:outerShdw blurRad="63500" dist="38100" sx="101000" sy="101000" algn="ctr" rotWithShape="0">
              <a:schemeClr val="tx1">
                <a:lumMod val="85000"/>
                <a:lumOff val="15000"/>
                <a:alpha val="40000"/>
              </a:schemeClr>
            </a:outerShdw>
          </a:effectLst>
          <a:extLst/>
        </p:spPr>
        <p:txBody>
          <a:bodyPr/>
          <a:lstStyle/>
          <a:p>
            <a:pPr>
              <a:defRPr/>
            </a:pPr>
            <a:r>
              <a:rPr lang="de-DE" dirty="0" smtClean="0"/>
              <a:t> </a:t>
            </a:r>
            <a:endParaRPr lang="de-DE" dirty="0"/>
          </a:p>
        </p:txBody>
      </p:sp>
      <p:sp>
        <p:nvSpPr>
          <p:cNvPr id="5" name="Rectangle 9"/>
          <p:cNvSpPr>
            <a:spLocks noChangeArrowheads="1"/>
          </p:cNvSpPr>
          <p:nvPr userDrawn="1"/>
        </p:nvSpPr>
        <p:spPr bwMode="auto">
          <a:xfrm>
            <a:off x="-108520" y="6498000"/>
            <a:ext cx="9361040" cy="360000"/>
          </a:xfrm>
          <a:prstGeom prst="rect">
            <a:avLst/>
          </a:prstGeom>
          <a:gradFill>
            <a:gsLst>
              <a:gs pos="0">
                <a:srgbClr val="4696DC"/>
              </a:gs>
              <a:gs pos="60000">
                <a:srgbClr val="2864A0"/>
              </a:gs>
            </a:gsLst>
            <a:lin ang="5400000" scaled="0"/>
          </a:gradFill>
          <a:ln>
            <a:noFill/>
          </a:ln>
          <a:effectLst>
            <a:outerShdw blurRad="50800" dist="25400" dir="16200000" sx="101000" sy="101000" algn="t" rotWithShape="0">
              <a:schemeClr val="tx1">
                <a:lumMod val="85000"/>
                <a:lumOff val="15000"/>
                <a:alpha val="75000"/>
              </a:schemeClr>
            </a:outerShdw>
          </a:effectLst>
        </p:spPr>
        <p:txBody>
          <a:bodyPr wrap="none" anchor="ctr"/>
          <a:lstStyle/>
          <a:p>
            <a:pPr lvl="0"/>
            <a:endParaRPr lang="de-DE" dirty="0"/>
          </a:p>
        </p:txBody>
      </p:sp>
      <p:pic>
        <p:nvPicPr>
          <p:cNvPr id="7" name="Grafik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01013" y="215407"/>
            <a:ext cx="8096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txBox="1">
            <a:spLocks noChangeArrowheads="1"/>
          </p:cNvSpPr>
          <p:nvPr userDrawn="1"/>
        </p:nvSpPr>
        <p:spPr bwMode="auto">
          <a:xfrm>
            <a:off x="324000" y="6488616"/>
            <a:ext cx="1728788" cy="338554"/>
          </a:xfrm>
          <a:prstGeom prst="rect">
            <a:avLst/>
          </a:prstGeom>
          <a:noFill/>
          <a:ln>
            <a:noFill/>
          </a:ln>
          <a:effectLst>
            <a:innerShdw blurRad="25400" dist="63500" dir="13500000">
              <a:prstClr val="black">
                <a:alpha val="50000"/>
              </a:prstClr>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rIns="0" anchor="ctr" anchorCtr="0">
            <a:spAutoFit/>
          </a:bodyPr>
          <a:lstStyle>
            <a:defPPr>
              <a:defRPr lang="de-DE"/>
            </a:defPPr>
            <a:lvl1pPr algn="r" rtl="0" fontAlgn="base">
              <a:spcBef>
                <a:spcPct val="0"/>
              </a:spcBef>
              <a:spcAft>
                <a:spcPct val="0"/>
              </a:spcAft>
              <a:defRPr sz="1400" kern="1200">
                <a:solidFill>
                  <a:srgbClr val="1D3B6D"/>
                </a:solidFill>
                <a:latin typeface="Arial" charset="0"/>
                <a:ea typeface="+mn-ea"/>
                <a:cs typeface="+mn-cs"/>
              </a:defRPr>
            </a:lvl1pPr>
            <a:lvl2pPr marL="457200" algn="r" rtl="0" fontAlgn="base">
              <a:spcBef>
                <a:spcPct val="0"/>
              </a:spcBef>
              <a:spcAft>
                <a:spcPct val="0"/>
              </a:spcAft>
              <a:defRPr sz="2000" kern="1200">
                <a:solidFill>
                  <a:schemeClr val="tx1"/>
                </a:solidFill>
                <a:latin typeface="Arial" charset="0"/>
                <a:ea typeface="+mn-ea"/>
                <a:cs typeface="+mn-cs"/>
              </a:defRPr>
            </a:lvl2pPr>
            <a:lvl3pPr marL="914400" algn="r" rtl="0" fontAlgn="base">
              <a:spcBef>
                <a:spcPct val="0"/>
              </a:spcBef>
              <a:spcAft>
                <a:spcPct val="0"/>
              </a:spcAft>
              <a:defRPr sz="2000" kern="1200">
                <a:solidFill>
                  <a:schemeClr val="tx1"/>
                </a:solidFill>
                <a:latin typeface="Arial" charset="0"/>
                <a:ea typeface="+mn-ea"/>
                <a:cs typeface="+mn-cs"/>
              </a:defRPr>
            </a:lvl3pPr>
            <a:lvl4pPr marL="1371600" algn="r" rtl="0" fontAlgn="base">
              <a:spcBef>
                <a:spcPct val="0"/>
              </a:spcBef>
              <a:spcAft>
                <a:spcPct val="0"/>
              </a:spcAft>
              <a:defRPr sz="2000" kern="1200">
                <a:solidFill>
                  <a:schemeClr val="tx1"/>
                </a:solidFill>
                <a:latin typeface="Arial" charset="0"/>
                <a:ea typeface="+mn-ea"/>
                <a:cs typeface="+mn-cs"/>
              </a:defRPr>
            </a:lvl4pPr>
            <a:lvl5pPr marL="1828800" algn="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r>
              <a:rPr lang="de-DE" sz="1600" b="0" dirty="0" smtClean="0">
                <a:solidFill>
                  <a:schemeClr val="bg1"/>
                </a:solidFill>
                <a:effectLst>
                  <a:outerShdw blurRad="50800" dist="38100" dir="5400000" algn="t" rotWithShape="0">
                    <a:prstClr val="black">
                      <a:alpha val="40000"/>
                    </a:prstClr>
                  </a:outerShdw>
                </a:effectLst>
                <a:latin typeface="Calibri" pitchFamily="34" charset="0"/>
                <a:cs typeface="Calibri" pitchFamily="34" charset="0"/>
              </a:rPr>
              <a:t>www.secu-sys.de</a:t>
            </a:r>
            <a:endParaRPr lang="de-DE" sz="1600" b="0" dirty="0">
              <a:solidFill>
                <a:schemeClr val="bg1"/>
              </a:solidFill>
              <a:effectLst>
                <a:outerShdw blurRad="50800" dist="38100" dir="5400000" algn="t" rotWithShape="0">
                  <a:prstClr val="black">
                    <a:alpha val="40000"/>
                  </a:prstClr>
                </a:outerShdw>
              </a:effectLst>
              <a:latin typeface="Calibri" pitchFamily="34" charset="0"/>
              <a:cs typeface="Calibri" pitchFamily="34" charset="0"/>
            </a:endParaRPr>
          </a:p>
        </p:txBody>
      </p:sp>
      <p:sp>
        <p:nvSpPr>
          <p:cNvPr id="2" name="Titel 1"/>
          <p:cNvSpPr>
            <a:spLocks noGrp="1"/>
          </p:cNvSpPr>
          <p:nvPr>
            <p:ph type="title"/>
          </p:nvPr>
        </p:nvSpPr>
        <p:spPr>
          <a:xfrm>
            <a:off x="323528" y="232076"/>
            <a:ext cx="7416947" cy="777875"/>
          </a:xfrm>
        </p:spPr>
        <p:txBody>
          <a:bodyPr/>
          <a:lstStyle>
            <a:lvl1pPr>
              <a:defRPr sz="2800" b="0">
                <a:solidFill>
                  <a:srgbClr val="2864A0"/>
                </a:solidFill>
                <a:latin typeface="Segoe UI" pitchFamily="34" charset="0"/>
                <a:ea typeface="Segoe UI" pitchFamily="34" charset="0"/>
                <a:cs typeface="Segoe UI" pitchFamily="34" charset="0"/>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324000" y="1440000"/>
            <a:ext cx="8496000" cy="4525962"/>
          </a:xfrm>
        </p:spPr>
        <p:txBody>
          <a:bodyPr/>
          <a:lstStyle>
            <a:lvl1pPr>
              <a:defRPr>
                <a:solidFill>
                  <a:schemeClr val="tx1"/>
                </a:solidFill>
              </a:defRPr>
            </a:lvl1pPr>
            <a:lvl2pPr marL="742950" indent="-285750">
              <a:buFont typeface="Arial" pitchFamily="34" charset="0"/>
              <a:buChar char="»"/>
              <a:defRPr>
                <a:solidFill>
                  <a:schemeClr val="tx1"/>
                </a:solidFill>
              </a:defRPr>
            </a:lvl2pPr>
            <a:lvl3pPr>
              <a:defRPr>
                <a:solidFill>
                  <a:schemeClr val="tx1"/>
                </a:solidFill>
              </a:defRPr>
            </a:lvl3pPr>
            <a:lvl4pPr>
              <a:defRPr>
                <a:solidFill>
                  <a:schemeClr val="tx1"/>
                </a:solidFill>
              </a:defRPr>
            </a:lvl4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9" name="Foliennummernplatzhalter 3"/>
          <p:cNvSpPr>
            <a:spLocks noGrp="1"/>
          </p:cNvSpPr>
          <p:nvPr>
            <p:ph type="sldNum" sz="quarter" idx="10"/>
          </p:nvPr>
        </p:nvSpPr>
        <p:spPr>
          <a:xfrm>
            <a:off x="6975475" y="6488616"/>
            <a:ext cx="1844997" cy="338554"/>
          </a:xfrm>
          <a:prstGeom prst="rect">
            <a:avLst/>
          </a:prstGeom>
        </p:spPr>
        <p:txBody>
          <a:bodyPr wrap="square" lIns="0" rIns="0" anchor="ctr">
            <a:spAutoFit/>
          </a:bodyPr>
          <a:lstStyle>
            <a:lvl1pPr>
              <a:defRPr sz="1600" smtClean="0">
                <a:solidFill>
                  <a:schemeClr val="bg1"/>
                </a:solidFill>
                <a:effectLst>
                  <a:outerShdw blurRad="50800" dist="38100" dir="5400000" algn="t" rotWithShape="0">
                    <a:prstClr val="black">
                      <a:alpha val="40000"/>
                    </a:prstClr>
                  </a:outerShdw>
                </a:effectLst>
              </a:defRPr>
            </a:lvl1pPr>
          </a:lstStyle>
          <a:p>
            <a:pPr>
              <a:defRPr/>
            </a:pPr>
            <a:fld id="{6DFC4508-3DC1-4751-9D5A-3BBF2C489BC2}" type="slidenum">
              <a:rPr lang="de-DE" smtClean="0"/>
              <a:pPr>
                <a:defRPr/>
              </a:pPr>
              <a:t>‹Nr.›</a:t>
            </a:fld>
            <a:endParaRPr lang="de-DE" dirty="0"/>
          </a:p>
        </p:txBody>
      </p:sp>
      <p:sp>
        <p:nvSpPr>
          <p:cNvPr id="10" name="Rectangle 9"/>
          <p:cNvSpPr>
            <a:spLocks noChangeArrowheads="1"/>
          </p:cNvSpPr>
          <p:nvPr userDrawn="1"/>
        </p:nvSpPr>
        <p:spPr bwMode="auto">
          <a:xfrm>
            <a:off x="0" y="-26987"/>
            <a:ext cx="9180513" cy="108000"/>
          </a:xfrm>
          <a:prstGeom prst="rect">
            <a:avLst/>
          </a:prstGeom>
          <a:gradFill>
            <a:gsLst>
              <a:gs pos="0">
                <a:srgbClr val="4696DC"/>
              </a:gs>
              <a:gs pos="60000">
                <a:srgbClr val="2864A0"/>
              </a:gs>
            </a:gsLst>
            <a:lin ang="5400000" scaled="0"/>
          </a:gradFill>
          <a:ln>
            <a:noFill/>
          </a:ln>
          <a:effectLst>
            <a:outerShdw blurRad="50800" dist="25400" dir="5400000" sx="101000" sy="101000" algn="t" rotWithShape="0">
              <a:schemeClr val="tx1">
                <a:lumMod val="85000"/>
                <a:lumOff val="15000"/>
                <a:alpha val="75000"/>
              </a:schemeClr>
            </a:outerShdw>
          </a:effectLst>
        </p:spPr>
        <p:txBody>
          <a:bodyPr wrap="none" anchor="ctr"/>
          <a:lstStyle/>
          <a:p>
            <a:pPr>
              <a:defRPr/>
            </a:pPr>
            <a:endParaRPr lang="de-DE" dirty="0"/>
          </a:p>
        </p:txBody>
      </p:sp>
    </p:spTree>
    <p:extLst>
      <p:ext uri="{BB962C8B-B14F-4D97-AF65-F5344CB8AC3E}">
        <p14:creationId xmlns:p14="http://schemas.microsoft.com/office/powerpoint/2010/main" val="5009370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hteck 7"/>
          <p:cNvSpPr/>
          <p:nvPr/>
        </p:nvSpPr>
        <p:spPr bwMode="auto">
          <a:xfrm>
            <a:off x="-1" y="81013"/>
            <a:ext cx="9180513" cy="1080000"/>
          </a:xfrm>
          <a:prstGeom prst="rect">
            <a:avLst/>
          </a:prstGeom>
          <a:gradFill>
            <a:gsLst>
              <a:gs pos="42000">
                <a:schemeClr val="bg1"/>
              </a:gs>
              <a:gs pos="90000">
                <a:srgbClr val="EEEEEE"/>
              </a:gs>
            </a:gsLst>
            <a:lin ang="5400000" scaled="0"/>
          </a:gradFill>
          <a:ln w="0" cap="flat" cmpd="sng" algn="ctr">
            <a:noFill/>
            <a:prstDash val="solid"/>
            <a:round/>
            <a:headEnd type="none" w="med" len="med"/>
            <a:tailEnd type="none" w="med" len="med"/>
          </a:ln>
          <a:effectLst>
            <a:outerShdw blurRad="63500" dist="38100" sx="101000" sy="101000" algn="ctr" rotWithShape="0">
              <a:schemeClr val="tx1">
                <a:lumMod val="85000"/>
                <a:lumOff val="15000"/>
                <a:alpha val="40000"/>
              </a:schemeClr>
            </a:outerShdw>
          </a:effectLst>
          <a:extLst/>
        </p:spPr>
        <p:txBody>
          <a:bodyPr/>
          <a:lstStyle/>
          <a:p>
            <a:pPr>
              <a:defRPr/>
            </a:pPr>
            <a:r>
              <a:rPr lang="de-DE" dirty="0" smtClean="0"/>
              <a:t> </a:t>
            </a:r>
            <a:endParaRPr lang="de-DE" dirty="0"/>
          </a:p>
        </p:txBody>
      </p:sp>
      <p:sp>
        <p:nvSpPr>
          <p:cNvPr id="9" name="Rectangle 9"/>
          <p:cNvSpPr>
            <a:spLocks noChangeArrowheads="1"/>
          </p:cNvSpPr>
          <p:nvPr/>
        </p:nvSpPr>
        <p:spPr bwMode="auto">
          <a:xfrm>
            <a:off x="0" y="-26987"/>
            <a:ext cx="9180513" cy="108000"/>
          </a:xfrm>
          <a:prstGeom prst="rect">
            <a:avLst/>
          </a:prstGeom>
          <a:gradFill>
            <a:gsLst>
              <a:gs pos="0">
                <a:srgbClr val="4696DC"/>
              </a:gs>
              <a:gs pos="60000">
                <a:srgbClr val="2864A0"/>
              </a:gs>
            </a:gsLst>
            <a:lin ang="5400000" scaled="0"/>
          </a:gradFill>
          <a:ln>
            <a:noFill/>
          </a:ln>
          <a:effectLst>
            <a:outerShdw blurRad="50800" dist="25400" dir="5400000" sx="101000" sy="101000" algn="t" rotWithShape="0">
              <a:schemeClr val="tx1">
                <a:lumMod val="85000"/>
                <a:lumOff val="15000"/>
                <a:alpha val="75000"/>
              </a:schemeClr>
            </a:outerShdw>
          </a:effectLst>
        </p:spPr>
        <p:txBody>
          <a:bodyPr wrap="none" anchor="ctr"/>
          <a:lstStyle/>
          <a:p>
            <a:pPr>
              <a:defRPr/>
            </a:pPr>
            <a:endParaRPr lang="de-DE" dirty="0"/>
          </a:p>
        </p:txBody>
      </p:sp>
      <p:sp>
        <p:nvSpPr>
          <p:cNvPr id="1028" name="Rectangle 3"/>
          <p:cNvSpPr>
            <a:spLocks noGrp="1" noChangeArrowheads="1"/>
          </p:cNvSpPr>
          <p:nvPr>
            <p:ph type="body" idx="1"/>
          </p:nvPr>
        </p:nvSpPr>
        <p:spPr bwMode="auto">
          <a:xfrm>
            <a:off x="323850" y="12684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p:txBody>
      </p:sp>
      <p:sp>
        <p:nvSpPr>
          <p:cNvPr id="2" name="Rectangle 2"/>
          <p:cNvSpPr>
            <a:spLocks noGrp="1" noChangeArrowheads="1"/>
          </p:cNvSpPr>
          <p:nvPr>
            <p:ph type="title"/>
          </p:nvPr>
        </p:nvSpPr>
        <p:spPr bwMode="auto">
          <a:xfrm>
            <a:off x="179388" y="347315"/>
            <a:ext cx="7128916"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pic>
        <p:nvPicPr>
          <p:cNvPr id="11" name="Grafik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01013" y="215407"/>
            <a:ext cx="8096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9"/>
          <p:cNvSpPr>
            <a:spLocks noChangeArrowheads="1"/>
          </p:cNvSpPr>
          <p:nvPr/>
        </p:nvSpPr>
        <p:spPr bwMode="auto">
          <a:xfrm>
            <a:off x="-108520" y="6498000"/>
            <a:ext cx="9361040" cy="360000"/>
          </a:xfrm>
          <a:prstGeom prst="rect">
            <a:avLst/>
          </a:prstGeom>
          <a:gradFill>
            <a:gsLst>
              <a:gs pos="0">
                <a:srgbClr val="4696DC"/>
              </a:gs>
              <a:gs pos="60000">
                <a:srgbClr val="2864A0"/>
              </a:gs>
            </a:gsLst>
            <a:lin ang="5400000" scaled="0"/>
          </a:gradFill>
          <a:ln>
            <a:noFill/>
          </a:ln>
          <a:effectLst>
            <a:outerShdw blurRad="50800" dist="25400" dir="16200000" sx="101000" sy="101000" algn="t" rotWithShape="0">
              <a:schemeClr val="tx1">
                <a:lumMod val="85000"/>
                <a:lumOff val="15000"/>
                <a:alpha val="75000"/>
              </a:schemeClr>
            </a:outerShdw>
          </a:effectLst>
        </p:spPr>
        <p:txBody>
          <a:bodyPr wrap="none" anchor="ctr"/>
          <a:lstStyle/>
          <a:p>
            <a:pPr lvl="0"/>
            <a:endParaRPr lang="de-DE" dirty="0"/>
          </a:p>
        </p:txBody>
      </p:sp>
      <p:sp>
        <p:nvSpPr>
          <p:cNvPr id="13" name="Rectangle 6"/>
          <p:cNvSpPr txBox="1">
            <a:spLocks noChangeArrowheads="1"/>
          </p:cNvSpPr>
          <p:nvPr/>
        </p:nvSpPr>
        <p:spPr bwMode="auto">
          <a:xfrm>
            <a:off x="324000" y="6488616"/>
            <a:ext cx="1728788" cy="338554"/>
          </a:xfrm>
          <a:prstGeom prst="rect">
            <a:avLst/>
          </a:prstGeom>
          <a:noFill/>
          <a:ln>
            <a:noFill/>
          </a:ln>
          <a:effectLst>
            <a:innerShdw blurRad="25400" dist="63500" dir="13500000">
              <a:prstClr val="black">
                <a:alpha val="50000"/>
              </a:prstClr>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rIns="0" anchor="ctr" anchorCtr="0">
            <a:spAutoFit/>
          </a:bodyPr>
          <a:lstStyle>
            <a:defPPr>
              <a:defRPr lang="de-DE"/>
            </a:defPPr>
            <a:lvl1pPr algn="r" rtl="0" fontAlgn="base">
              <a:spcBef>
                <a:spcPct val="0"/>
              </a:spcBef>
              <a:spcAft>
                <a:spcPct val="0"/>
              </a:spcAft>
              <a:defRPr sz="1400" kern="1200">
                <a:solidFill>
                  <a:srgbClr val="1D3B6D"/>
                </a:solidFill>
                <a:latin typeface="Arial" charset="0"/>
                <a:ea typeface="+mn-ea"/>
                <a:cs typeface="+mn-cs"/>
              </a:defRPr>
            </a:lvl1pPr>
            <a:lvl2pPr marL="457200" algn="r" rtl="0" fontAlgn="base">
              <a:spcBef>
                <a:spcPct val="0"/>
              </a:spcBef>
              <a:spcAft>
                <a:spcPct val="0"/>
              </a:spcAft>
              <a:defRPr sz="2000" kern="1200">
                <a:solidFill>
                  <a:schemeClr val="tx1"/>
                </a:solidFill>
                <a:latin typeface="Arial" charset="0"/>
                <a:ea typeface="+mn-ea"/>
                <a:cs typeface="+mn-cs"/>
              </a:defRPr>
            </a:lvl2pPr>
            <a:lvl3pPr marL="914400" algn="r" rtl="0" fontAlgn="base">
              <a:spcBef>
                <a:spcPct val="0"/>
              </a:spcBef>
              <a:spcAft>
                <a:spcPct val="0"/>
              </a:spcAft>
              <a:defRPr sz="2000" kern="1200">
                <a:solidFill>
                  <a:schemeClr val="tx1"/>
                </a:solidFill>
                <a:latin typeface="Arial" charset="0"/>
                <a:ea typeface="+mn-ea"/>
                <a:cs typeface="+mn-cs"/>
              </a:defRPr>
            </a:lvl3pPr>
            <a:lvl4pPr marL="1371600" algn="r" rtl="0" fontAlgn="base">
              <a:spcBef>
                <a:spcPct val="0"/>
              </a:spcBef>
              <a:spcAft>
                <a:spcPct val="0"/>
              </a:spcAft>
              <a:defRPr sz="2000" kern="1200">
                <a:solidFill>
                  <a:schemeClr val="tx1"/>
                </a:solidFill>
                <a:latin typeface="Arial" charset="0"/>
                <a:ea typeface="+mn-ea"/>
                <a:cs typeface="+mn-cs"/>
              </a:defRPr>
            </a:lvl4pPr>
            <a:lvl5pPr marL="1828800" algn="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r>
              <a:rPr lang="de-DE" sz="1600" b="0" dirty="0" smtClean="0">
                <a:solidFill>
                  <a:schemeClr val="bg1"/>
                </a:solidFill>
                <a:effectLst>
                  <a:outerShdw blurRad="50800" dist="38100" dir="5400000" algn="t" rotWithShape="0">
                    <a:prstClr val="black">
                      <a:alpha val="40000"/>
                    </a:prstClr>
                  </a:outerShdw>
                </a:effectLst>
                <a:latin typeface="Calibri" pitchFamily="34" charset="0"/>
                <a:cs typeface="Calibri" pitchFamily="34" charset="0"/>
              </a:rPr>
              <a:t>www.secu-sys.de</a:t>
            </a:r>
            <a:endParaRPr lang="de-DE" sz="1600" b="0" dirty="0">
              <a:solidFill>
                <a:schemeClr val="bg1"/>
              </a:solidFill>
              <a:effectLst>
                <a:outerShdw blurRad="50800" dist="38100" dir="5400000" algn="t" rotWithShape="0">
                  <a:prstClr val="black">
                    <a:alpha val="40000"/>
                  </a:prstClr>
                </a:outerShdw>
              </a:effectLst>
              <a:latin typeface="Calibri" pitchFamily="34" charset="0"/>
              <a:cs typeface="Calibri" pitchFamily="34" charset="0"/>
            </a:endParaRPr>
          </a:p>
        </p:txBody>
      </p:sp>
      <p:sp>
        <p:nvSpPr>
          <p:cNvPr id="14" name="Foliennummernplatzhalter 3"/>
          <p:cNvSpPr>
            <a:spLocks noGrp="1"/>
          </p:cNvSpPr>
          <p:nvPr>
            <p:ph type="sldNum" sz="quarter" idx="4"/>
          </p:nvPr>
        </p:nvSpPr>
        <p:spPr>
          <a:xfrm>
            <a:off x="6975475" y="6488616"/>
            <a:ext cx="1844997" cy="338554"/>
          </a:xfrm>
          <a:prstGeom prst="rect">
            <a:avLst/>
          </a:prstGeom>
        </p:spPr>
        <p:txBody>
          <a:bodyPr wrap="square" lIns="0" rIns="0" anchor="ctr">
            <a:spAutoFit/>
          </a:bodyPr>
          <a:lstStyle>
            <a:lvl1pPr>
              <a:defRPr sz="1600" smtClean="0">
                <a:solidFill>
                  <a:schemeClr val="bg1"/>
                </a:solidFill>
                <a:effectLst>
                  <a:outerShdw blurRad="50800" dist="38100" dir="5400000" algn="t" rotWithShape="0">
                    <a:prstClr val="black">
                      <a:alpha val="40000"/>
                    </a:prstClr>
                  </a:outerShdw>
                </a:effectLst>
              </a:defRPr>
            </a:lvl1pPr>
          </a:lstStyle>
          <a:p>
            <a:pPr>
              <a:defRPr/>
            </a:pPr>
            <a:fld id="{6DFC4508-3DC1-4751-9D5A-3BBF2C489BC2}" type="slidenum">
              <a:rPr lang="de-DE" smtClean="0"/>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2800" b="0">
          <a:solidFill>
            <a:srgbClr val="2864A0"/>
          </a:solidFill>
          <a:latin typeface="Segoe UI" pitchFamily="34" charset="0"/>
          <a:ea typeface="Segoe UI" pitchFamily="34" charset="0"/>
          <a:cs typeface="Segoe UI" pitchFamily="34" charset="0"/>
        </a:defRPr>
      </a:lvl1pPr>
      <a:lvl2pPr algn="l" rtl="0" eaLnBrk="1" fontAlgn="base" hangingPunct="1">
        <a:spcBef>
          <a:spcPct val="0"/>
        </a:spcBef>
        <a:spcAft>
          <a:spcPct val="0"/>
        </a:spcAft>
        <a:defRPr sz="2800" b="1">
          <a:solidFill>
            <a:schemeClr val="bg1"/>
          </a:solidFill>
          <a:latin typeface="Verdana" pitchFamily="34" charset="0"/>
        </a:defRPr>
      </a:lvl2pPr>
      <a:lvl3pPr algn="l" rtl="0" eaLnBrk="1" fontAlgn="base" hangingPunct="1">
        <a:spcBef>
          <a:spcPct val="0"/>
        </a:spcBef>
        <a:spcAft>
          <a:spcPct val="0"/>
        </a:spcAft>
        <a:defRPr sz="2800" b="1">
          <a:solidFill>
            <a:schemeClr val="bg1"/>
          </a:solidFill>
          <a:latin typeface="Verdana" pitchFamily="34" charset="0"/>
        </a:defRPr>
      </a:lvl3pPr>
      <a:lvl4pPr algn="l" rtl="0" eaLnBrk="1" fontAlgn="base" hangingPunct="1">
        <a:spcBef>
          <a:spcPct val="0"/>
        </a:spcBef>
        <a:spcAft>
          <a:spcPct val="0"/>
        </a:spcAft>
        <a:defRPr sz="2800" b="1">
          <a:solidFill>
            <a:schemeClr val="bg1"/>
          </a:solidFill>
          <a:latin typeface="Verdana" pitchFamily="34" charset="0"/>
        </a:defRPr>
      </a:lvl4pPr>
      <a:lvl5pPr algn="l" rtl="0" eaLnBrk="1" fontAlgn="base" hangingPunct="1">
        <a:spcBef>
          <a:spcPct val="0"/>
        </a:spcBef>
        <a:spcAft>
          <a:spcPct val="0"/>
        </a:spcAft>
        <a:defRPr sz="2800" b="1">
          <a:solidFill>
            <a:schemeClr val="bg1"/>
          </a:solidFill>
          <a:latin typeface="Verdana" pitchFamily="34" charset="0"/>
        </a:defRPr>
      </a:lvl5pPr>
      <a:lvl6pPr marL="457200" algn="l" rtl="0" eaLnBrk="1" fontAlgn="base" hangingPunct="1">
        <a:spcBef>
          <a:spcPct val="0"/>
        </a:spcBef>
        <a:spcAft>
          <a:spcPct val="0"/>
        </a:spcAft>
        <a:defRPr sz="3200" b="1">
          <a:solidFill>
            <a:srgbClr val="DDDDDD"/>
          </a:solidFill>
          <a:latin typeface="Arial" charset="0"/>
        </a:defRPr>
      </a:lvl6pPr>
      <a:lvl7pPr marL="914400" algn="l" rtl="0" eaLnBrk="1" fontAlgn="base" hangingPunct="1">
        <a:spcBef>
          <a:spcPct val="0"/>
        </a:spcBef>
        <a:spcAft>
          <a:spcPct val="0"/>
        </a:spcAft>
        <a:defRPr sz="3200" b="1">
          <a:solidFill>
            <a:srgbClr val="DDDDDD"/>
          </a:solidFill>
          <a:latin typeface="Arial" charset="0"/>
        </a:defRPr>
      </a:lvl7pPr>
      <a:lvl8pPr marL="1371600" algn="l" rtl="0" eaLnBrk="1" fontAlgn="base" hangingPunct="1">
        <a:spcBef>
          <a:spcPct val="0"/>
        </a:spcBef>
        <a:spcAft>
          <a:spcPct val="0"/>
        </a:spcAft>
        <a:defRPr sz="3200" b="1">
          <a:solidFill>
            <a:srgbClr val="DDDDDD"/>
          </a:solidFill>
          <a:latin typeface="Arial" charset="0"/>
        </a:defRPr>
      </a:lvl8pPr>
      <a:lvl9pPr marL="1828800" algn="l" rtl="0" eaLnBrk="1" fontAlgn="base" hangingPunct="1">
        <a:spcBef>
          <a:spcPct val="0"/>
        </a:spcBef>
        <a:spcAft>
          <a:spcPct val="0"/>
        </a:spcAft>
        <a:defRPr sz="3200" b="1">
          <a:solidFill>
            <a:srgbClr val="DDDDDD"/>
          </a:solidFill>
          <a:latin typeface="Arial" charset="0"/>
        </a:defRPr>
      </a:lvl9pPr>
    </p:titleStyle>
    <p:bodyStyle>
      <a:lvl1pPr marL="457200" indent="-457200" algn="l" rtl="0" eaLnBrk="1" fontAlgn="base" hangingPunct="1">
        <a:spcBef>
          <a:spcPct val="20000"/>
        </a:spcBef>
        <a:spcAft>
          <a:spcPct val="0"/>
        </a:spcAft>
        <a:buFont typeface="Wingdings" pitchFamily="2" charset="2"/>
        <a:buChar char="§"/>
        <a:defRPr sz="28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Font typeface="Calibri" pitchFamily="34" charset="0"/>
        <a:buChar char="»"/>
        <a:defRPr sz="2400">
          <a:solidFill>
            <a:schemeClr val="tx1"/>
          </a:solidFill>
          <a:latin typeface="Calibri" pitchFamily="34" charset="0"/>
          <a:cs typeface="Calibri" pitchFamily="34" charset="0"/>
        </a:defRPr>
      </a:lvl2pPr>
      <a:lvl3pPr marL="114300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3pPr>
      <a:lvl4pPr marL="160020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4pPr>
      <a:lvl5pPr marL="205740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har char="»"/>
        <a:defRPr sz="1600">
          <a:solidFill>
            <a:srgbClr val="1D3B6D"/>
          </a:solidFill>
          <a:latin typeface="+mn-lt"/>
        </a:defRPr>
      </a:lvl6pPr>
      <a:lvl7pPr marL="2971800" indent="-228600" algn="l" rtl="0" eaLnBrk="1" fontAlgn="base" hangingPunct="1">
        <a:spcBef>
          <a:spcPct val="20000"/>
        </a:spcBef>
        <a:spcAft>
          <a:spcPct val="0"/>
        </a:spcAft>
        <a:buChar char="»"/>
        <a:defRPr sz="1600">
          <a:solidFill>
            <a:srgbClr val="1D3B6D"/>
          </a:solidFill>
          <a:latin typeface="+mn-lt"/>
        </a:defRPr>
      </a:lvl7pPr>
      <a:lvl8pPr marL="3429000" indent="-228600" algn="l" rtl="0" eaLnBrk="1" fontAlgn="base" hangingPunct="1">
        <a:spcBef>
          <a:spcPct val="20000"/>
        </a:spcBef>
        <a:spcAft>
          <a:spcPct val="0"/>
        </a:spcAft>
        <a:buChar char="»"/>
        <a:defRPr sz="1600">
          <a:solidFill>
            <a:srgbClr val="1D3B6D"/>
          </a:solidFill>
          <a:latin typeface="+mn-lt"/>
        </a:defRPr>
      </a:lvl8pPr>
      <a:lvl9pPr marL="3886200" indent="-228600" algn="l" rtl="0" eaLnBrk="1" fontAlgn="base" hangingPunct="1">
        <a:spcBef>
          <a:spcPct val="20000"/>
        </a:spcBef>
        <a:spcAft>
          <a:spcPct val="0"/>
        </a:spcAft>
        <a:buChar char="»"/>
        <a:defRPr sz="1600">
          <a:solidFill>
            <a:srgbClr val="1D3B6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sz="quarter"/>
          </p:nvPr>
        </p:nvSpPr>
        <p:spPr/>
        <p:txBody>
          <a:bodyPr/>
          <a:lstStyle/>
          <a:p>
            <a:pPr algn="ctr"/>
            <a:r>
              <a:rPr lang="de-DE" b="1" dirty="0"/>
              <a:t>Portierung des </a:t>
            </a:r>
            <a:r>
              <a:rPr lang="de-DE" b="1" dirty="0" smtClean="0"/>
              <a:t>Self-Service-Portals</a:t>
            </a:r>
            <a:r>
              <a:rPr lang="de-DE" b="1" dirty="0"/>
              <a:t/>
            </a:r>
            <a:br>
              <a:rPr lang="de-DE" b="1" dirty="0"/>
            </a:br>
            <a:r>
              <a:rPr lang="de-DE" b="1" dirty="0"/>
              <a:t>in ein </a:t>
            </a:r>
            <a:br>
              <a:rPr lang="de-DE" b="1" dirty="0"/>
            </a:br>
            <a:r>
              <a:rPr lang="de-DE" b="1" dirty="0"/>
              <a:t>Bürger-Portal</a:t>
            </a:r>
            <a:r>
              <a:rPr lang="de-DE" dirty="0" smtClean="0"/>
              <a:t/>
            </a:r>
            <a:br>
              <a:rPr lang="de-DE" dirty="0" smtClean="0"/>
            </a:br>
            <a:endParaRPr lang="de-DE" dirty="0"/>
          </a:p>
        </p:txBody>
      </p:sp>
      <p:sp>
        <p:nvSpPr>
          <p:cNvPr id="5" name="Untertitel 4"/>
          <p:cNvSpPr>
            <a:spLocks noGrp="1"/>
          </p:cNvSpPr>
          <p:nvPr>
            <p:ph type="subTitle" idx="1"/>
          </p:nvPr>
        </p:nvSpPr>
        <p:spPr/>
        <p:txBody>
          <a:bodyPr/>
          <a:lstStyle/>
          <a:p>
            <a:pPr algn="r"/>
            <a:r>
              <a:rPr lang="de-DE" dirty="0" err="1" smtClean="0"/>
              <a:t>Avassor</a:t>
            </a:r>
            <a:r>
              <a:rPr lang="de-DE" dirty="0" smtClean="0"/>
              <a:t> </a:t>
            </a:r>
            <a:r>
              <a:rPr lang="de-DE" dirty="0" err="1" smtClean="0"/>
              <a:t>Gmbh</a:t>
            </a:r>
            <a:r>
              <a:rPr lang="de-DE" dirty="0" smtClean="0"/>
              <a:t> &amp; Co KG</a:t>
            </a:r>
            <a:endParaRPr lang="de-DE" dirty="0"/>
          </a:p>
          <a:p>
            <a:pPr algn="r"/>
            <a:r>
              <a:rPr lang="de-DE" dirty="0"/>
              <a:t>G. Rossa</a:t>
            </a:r>
          </a:p>
        </p:txBody>
      </p:sp>
      <p:sp>
        <p:nvSpPr>
          <p:cNvPr id="4" name="Titel 1"/>
          <p:cNvSpPr txBox="1">
            <a:spLocks/>
          </p:cNvSpPr>
          <p:nvPr/>
        </p:nvSpPr>
        <p:spPr bwMode="auto">
          <a:xfrm>
            <a:off x="2699791" y="980728"/>
            <a:ext cx="381568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sz="2800" b="0">
                <a:solidFill>
                  <a:srgbClr val="2864A0"/>
                </a:solidFill>
                <a:latin typeface="Segoe UI" pitchFamily="34" charset="0"/>
                <a:ea typeface="Segoe UI" pitchFamily="34" charset="0"/>
                <a:cs typeface="Segoe UI" pitchFamily="34" charset="0"/>
              </a:defRPr>
            </a:lvl1pPr>
            <a:lvl2pPr algn="l" rtl="0" eaLnBrk="0" fontAlgn="base" hangingPunct="0">
              <a:spcBef>
                <a:spcPct val="0"/>
              </a:spcBef>
              <a:spcAft>
                <a:spcPct val="0"/>
              </a:spcAft>
              <a:defRPr sz="2800" b="1">
                <a:solidFill>
                  <a:schemeClr val="bg1"/>
                </a:solidFill>
                <a:latin typeface="Verdana" pitchFamily="34" charset="0"/>
              </a:defRPr>
            </a:lvl2pPr>
            <a:lvl3pPr algn="l" rtl="0" eaLnBrk="0" fontAlgn="base" hangingPunct="0">
              <a:spcBef>
                <a:spcPct val="0"/>
              </a:spcBef>
              <a:spcAft>
                <a:spcPct val="0"/>
              </a:spcAft>
              <a:defRPr sz="2800" b="1">
                <a:solidFill>
                  <a:schemeClr val="bg1"/>
                </a:solidFill>
                <a:latin typeface="Verdana" pitchFamily="34" charset="0"/>
              </a:defRPr>
            </a:lvl3pPr>
            <a:lvl4pPr algn="l" rtl="0" eaLnBrk="0" fontAlgn="base" hangingPunct="0">
              <a:spcBef>
                <a:spcPct val="0"/>
              </a:spcBef>
              <a:spcAft>
                <a:spcPct val="0"/>
              </a:spcAft>
              <a:defRPr sz="2800" b="1">
                <a:solidFill>
                  <a:schemeClr val="bg1"/>
                </a:solidFill>
                <a:latin typeface="Verdana" pitchFamily="34" charset="0"/>
              </a:defRPr>
            </a:lvl4pPr>
            <a:lvl5pPr algn="l" rtl="0" eaLnBrk="0" fontAlgn="base" hangingPunct="0">
              <a:spcBef>
                <a:spcPct val="0"/>
              </a:spcBef>
              <a:spcAft>
                <a:spcPct val="0"/>
              </a:spcAft>
              <a:defRPr sz="2800" b="1">
                <a:solidFill>
                  <a:schemeClr val="bg1"/>
                </a:solidFill>
                <a:latin typeface="Verdana" pitchFamily="34" charset="0"/>
              </a:defRPr>
            </a:lvl5pPr>
            <a:lvl6pPr marL="457200" algn="l" rtl="0" fontAlgn="base">
              <a:spcBef>
                <a:spcPct val="0"/>
              </a:spcBef>
              <a:spcAft>
                <a:spcPct val="0"/>
              </a:spcAft>
              <a:defRPr sz="3200" b="1">
                <a:solidFill>
                  <a:srgbClr val="DDDDDD"/>
                </a:solidFill>
                <a:latin typeface="Arial" charset="0"/>
              </a:defRPr>
            </a:lvl6pPr>
            <a:lvl7pPr marL="914400" algn="l" rtl="0" fontAlgn="base">
              <a:spcBef>
                <a:spcPct val="0"/>
              </a:spcBef>
              <a:spcAft>
                <a:spcPct val="0"/>
              </a:spcAft>
              <a:defRPr sz="3200" b="1">
                <a:solidFill>
                  <a:srgbClr val="DDDDDD"/>
                </a:solidFill>
                <a:latin typeface="Arial" charset="0"/>
              </a:defRPr>
            </a:lvl7pPr>
            <a:lvl8pPr marL="1371600" algn="l" rtl="0" fontAlgn="base">
              <a:spcBef>
                <a:spcPct val="0"/>
              </a:spcBef>
              <a:spcAft>
                <a:spcPct val="0"/>
              </a:spcAft>
              <a:defRPr sz="3200" b="1">
                <a:solidFill>
                  <a:srgbClr val="DDDDDD"/>
                </a:solidFill>
                <a:latin typeface="Arial" charset="0"/>
              </a:defRPr>
            </a:lvl8pPr>
            <a:lvl9pPr marL="1828800" algn="l" rtl="0" fontAlgn="base">
              <a:spcBef>
                <a:spcPct val="0"/>
              </a:spcBef>
              <a:spcAft>
                <a:spcPct val="0"/>
              </a:spcAft>
              <a:defRPr sz="3200" b="1">
                <a:solidFill>
                  <a:srgbClr val="DDDDDD"/>
                </a:solidFill>
                <a:latin typeface="Arial" charset="0"/>
              </a:defRPr>
            </a:lvl9pPr>
          </a:lstStyle>
          <a:p>
            <a:pPr algn="ctr"/>
            <a:r>
              <a:rPr lang="de-DE" kern="0" dirty="0" smtClean="0"/>
              <a:t>Bürgerportal</a:t>
            </a:r>
            <a:endParaRPr lang="de-DE" sz="2800" b="0" kern="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27584" y="2204864"/>
            <a:ext cx="7920880" cy="4801685"/>
          </a:xfrm>
        </p:spPr>
        <p:txBody>
          <a:bodyPr/>
          <a:lstStyle/>
          <a:p>
            <a:r>
              <a:rPr lang="de-DE" sz="2600" dirty="0"/>
              <a:t>- </a:t>
            </a:r>
            <a:r>
              <a:rPr lang="de-DE" sz="2600" dirty="0" smtClean="0"/>
              <a:t/>
            </a:r>
            <a:br>
              <a:rPr lang="de-DE" sz="2600" dirty="0" smtClean="0"/>
            </a:br>
            <a:r>
              <a:rPr lang="de-DE" sz="2600" dirty="0" smtClean="0"/>
              <a:t/>
            </a:r>
            <a:br>
              <a:rPr lang="de-DE" sz="2600" dirty="0" smtClean="0"/>
            </a:br>
            <a:r>
              <a:rPr lang="de-DE" sz="2600" dirty="0"/>
              <a:t/>
            </a:r>
            <a:br>
              <a:rPr lang="de-DE" sz="2600" dirty="0"/>
            </a:br>
            <a:r>
              <a:rPr lang="de-DE" sz="2600" dirty="0" smtClean="0"/>
              <a:t>- Risiko-Klassifikation </a:t>
            </a:r>
            <a:r>
              <a:rPr lang="de-DE" sz="2600" dirty="0"/>
              <a:t>der Objekte</a:t>
            </a:r>
            <a:br>
              <a:rPr lang="de-DE" sz="2600" dirty="0"/>
            </a:br>
            <a:r>
              <a:rPr lang="de-DE" sz="2600" dirty="0"/>
              <a:t>- Risiko-Klass. bestimmt Authentifizierung (TFA</a:t>
            </a:r>
            <a:r>
              <a:rPr lang="de-DE" sz="2600" dirty="0" smtClean="0"/>
              <a:t>)</a:t>
            </a:r>
            <a:br>
              <a:rPr lang="de-DE" sz="2600" dirty="0" smtClean="0"/>
            </a:br>
            <a:r>
              <a:rPr lang="de-DE" sz="2600" dirty="0"/>
              <a:t/>
            </a:r>
            <a:br>
              <a:rPr lang="de-DE" sz="2600" dirty="0"/>
            </a:br>
            <a:r>
              <a:rPr lang="de-DE" sz="2600" dirty="0"/>
              <a:t>- Rollenmodell für alle Prozessbeteiligten</a:t>
            </a:r>
            <a:br>
              <a:rPr lang="de-DE" sz="2600" dirty="0"/>
            </a:br>
            <a:r>
              <a:rPr lang="de-DE" sz="2600" dirty="0"/>
              <a:t>- Generische Prozessmodelle</a:t>
            </a:r>
            <a:r>
              <a:rPr lang="de-DE" sz="2600" dirty="0" smtClean="0"/>
              <a:t/>
            </a:r>
            <a:br>
              <a:rPr lang="de-DE" sz="2600" dirty="0" smtClean="0"/>
            </a:br>
            <a:r>
              <a:rPr lang="de-DE" sz="2600" dirty="0" smtClean="0"/>
              <a:t>- Task- </a:t>
            </a:r>
            <a:r>
              <a:rPr lang="de-DE" sz="2600" dirty="0"/>
              <a:t>Manager</a:t>
            </a:r>
            <a:br>
              <a:rPr lang="de-DE" sz="2600" dirty="0"/>
            </a:br>
            <a:r>
              <a:rPr lang="de-DE" sz="2600" dirty="0" smtClean="0"/>
              <a:t>- Prozess-Graphik </a:t>
            </a:r>
            <a:br>
              <a:rPr lang="de-DE" sz="2600" dirty="0" smtClean="0"/>
            </a:br>
            <a:r>
              <a:rPr lang="de-DE" sz="2600" dirty="0"/>
              <a:t/>
            </a:r>
            <a:br>
              <a:rPr lang="de-DE" sz="2600" dirty="0"/>
            </a:br>
            <a:r>
              <a:rPr lang="de-DE" sz="2600" dirty="0" smtClean="0"/>
              <a:t>sicherer Dok-Server </a:t>
            </a:r>
            <a:br>
              <a:rPr lang="de-DE" sz="2600" dirty="0" smtClean="0"/>
            </a:br>
            <a:r>
              <a:rPr lang="de-DE" sz="2600" dirty="0"/>
              <a:t>	</a:t>
            </a:r>
            <a:r>
              <a:rPr lang="de-DE" sz="2600" dirty="0" smtClean="0"/>
              <a:t>für Dokumente des Bürgers</a:t>
            </a:r>
            <a:br>
              <a:rPr lang="de-DE" sz="2600" dirty="0" smtClean="0"/>
            </a:br>
            <a:r>
              <a:rPr lang="de-DE" sz="2600" dirty="0" smtClean="0"/>
              <a:t>	und zu den Verfahren (Richtlinien)</a:t>
            </a:r>
            <a:br>
              <a:rPr lang="de-DE" sz="2600" dirty="0" smtClean="0"/>
            </a:br>
            <a:r>
              <a:rPr lang="de-DE" sz="2600" dirty="0" smtClean="0"/>
              <a:t/>
            </a:r>
            <a:br>
              <a:rPr lang="de-DE" sz="2600" dirty="0" smtClean="0"/>
            </a:br>
            <a:r>
              <a:rPr lang="de-DE" sz="2600" dirty="0" smtClean="0"/>
              <a:t/>
            </a:r>
            <a:br>
              <a:rPr lang="de-DE" sz="2600" dirty="0" smtClean="0"/>
            </a:br>
            <a:r>
              <a:rPr lang="de-DE" sz="2600" dirty="0" smtClean="0"/>
              <a:t/>
            </a:r>
            <a:br>
              <a:rPr lang="de-DE" sz="2600" dirty="0" smtClean="0"/>
            </a:br>
            <a:r>
              <a:rPr lang="de-DE" sz="2600" dirty="0"/>
              <a:t/>
            </a:r>
            <a:br>
              <a:rPr lang="de-DE" sz="2600" dirty="0"/>
            </a:br>
            <a:endParaRPr lang="de-DE" sz="2600"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Welche Funktionen sind nötig</a:t>
            </a:r>
            <a:endParaRPr lang="de-DE" sz="2400" b="1" dirty="0" smtClean="0">
              <a:solidFill>
                <a:srgbClr val="2864A0"/>
              </a:soli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809558076"/>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feld 4"/>
          <p:cNvSpPr txBox="1"/>
          <p:nvPr/>
        </p:nvSpPr>
        <p:spPr>
          <a:xfrm>
            <a:off x="1619672" y="980728"/>
            <a:ext cx="6812605"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altLang="de-DE" sz="2400" dirty="0" smtClean="0">
                <a:solidFill>
                  <a:srgbClr val="002060"/>
                </a:solidFill>
              </a:rPr>
              <a:t>Rollen</a:t>
            </a:r>
            <a:r>
              <a:rPr lang="de-DE" altLang="de-DE" sz="2400" dirty="0">
                <a:solidFill>
                  <a:srgbClr val="002060"/>
                </a:solidFill>
              </a:rPr>
              <a:t>, Regeln und Prozesse sind eine Einheit</a:t>
            </a:r>
            <a:endParaRPr lang="de-DE" sz="2400" b="1" dirty="0" smtClean="0">
              <a:solidFill>
                <a:srgbClr val="002060"/>
              </a:solidFill>
              <a:latin typeface="Segoe UI" pitchFamily="34" charset="0"/>
              <a:ea typeface="Segoe UI" pitchFamily="34" charset="0"/>
              <a:cs typeface="Segoe UI" pitchFamily="34" charset="0"/>
            </a:endParaRPr>
          </a:p>
        </p:txBody>
      </p:sp>
      <p:pic>
        <p:nvPicPr>
          <p:cNvPr id="4" name="Grafik 3"/>
          <p:cNvPicPr>
            <a:picLocks noChangeAspect="1"/>
          </p:cNvPicPr>
          <p:nvPr/>
        </p:nvPicPr>
        <p:blipFill>
          <a:blip r:embed="rId3"/>
          <a:stretch>
            <a:fillRect/>
          </a:stretch>
        </p:blipFill>
        <p:spPr>
          <a:xfrm>
            <a:off x="971600" y="2060847"/>
            <a:ext cx="6480720" cy="4807877"/>
          </a:xfrm>
          <a:prstGeom prst="rect">
            <a:avLst/>
          </a:prstGeom>
        </p:spPr>
      </p:pic>
    </p:spTree>
    <p:extLst>
      <p:ext uri="{BB962C8B-B14F-4D97-AF65-F5344CB8AC3E}">
        <p14:creationId xmlns:p14="http://schemas.microsoft.com/office/powerpoint/2010/main" val="4137593524"/>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971600" y="2056315"/>
            <a:ext cx="7920880" cy="5904656"/>
          </a:xfrm>
        </p:spPr>
        <p:txBody>
          <a:bodyPr/>
          <a:lstStyle/>
          <a:p>
            <a:r>
              <a:rPr lang="de-DE" dirty="0" smtClean="0"/>
              <a:t/>
            </a:r>
            <a:br>
              <a:rPr lang="de-DE" dirty="0" smtClean="0"/>
            </a:br>
            <a:r>
              <a:rPr lang="de-DE" sz="2600" b="1" dirty="0" smtClean="0"/>
              <a:t>Was treibt </a:t>
            </a:r>
            <a:r>
              <a:rPr lang="de-DE" sz="2600" dirty="0" smtClean="0"/>
              <a:t>die Wirtschaft:</a:t>
            </a:r>
            <a:br>
              <a:rPr lang="de-DE" sz="2600" dirty="0" smtClean="0"/>
            </a:br>
            <a:r>
              <a:rPr lang="de-DE" sz="2600" dirty="0" smtClean="0"/>
              <a:t>- Internationalisierung und Standardisierung</a:t>
            </a:r>
            <a:br>
              <a:rPr lang="de-DE" sz="2600" dirty="0" smtClean="0"/>
            </a:br>
            <a:r>
              <a:rPr lang="de-DE" sz="2600" dirty="0" smtClean="0"/>
              <a:t>- Rationalisierung, Automatisierung, </a:t>
            </a:r>
            <a:br>
              <a:rPr lang="de-DE" sz="2600" dirty="0" smtClean="0"/>
            </a:br>
            <a:r>
              <a:rPr lang="de-DE" sz="2600" dirty="0" smtClean="0"/>
              <a:t>- Kosten-Reduktion</a:t>
            </a:r>
            <a:br>
              <a:rPr lang="de-DE" sz="2600" dirty="0" smtClean="0"/>
            </a:br>
            <a:r>
              <a:rPr lang="de-DE" sz="2600" dirty="0" smtClean="0"/>
              <a:t>- Personal-Engpässe</a:t>
            </a:r>
            <a:br>
              <a:rPr lang="de-DE" sz="2600" dirty="0" smtClean="0"/>
            </a:br>
            <a:r>
              <a:rPr lang="de-DE" sz="2600" dirty="0" smtClean="0"/>
              <a:t>- Gesetzliche Vorgaben: </a:t>
            </a:r>
            <a:r>
              <a:rPr lang="de-DE" sz="2600" dirty="0" err="1" smtClean="0"/>
              <a:t>SoX</a:t>
            </a:r>
            <a:r>
              <a:rPr lang="de-DE" sz="2600" dirty="0"/>
              <a:t>,</a:t>
            </a:r>
            <a:r>
              <a:rPr lang="de-DE" sz="2600" dirty="0" smtClean="0"/>
              <a:t> </a:t>
            </a:r>
            <a:r>
              <a:rPr lang="de-DE" sz="2600" dirty="0" err="1" smtClean="0"/>
              <a:t>ITSig</a:t>
            </a:r>
            <a:r>
              <a:rPr lang="de-DE" sz="2600" dirty="0" smtClean="0"/>
              <a:t> 2.0… </a:t>
            </a:r>
            <a:r>
              <a:rPr lang="de-DE" sz="2600" dirty="0" err="1" smtClean="0"/>
              <a:t>MaRisk</a:t>
            </a:r>
            <a:r>
              <a:rPr lang="de-DE" sz="2600" dirty="0" smtClean="0"/>
              <a:t/>
            </a:r>
            <a:br>
              <a:rPr lang="de-DE" sz="2600" dirty="0" smtClean="0"/>
            </a:br>
            <a:r>
              <a:rPr lang="de-DE" sz="2600" dirty="0" smtClean="0"/>
              <a:t>- Wirtschaftsprüfer, Interne Revision</a:t>
            </a:r>
            <a:br>
              <a:rPr lang="de-DE" sz="2600" dirty="0" smtClean="0"/>
            </a:br>
            <a:r>
              <a:rPr lang="de-DE" sz="2600" dirty="0"/>
              <a:t/>
            </a:r>
            <a:br>
              <a:rPr lang="de-DE" sz="2600" dirty="0"/>
            </a:br>
            <a:r>
              <a:rPr lang="de-DE" sz="2600" b="1" dirty="0" smtClean="0"/>
              <a:t>Was bremst:</a:t>
            </a:r>
            <a:r>
              <a:rPr lang="de-DE" sz="2600" dirty="0" smtClean="0"/>
              <a:t/>
            </a:r>
            <a:br>
              <a:rPr lang="de-DE" sz="2600" dirty="0" smtClean="0"/>
            </a:br>
            <a:r>
              <a:rPr lang="de-DE" sz="2600" dirty="0" smtClean="0"/>
              <a:t>- Datenschutz (</a:t>
            </a:r>
            <a:r>
              <a:rPr lang="de-DE" sz="2600" dirty="0" err="1" smtClean="0"/>
              <a:t>SteuerID</a:t>
            </a:r>
            <a:r>
              <a:rPr lang="de-DE" sz="2600" dirty="0" smtClean="0"/>
              <a:t> wäre bundesweite ID)</a:t>
            </a:r>
            <a:br>
              <a:rPr lang="de-DE" sz="2600" dirty="0" smtClean="0"/>
            </a:br>
            <a:r>
              <a:rPr lang="de-DE" sz="2600" dirty="0" smtClean="0"/>
              <a:t>- schlechte technische Infrastruktur</a:t>
            </a:r>
            <a:br>
              <a:rPr lang="de-DE" sz="2600" dirty="0" smtClean="0"/>
            </a:br>
            <a:r>
              <a:rPr lang="de-DE" sz="2600" dirty="0" smtClean="0"/>
              <a:t>- keine staatlichen IT-Strukturen (ID-Provider, Cloud)</a:t>
            </a:r>
            <a:r>
              <a:rPr lang="de-DE" sz="2600" dirty="0"/>
              <a:t/>
            </a:r>
            <a:br>
              <a:rPr lang="de-DE" sz="2600" dirty="0"/>
            </a:br>
            <a:r>
              <a:rPr lang="de-DE" sz="2600" dirty="0" smtClean="0"/>
              <a:t/>
            </a:r>
            <a:br>
              <a:rPr lang="de-DE" sz="2600" dirty="0" smtClean="0"/>
            </a:br>
            <a:r>
              <a:rPr lang="de-DE" sz="2600" dirty="0" smtClean="0"/>
              <a:t/>
            </a:r>
            <a:br>
              <a:rPr lang="de-DE" sz="2600" dirty="0" smtClean="0"/>
            </a:br>
            <a:r>
              <a:rPr lang="de-DE" sz="2600" dirty="0"/>
              <a:t/>
            </a:r>
            <a:br>
              <a:rPr lang="de-DE" sz="2600" dirty="0"/>
            </a:br>
            <a:endParaRPr lang="de-DE" sz="2600"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Strategie und Beweggründe</a:t>
            </a:r>
          </a:p>
        </p:txBody>
      </p:sp>
    </p:spTree>
    <p:extLst>
      <p:ext uri="{BB962C8B-B14F-4D97-AF65-F5344CB8AC3E}">
        <p14:creationId xmlns:p14="http://schemas.microsoft.com/office/powerpoint/2010/main" val="2112807790"/>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971600" y="2348880"/>
            <a:ext cx="8172400" cy="4685053"/>
          </a:xfrm>
        </p:spPr>
        <p:txBody>
          <a:bodyPr/>
          <a:lstStyle/>
          <a:p>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sz="2600" b="1" dirty="0" smtClean="0"/>
              <a:t>Was treibt </a:t>
            </a:r>
            <a:r>
              <a:rPr lang="de-DE" sz="2600" dirty="0" smtClean="0"/>
              <a:t>die öffentliche Verwaltung:</a:t>
            </a:r>
            <a:br>
              <a:rPr lang="de-DE" sz="2600" dirty="0" smtClean="0"/>
            </a:br>
            <a:r>
              <a:rPr lang="de-DE" sz="2600" dirty="0" smtClean="0"/>
              <a:t>- Gesetzliche Vorgaben: </a:t>
            </a:r>
            <a:r>
              <a:rPr lang="de-DE" sz="2400" dirty="0" smtClean="0"/>
              <a:t>Onlinezugangsgesetz (OZG)</a:t>
            </a:r>
            <a:br>
              <a:rPr lang="de-DE" sz="2400" dirty="0" smtClean="0"/>
            </a:br>
            <a:r>
              <a:rPr lang="de-DE" sz="2400" dirty="0" smtClean="0"/>
              <a:t>- Personalmangel / </a:t>
            </a:r>
            <a:r>
              <a:rPr lang="de-DE" sz="2400" dirty="0" err="1" smtClean="0"/>
              <a:t>Prozess.Automatisierung</a:t>
            </a:r>
            <a:r>
              <a:rPr lang="de-DE" sz="2400" dirty="0" smtClean="0"/>
              <a:t/>
            </a:r>
            <a:br>
              <a:rPr lang="de-DE" sz="2400" dirty="0" smtClean="0"/>
            </a:br>
            <a:r>
              <a:rPr lang="de-DE" sz="2400" dirty="0" smtClean="0"/>
              <a:t>- Reduzierung der Prozesskosten </a:t>
            </a:r>
            <a:br>
              <a:rPr lang="de-DE" sz="2400" dirty="0" smtClean="0"/>
            </a:br>
            <a:r>
              <a:rPr lang="de-DE" sz="2400" dirty="0"/>
              <a:t>	</a:t>
            </a:r>
            <a:r>
              <a:rPr lang="de-DE" sz="2400" dirty="0" smtClean="0"/>
              <a:t>(Antrag Anwohnerparkplatz Kosten 30.80 Euro)</a:t>
            </a:r>
            <a:r>
              <a:rPr lang="de-DE" sz="2600" dirty="0" smtClean="0"/>
              <a:t/>
            </a:r>
            <a:br>
              <a:rPr lang="de-DE" sz="2600" dirty="0" smtClean="0"/>
            </a:br>
            <a:r>
              <a:rPr lang="de-DE" sz="2600" dirty="0"/>
              <a:t/>
            </a:r>
            <a:br>
              <a:rPr lang="de-DE" sz="2600" dirty="0"/>
            </a:br>
            <a:r>
              <a:rPr lang="de-DE" sz="2600" b="1" dirty="0" smtClean="0"/>
              <a:t>Was bremst </a:t>
            </a:r>
            <a:r>
              <a:rPr lang="de-DE" sz="2600" dirty="0" smtClean="0"/>
              <a:t>/ Vorgeschobene Argumente: </a:t>
            </a:r>
            <a:br>
              <a:rPr lang="de-DE" sz="2600" dirty="0" smtClean="0"/>
            </a:br>
            <a:r>
              <a:rPr lang="de-DE" sz="2600" dirty="0" smtClean="0"/>
              <a:t>- </a:t>
            </a:r>
            <a:r>
              <a:rPr lang="de-DE" sz="2600" dirty="0"/>
              <a:t>Datenschutz </a:t>
            </a:r>
            <a:r>
              <a:rPr lang="de-DE" sz="2600" dirty="0" smtClean="0"/>
              <a:t>kann als Verhinderung genutzt werden</a:t>
            </a:r>
            <a:br>
              <a:rPr lang="de-DE" sz="2600" dirty="0" smtClean="0"/>
            </a:br>
            <a:r>
              <a:rPr lang="de-DE" sz="2600" dirty="0" smtClean="0"/>
              <a:t>- Warten auf staatliche Vorgaben</a:t>
            </a:r>
            <a:br>
              <a:rPr lang="de-DE" sz="2600" dirty="0" smtClean="0"/>
            </a:br>
            <a:r>
              <a:rPr lang="de-DE" sz="2600" dirty="0" smtClean="0"/>
              <a:t>- keine Bereitschaft zur Kooperation mit Partnern</a:t>
            </a:r>
            <a:br>
              <a:rPr lang="de-DE" sz="2600" dirty="0" smtClean="0"/>
            </a:br>
            <a:r>
              <a:rPr lang="de-DE" sz="2600" dirty="0" smtClean="0"/>
              <a:t>- wir machen das alles selbst</a:t>
            </a:r>
            <a:br>
              <a:rPr lang="de-DE" sz="2600" dirty="0" smtClean="0"/>
            </a:br>
            <a:r>
              <a:rPr lang="de-DE" sz="2600" dirty="0" smtClean="0"/>
              <a:t>- kein interner Druck zur Digitalisierung</a:t>
            </a:r>
            <a:br>
              <a:rPr lang="de-DE" sz="2600" dirty="0" smtClean="0"/>
            </a:br>
            <a:r>
              <a:rPr lang="de-DE" sz="2600" dirty="0"/>
              <a:t/>
            </a:r>
            <a:br>
              <a:rPr lang="de-DE" sz="2600" dirty="0"/>
            </a:br>
            <a:r>
              <a:rPr lang="de-DE" sz="2600" dirty="0" smtClean="0"/>
              <a:t/>
            </a:r>
            <a:br>
              <a:rPr lang="de-DE" sz="2600" dirty="0" smtClean="0"/>
            </a:br>
            <a:r>
              <a:rPr lang="de-DE" sz="2600" dirty="0" smtClean="0"/>
              <a:t/>
            </a:r>
            <a:br>
              <a:rPr lang="de-DE" sz="2600" dirty="0" smtClean="0"/>
            </a:br>
            <a:r>
              <a:rPr lang="de-DE" sz="2600" dirty="0"/>
              <a:t/>
            </a:r>
            <a:br>
              <a:rPr lang="de-DE" sz="2600" dirty="0"/>
            </a:br>
            <a:endParaRPr lang="de-DE" sz="2600"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Strategie und Beweggründe</a:t>
            </a:r>
          </a:p>
        </p:txBody>
      </p:sp>
    </p:spTree>
    <p:extLst>
      <p:ext uri="{BB962C8B-B14F-4D97-AF65-F5344CB8AC3E}">
        <p14:creationId xmlns:p14="http://schemas.microsoft.com/office/powerpoint/2010/main" val="433289097"/>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Objektmodellierung 1</a:t>
            </a:r>
          </a:p>
        </p:txBody>
      </p:sp>
      <p:pic>
        <p:nvPicPr>
          <p:cNvPr id="4" name="Grafik 3"/>
          <p:cNvPicPr>
            <a:picLocks noChangeAspect="1"/>
          </p:cNvPicPr>
          <p:nvPr/>
        </p:nvPicPr>
        <p:blipFill>
          <a:blip r:embed="rId3"/>
          <a:stretch>
            <a:fillRect/>
          </a:stretch>
        </p:blipFill>
        <p:spPr>
          <a:xfrm>
            <a:off x="80492" y="1594650"/>
            <a:ext cx="9098333" cy="5232552"/>
          </a:xfrm>
          <a:prstGeom prst="rect">
            <a:avLst/>
          </a:prstGeom>
        </p:spPr>
      </p:pic>
    </p:spTree>
    <p:extLst>
      <p:ext uri="{BB962C8B-B14F-4D97-AF65-F5344CB8AC3E}">
        <p14:creationId xmlns:p14="http://schemas.microsoft.com/office/powerpoint/2010/main" val="309709264"/>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Objektmodellierung 2</a:t>
            </a:r>
          </a:p>
        </p:txBody>
      </p:sp>
      <p:pic>
        <p:nvPicPr>
          <p:cNvPr id="3" name="Grafik 2"/>
          <p:cNvPicPr>
            <a:picLocks noChangeAspect="1"/>
          </p:cNvPicPr>
          <p:nvPr/>
        </p:nvPicPr>
        <p:blipFill>
          <a:blip r:embed="rId3"/>
          <a:stretch>
            <a:fillRect/>
          </a:stretch>
        </p:blipFill>
        <p:spPr>
          <a:xfrm>
            <a:off x="0" y="1665002"/>
            <a:ext cx="8666261" cy="4994395"/>
          </a:xfrm>
          <a:prstGeom prst="rect">
            <a:avLst/>
          </a:prstGeom>
        </p:spPr>
      </p:pic>
    </p:spTree>
    <p:extLst>
      <p:ext uri="{BB962C8B-B14F-4D97-AF65-F5344CB8AC3E}">
        <p14:creationId xmlns:p14="http://schemas.microsoft.com/office/powerpoint/2010/main" val="487332224"/>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267744"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Wer hat das Objekt</a:t>
            </a:r>
          </a:p>
        </p:txBody>
      </p:sp>
      <p:pic>
        <p:nvPicPr>
          <p:cNvPr id="2" name="Grafik 1"/>
          <p:cNvPicPr>
            <a:picLocks noChangeAspect="1"/>
          </p:cNvPicPr>
          <p:nvPr/>
        </p:nvPicPr>
        <p:blipFill>
          <a:blip r:embed="rId3"/>
          <a:stretch>
            <a:fillRect/>
          </a:stretch>
        </p:blipFill>
        <p:spPr>
          <a:xfrm>
            <a:off x="0" y="3573016"/>
            <a:ext cx="9229725" cy="3067050"/>
          </a:xfrm>
          <a:prstGeom prst="rect">
            <a:avLst/>
          </a:prstGeom>
        </p:spPr>
      </p:pic>
      <p:sp>
        <p:nvSpPr>
          <p:cNvPr id="7" name="Titel 1"/>
          <p:cNvSpPr>
            <a:spLocks noGrp="1"/>
          </p:cNvSpPr>
          <p:nvPr>
            <p:ph type="ctrTitle" sz="quarter"/>
          </p:nvPr>
        </p:nvSpPr>
        <p:spPr>
          <a:xfrm>
            <a:off x="654422" y="2717001"/>
            <a:ext cx="7920880" cy="1008112"/>
          </a:xfrm>
        </p:spPr>
        <p:txBody>
          <a:bodyPr/>
          <a:lstStyle/>
          <a:p>
            <a:r>
              <a:rPr lang="de-DE" dirty="0" smtClean="0"/>
              <a:t>Wer hat alles den Angelschein?</a:t>
            </a:r>
            <a:br>
              <a:rPr lang="de-DE" dirty="0" smtClean="0"/>
            </a:br>
            <a:r>
              <a:rPr lang="de-DE" dirty="0" smtClean="0"/>
              <a:t>Incl. Daten der Entscheidung</a:t>
            </a:r>
            <a:br>
              <a:rPr lang="de-DE" dirty="0" smtClean="0"/>
            </a:br>
            <a:r>
              <a:rPr lang="de-DE" dirty="0" smtClean="0"/>
              <a:t/>
            </a:r>
            <a:br>
              <a:rPr lang="de-DE" dirty="0" smtClean="0"/>
            </a:br>
            <a:r>
              <a:rPr lang="de-DE" dirty="0"/>
              <a:t/>
            </a:r>
            <a:br>
              <a:rPr lang="de-DE" dirty="0"/>
            </a:br>
            <a:endParaRPr lang="de-DE" dirty="0">
              <a:latin typeface="Calibri" pitchFamily="34" charset="0"/>
              <a:ea typeface="+mn-ea"/>
              <a:cs typeface="Calibri" pitchFamily="34" charset="0"/>
            </a:endParaRPr>
          </a:p>
        </p:txBody>
      </p:sp>
    </p:spTree>
    <p:extLst>
      <p:ext uri="{BB962C8B-B14F-4D97-AF65-F5344CB8AC3E}">
        <p14:creationId xmlns:p14="http://schemas.microsoft.com/office/powerpoint/2010/main" val="1861580682"/>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267744"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Antrag</a:t>
            </a:r>
          </a:p>
        </p:txBody>
      </p:sp>
      <p:sp>
        <p:nvSpPr>
          <p:cNvPr id="6" name="Textfeld 5"/>
          <p:cNvSpPr txBox="1"/>
          <p:nvPr/>
        </p:nvSpPr>
        <p:spPr>
          <a:xfrm>
            <a:off x="2123728" y="1409984"/>
            <a:ext cx="1502992" cy="184666"/>
          </a:xfrm>
          <a:prstGeom prst="rect">
            <a:avLst/>
          </a:prstGeom>
          <a:solidFill>
            <a:srgbClr val="2864A0"/>
          </a:solidFill>
        </p:spPr>
        <p:txBody>
          <a:bodyPr wrap="square" lIns="0" tIns="0" rIns="0" bIns="0" rtlCol="0">
            <a:spAutoFit/>
          </a:bodyPr>
          <a:lstStyle/>
          <a:p>
            <a:pPr algn="ctr"/>
            <a:r>
              <a:rPr lang="de-DE" sz="1200" dirty="0" smtClean="0">
                <a:solidFill>
                  <a:schemeClr val="bg1"/>
                </a:solidFill>
                <a:latin typeface="Segoe UI" pitchFamily="34" charset="0"/>
                <a:ea typeface="Segoe UI" pitchFamily="34" charset="0"/>
                <a:cs typeface="Segoe UI" pitchFamily="34" charset="0"/>
              </a:rPr>
              <a:t>MADE IN GERMANY</a:t>
            </a:r>
            <a:endParaRPr lang="de-DE" sz="1200" dirty="0">
              <a:solidFill>
                <a:schemeClr val="bg1"/>
              </a:solidFill>
              <a:latin typeface="Segoe UI" pitchFamily="34" charset="0"/>
              <a:ea typeface="Segoe UI" pitchFamily="34" charset="0"/>
              <a:cs typeface="Segoe UI" pitchFamily="34" charset="0"/>
            </a:endParaRPr>
          </a:p>
        </p:txBody>
      </p:sp>
      <p:pic>
        <p:nvPicPr>
          <p:cNvPr id="8" name="Grafik 7"/>
          <p:cNvPicPr>
            <a:picLocks noChangeAspect="1"/>
          </p:cNvPicPr>
          <p:nvPr/>
        </p:nvPicPr>
        <p:blipFill>
          <a:blip r:embed="rId3"/>
          <a:stretch>
            <a:fillRect/>
          </a:stretch>
        </p:blipFill>
        <p:spPr>
          <a:xfrm>
            <a:off x="179512" y="404664"/>
            <a:ext cx="8760210" cy="6309320"/>
          </a:xfrm>
          <a:prstGeom prst="rect">
            <a:avLst/>
          </a:prstGeom>
        </p:spPr>
      </p:pic>
    </p:spTree>
    <p:extLst>
      <p:ext uri="{BB962C8B-B14F-4D97-AF65-F5344CB8AC3E}">
        <p14:creationId xmlns:p14="http://schemas.microsoft.com/office/powerpoint/2010/main" val="3424893974"/>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339752" y="1040652"/>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Prozessgraphik</a:t>
            </a:r>
          </a:p>
        </p:txBody>
      </p:sp>
      <p:pic>
        <p:nvPicPr>
          <p:cNvPr id="2" name="Grafik 1"/>
          <p:cNvPicPr>
            <a:picLocks noChangeAspect="1"/>
          </p:cNvPicPr>
          <p:nvPr/>
        </p:nvPicPr>
        <p:blipFill>
          <a:blip r:embed="rId3"/>
          <a:stretch>
            <a:fillRect/>
          </a:stretch>
        </p:blipFill>
        <p:spPr>
          <a:xfrm>
            <a:off x="179512" y="1871649"/>
            <a:ext cx="8820472" cy="5043163"/>
          </a:xfrm>
          <a:prstGeom prst="rect">
            <a:avLst/>
          </a:prstGeom>
        </p:spPr>
      </p:pic>
    </p:spTree>
    <p:extLst>
      <p:ext uri="{BB962C8B-B14F-4D97-AF65-F5344CB8AC3E}">
        <p14:creationId xmlns:p14="http://schemas.microsoft.com/office/powerpoint/2010/main" val="422342263"/>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339752" y="1040652"/>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Arbeitskorb</a:t>
            </a:r>
          </a:p>
        </p:txBody>
      </p:sp>
      <p:pic>
        <p:nvPicPr>
          <p:cNvPr id="3" name="Grafik 2"/>
          <p:cNvPicPr>
            <a:picLocks noChangeAspect="1"/>
          </p:cNvPicPr>
          <p:nvPr/>
        </p:nvPicPr>
        <p:blipFill>
          <a:blip r:embed="rId3"/>
          <a:stretch>
            <a:fillRect/>
          </a:stretch>
        </p:blipFill>
        <p:spPr>
          <a:xfrm>
            <a:off x="179512" y="1594650"/>
            <a:ext cx="8244408" cy="5322888"/>
          </a:xfrm>
          <a:prstGeom prst="rect">
            <a:avLst/>
          </a:prstGeom>
        </p:spPr>
      </p:pic>
    </p:spTree>
    <p:extLst>
      <p:ext uri="{BB962C8B-B14F-4D97-AF65-F5344CB8AC3E}">
        <p14:creationId xmlns:p14="http://schemas.microsoft.com/office/powerpoint/2010/main" val="215617938"/>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99592" y="2204864"/>
            <a:ext cx="7920880" cy="4032448"/>
          </a:xfrm>
        </p:spPr>
        <p:txBody>
          <a:bodyPr/>
          <a:lstStyle/>
          <a:p>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dirty="0" smtClean="0"/>
              <a:t/>
            </a:r>
            <a:br>
              <a:rPr lang="de-DE" dirty="0" smtClean="0"/>
            </a:br>
            <a:r>
              <a:rPr lang="de-DE" dirty="0" smtClean="0"/>
              <a:t/>
            </a:r>
            <a:br>
              <a:rPr lang="de-DE" dirty="0" smtClean="0"/>
            </a:br>
            <a:r>
              <a:rPr lang="de-DE" sz="2400" dirty="0" smtClean="0"/>
              <a:t>Die Bürger schätzen den Stand der Digitalisierung in der Verwaltung als unzureichend ein.</a:t>
            </a:r>
            <a:br>
              <a:rPr lang="de-DE" sz="2400" dirty="0" smtClean="0"/>
            </a:br>
            <a:r>
              <a:rPr lang="de-DE" sz="2400" dirty="0"/>
              <a:t/>
            </a:r>
            <a:br>
              <a:rPr lang="de-DE" sz="2400" dirty="0"/>
            </a:br>
            <a:r>
              <a:rPr lang="de-DE" sz="2400" dirty="0"/>
              <a:t>58 Prozent der Geschäftsführer </a:t>
            </a:r>
            <a:r>
              <a:rPr lang="de-DE" sz="2400" dirty="0" smtClean="0"/>
              <a:t>sehen für ihre </a:t>
            </a:r>
            <a:r>
              <a:rPr lang="de-DE" sz="2400" dirty="0"/>
              <a:t>Firma in diesem Bereich </a:t>
            </a:r>
            <a:r>
              <a:rPr lang="de-DE" sz="2400" dirty="0" smtClean="0"/>
              <a:t>auch ein Problem in der</a:t>
            </a:r>
            <a:br>
              <a:rPr lang="de-DE" sz="2400" dirty="0" smtClean="0"/>
            </a:br>
            <a:r>
              <a:rPr lang="de-DE" sz="2400" dirty="0" smtClean="0"/>
              <a:t>schleppenden und aufwendige Bearbeitung von Anträgen an die Behörden.</a:t>
            </a:r>
            <a:r>
              <a:rPr lang="de-DE" dirty="0" smtClean="0"/>
              <a:t/>
            </a:r>
            <a:br>
              <a:rPr lang="de-DE" dirty="0" smtClean="0"/>
            </a:br>
            <a:r>
              <a:rPr lang="de-DE" sz="2400" dirty="0" smtClean="0"/>
              <a:t/>
            </a:r>
            <a:br>
              <a:rPr lang="de-DE" sz="2400" dirty="0" smtClean="0"/>
            </a:br>
            <a:r>
              <a:rPr lang="de-DE" sz="2400" dirty="0" smtClean="0"/>
              <a:t>Der Datenschutz ist oft ein vorgeschobener Grund, warum irgendetwas nicht geht…</a:t>
            </a:r>
            <a:br>
              <a:rPr lang="de-DE" sz="2400" dirty="0" smtClean="0"/>
            </a:br>
            <a:r>
              <a:rPr lang="de-DE" dirty="0"/>
              <a:t/>
            </a:r>
            <a:br>
              <a:rPr lang="de-DE" dirty="0"/>
            </a:br>
            <a:r>
              <a:rPr lang="de-DE" dirty="0"/>
              <a:t/>
            </a:r>
            <a:br>
              <a:rPr lang="de-DE" dirty="0"/>
            </a:br>
            <a:r>
              <a:rPr lang="de-DE" dirty="0" smtClean="0"/>
              <a:t/>
            </a:r>
            <a:br>
              <a:rPr lang="de-DE" dirty="0" smtClean="0"/>
            </a:br>
            <a:r>
              <a:rPr lang="de-DE" dirty="0" smtClean="0"/>
              <a:t/>
            </a:r>
            <a:br>
              <a:rPr lang="de-DE" dirty="0" smtClean="0"/>
            </a:br>
            <a:r>
              <a:rPr lang="de-DE" dirty="0" smtClean="0"/>
              <a:t/>
            </a:r>
            <a:br>
              <a:rPr lang="de-DE" dirty="0" smtClean="0"/>
            </a:br>
            <a:r>
              <a:rPr lang="de-DE" dirty="0"/>
              <a:t/>
            </a:r>
            <a:br>
              <a:rPr lang="de-DE" dirty="0"/>
            </a:br>
            <a:endParaRPr lang="de-DE"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Außensicht</a:t>
            </a:r>
          </a:p>
        </p:txBody>
      </p:sp>
    </p:spTree>
    <p:extLst>
      <p:ext uri="{BB962C8B-B14F-4D97-AF65-F5344CB8AC3E}">
        <p14:creationId xmlns:p14="http://schemas.microsoft.com/office/powerpoint/2010/main" val="2966899664"/>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99592" y="1988840"/>
            <a:ext cx="7920880" cy="4536504"/>
          </a:xfrm>
        </p:spPr>
        <p:txBody>
          <a:bodyPr/>
          <a:lstStyle/>
          <a:p>
            <a:r>
              <a:rPr lang="de-DE" dirty="0" smtClean="0"/>
              <a:t>Häufigkeit </a:t>
            </a:r>
            <a:r>
              <a:rPr lang="de-DE" dirty="0"/>
              <a:t>und Intensität von Hackerangriffen steigen seit </a:t>
            </a:r>
            <a:r>
              <a:rPr lang="de-DE" dirty="0" smtClean="0"/>
              <a:t>Jahren</a:t>
            </a:r>
            <a:r>
              <a:rPr lang="de-DE" dirty="0"/>
              <a:t/>
            </a:r>
            <a:br>
              <a:rPr lang="de-DE" dirty="0"/>
            </a:br>
            <a:r>
              <a:rPr lang="de-DE" dirty="0"/>
              <a:t>Dabei ist die klassische E-Mail nach wie vor der verbreitetste Infektionsweg: 94 Prozent der Malware via Mail</a:t>
            </a:r>
            <a:br>
              <a:rPr lang="de-DE" dirty="0"/>
            </a:br>
            <a:r>
              <a:rPr lang="de-DE" dirty="0" smtClean="0"/>
              <a:t>Gefahr </a:t>
            </a:r>
            <a:r>
              <a:rPr lang="de-DE" dirty="0"/>
              <a:t>durch Innentäter: </a:t>
            </a:r>
            <a:r>
              <a:rPr lang="de-DE" dirty="0" smtClean="0"/>
              <a:t>2018 noch </a:t>
            </a:r>
            <a:r>
              <a:rPr lang="de-DE" dirty="0"/>
              <a:t>28 Prozent </a:t>
            </a:r>
            <a:r>
              <a:rPr lang="de-DE" dirty="0" smtClean="0"/>
              <a:t>2019 auf 34 </a:t>
            </a:r>
            <a:r>
              <a:rPr lang="de-DE" dirty="0"/>
              <a:t>Prozent</a:t>
            </a:r>
            <a:r>
              <a:rPr lang="de-DE" dirty="0" smtClean="0"/>
              <a:t>).</a:t>
            </a:r>
            <a:br>
              <a:rPr lang="de-DE" dirty="0" smtClean="0"/>
            </a:br>
            <a:r>
              <a:rPr lang="de-DE" dirty="0" smtClean="0"/>
              <a:t/>
            </a:r>
            <a:br>
              <a:rPr lang="de-DE" dirty="0" smtClean="0"/>
            </a:br>
            <a:r>
              <a:rPr lang="de-DE" dirty="0" smtClean="0"/>
              <a:t>Kern des Bürgerportals ist deshalb </a:t>
            </a:r>
            <a:r>
              <a:rPr lang="de-DE" dirty="0" smtClean="0"/>
              <a:t>ein IAM</a:t>
            </a:r>
            <a:endParaRPr lang="de-DE"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Schwerpunkt Cyber-Security</a:t>
            </a:r>
          </a:p>
        </p:txBody>
      </p:sp>
    </p:spTree>
    <p:extLst>
      <p:ext uri="{BB962C8B-B14F-4D97-AF65-F5344CB8AC3E}">
        <p14:creationId xmlns:p14="http://schemas.microsoft.com/office/powerpoint/2010/main" val="3571102538"/>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99592" y="1988840"/>
            <a:ext cx="7920880" cy="4536504"/>
          </a:xfrm>
        </p:spPr>
        <p:txBody>
          <a:bodyPr/>
          <a:lstStyle/>
          <a:p>
            <a:r>
              <a:rPr lang="de-DE" dirty="0" smtClean="0"/>
              <a:t>Eigenbetrieb</a:t>
            </a:r>
            <a:br>
              <a:rPr lang="de-DE" dirty="0" smtClean="0"/>
            </a:br>
            <a:r>
              <a:rPr lang="de-DE" dirty="0" smtClean="0"/>
              <a:t>Dienstleister (DVZ, </a:t>
            </a:r>
            <a:r>
              <a:rPr lang="de-DE" dirty="0" err="1" smtClean="0"/>
              <a:t>Dataport</a:t>
            </a:r>
            <a:r>
              <a:rPr lang="de-DE" dirty="0" smtClean="0"/>
              <a:t>,---)</a:t>
            </a:r>
            <a:br>
              <a:rPr lang="de-DE" dirty="0" smtClean="0"/>
            </a:br>
            <a:r>
              <a:rPr lang="de-DE" dirty="0" smtClean="0"/>
              <a:t>Cloud bei einem sicheren Cloud-Provider</a:t>
            </a:r>
            <a:r>
              <a:rPr lang="de-DE" dirty="0" smtClean="0"/>
              <a:t/>
            </a:r>
            <a:br>
              <a:rPr lang="de-DE" dirty="0" smtClean="0"/>
            </a:br>
            <a:r>
              <a:rPr lang="de-DE" dirty="0" smtClean="0"/>
              <a:t/>
            </a:r>
            <a:br>
              <a:rPr lang="de-DE" dirty="0" smtClean="0"/>
            </a:br>
            <a:r>
              <a:rPr lang="de-DE" dirty="0"/>
              <a:t/>
            </a:r>
            <a:br>
              <a:rPr lang="de-DE" dirty="0"/>
            </a:br>
            <a:endParaRPr lang="de-DE"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Betriebs-Varianten</a:t>
            </a:r>
          </a:p>
        </p:txBody>
      </p:sp>
      <p:sp>
        <p:nvSpPr>
          <p:cNvPr id="6" name="Textfeld 5"/>
          <p:cNvSpPr txBox="1"/>
          <p:nvPr/>
        </p:nvSpPr>
        <p:spPr>
          <a:xfrm>
            <a:off x="917171" y="4509120"/>
            <a:ext cx="1502992" cy="184666"/>
          </a:xfrm>
          <a:prstGeom prst="rect">
            <a:avLst/>
          </a:prstGeom>
          <a:solidFill>
            <a:srgbClr val="2864A0"/>
          </a:solidFill>
        </p:spPr>
        <p:txBody>
          <a:bodyPr wrap="square" lIns="0" tIns="0" rIns="0" bIns="0" rtlCol="0">
            <a:spAutoFit/>
          </a:bodyPr>
          <a:lstStyle/>
          <a:p>
            <a:pPr algn="ctr"/>
            <a:r>
              <a:rPr lang="de-DE" sz="1200" dirty="0" smtClean="0">
                <a:solidFill>
                  <a:schemeClr val="bg1"/>
                </a:solidFill>
                <a:latin typeface="Segoe UI" pitchFamily="34" charset="0"/>
                <a:ea typeface="Segoe UI" pitchFamily="34" charset="0"/>
                <a:cs typeface="Segoe UI" pitchFamily="34" charset="0"/>
              </a:rPr>
              <a:t>MADE IN GERMANY</a:t>
            </a:r>
            <a:endParaRPr lang="de-DE" sz="1200" dirty="0">
              <a:solidFill>
                <a:schemeClr val="bg1"/>
              </a:soli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31419131"/>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99592" y="2204864"/>
            <a:ext cx="7920880" cy="4032448"/>
          </a:xfrm>
        </p:spPr>
        <p:txBody>
          <a:bodyPr/>
          <a:lstStyle/>
          <a:p>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dirty="0" smtClean="0"/>
              <a:t>Mit den bisher zu beobachteten Ansätzen ist das zeitliche Ziel des OZG nicht zu erreichen:</a:t>
            </a:r>
            <a:br>
              <a:rPr lang="de-DE" dirty="0" smtClean="0"/>
            </a:br>
            <a:r>
              <a:rPr lang="de-DE" dirty="0" smtClean="0"/>
              <a:t>575 </a:t>
            </a:r>
            <a:r>
              <a:rPr lang="de-DE" dirty="0"/>
              <a:t>Verwaltungsleistungen lassen sich nicht als einzelne Silos verwalten</a:t>
            </a:r>
            <a:r>
              <a:rPr lang="de-DE" dirty="0" smtClean="0"/>
              <a:t/>
            </a:r>
            <a:br>
              <a:rPr lang="de-DE" dirty="0" smtClean="0"/>
            </a:br>
            <a:r>
              <a:rPr lang="de-DE" dirty="0" smtClean="0"/>
              <a:t/>
            </a:r>
            <a:br>
              <a:rPr lang="de-DE" dirty="0" smtClean="0"/>
            </a:br>
            <a:r>
              <a:rPr lang="de-DE" dirty="0" smtClean="0"/>
              <a:t>Hier hilft nur ein generischer Modell- und Plattform-Ansatz</a:t>
            </a:r>
            <a:br>
              <a:rPr lang="de-DE" dirty="0" smtClean="0"/>
            </a:br>
            <a:r>
              <a:rPr lang="de-DE" dirty="0" smtClean="0"/>
              <a:t>Es gibt bereits einzelne </a:t>
            </a:r>
            <a:r>
              <a:rPr lang="de-DE" dirty="0"/>
              <a:t>allgemeine </a:t>
            </a:r>
            <a:r>
              <a:rPr lang="de-DE" dirty="0" smtClean="0"/>
              <a:t>Funktionen </a:t>
            </a:r>
            <a:r>
              <a:rPr lang="de-DE" dirty="0"/>
              <a:t>(z.B. </a:t>
            </a:r>
            <a:r>
              <a:rPr lang="de-DE" dirty="0" err="1"/>
              <a:t>BayernID</a:t>
            </a:r>
            <a:r>
              <a:rPr lang="de-DE" dirty="0" smtClean="0"/>
              <a:t>). In der Regel wird aber jedes Verfahren für sich programmiert.</a:t>
            </a:r>
            <a:br>
              <a:rPr lang="de-DE" dirty="0" smtClean="0"/>
            </a:br>
            <a:r>
              <a:rPr lang="de-DE" sz="1600" dirty="0"/>
              <a:t>Das Gesetz verpflichtet Bund und Länder dazu, ihre Verwaltungsleistungen bis 2022 auch elektronisch über Verwaltungsportale</a:t>
            </a:r>
            <a:r>
              <a:rPr lang="de-DE" dirty="0"/>
              <a:t/>
            </a:r>
            <a:br>
              <a:rPr lang="de-DE" dirty="0"/>
            </a:br>
            <a:r>
              <a:rPr lang="de-DE" dirty="0"/>
              <a:t/>
            </a:r>
            <a:br>
              <a:rPr lang="de-DE" dirty="0"/>
            </a:br>
            <a:r>
              <a:rPr lang="de-DE" dirty="0" smtClean="0"/>
              <a:t/>
            </a:r>
            <a:br>
              <a:rPr lang="de-DE" dirty="0" smtClean="0"/>
            </a:br>
            <a:r>
              <a:rPr lang="de-DE" dirty="0" smtClean="0"/>
              <a:t/>
            </a:r>
            <a:br>
              <a:rPr lang="de-DE" dirty="0" smtClean="0"/>
            </a:br>
            <a:r>
              <a:rPr lang="de-DE" dirty="0" smtClean="0"/>
              <a:t/>
            </a:r>
            <a:br>
              <a:rPr lang="de-DE" dirty="0" smtClean="0"/>
            </a:br>
            <a:r>
              <a:rPr lang="de-DE" dirty="0"/>
              <a:t/>
            </a:r>
            <a:br>
              <a:rPr lang="de-DE" dirty="0"/>
            </a:br>
            <a:endParaRPr lang="de-DE"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Ausgangsposition</a:t>
            </a:r>
          </a:p>
        </p:txBody>
      </p:sp>
    </p:spTree>
    <p:extLst>
      <p:ext uri="{BB962C8B-B14F-4D97-AF65-F5344CB8AC3E}">
        <p14:creationId xmlns:p14="http://schemas.microsoft.com/office/powerpoint/2010/main" val="4054049012"/>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899592" y="2204864"/>
            <a:ext cx="8244408" cy="4032448"/>
          </a:xfrm>
        </p:spPr>
        <p:txBody>
          <a:bodyPr/>
          <a:lstStyle/>
          <a:p>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smtClean="0"/>
              <a:t/>
            </a:r>
            <a:br>
              <a:rPr lang="de-DE" dirty="0" smtClean="0"/>
            </a:br>
            <a:r>
              <a:rPr lang="de-DE" dirty="0" smtClean="0"/>
              <a:t>- </a:t>
            </a:r>
            <a:r>
              <a:rPr lang="de-DE" dirty="0" err="1" smtClean="0"/>
              <a:t>Self</a:t>
            </a:r>
            <a:r>
              <a:rPr lang="de-DE" dirty="0" smtClean="0"/>
              <a:t>-Service-Portal</a:t>
            </a:r>
            <a:br>
              <a:rPr lang="de-DE" dirty="0" smtClean="0"/>
            </a:br>
            <a:r>
              <a:rPr lang="de-DE" dirty="0" smtClean="0"/>
              <a:t>- Zentrale und automatisierte Verwaltung der     User und deren Berechtigungen</a:t>
            </a:r>
            <a:br>
              <a:rPr lang="de-DE" dirty="0" smtClean="0"/>
            </a:br>
            <a:r>
              <a:rPr lang="de-DE" dirty="0" smtClean="0"/>
              <a:t>- sichere Identifikation und </a:t>
            </a:r>
            <a:r>
              <a:rPr lang="de-DE" dirty="0" err="1" smtClean="0"/>
              <a:t>Athentisierung</a:t>
            </a:r>
            <a:r>
              <a:rPr lang="de-DE" dirty="0" smtClean="0"/>
              <a:t/>
            </a:r>
            <a:br>
              <a:rPr lang="de-DE" dirty="0" smtClean="0"/>
            </a:br>
            <a:r>
              <a:rPr lang="de-DE" dirty="0" smtClean="0"/>
              <a:t>- Standardisierte Rollen- </a:t>
            </a:r>
            <a:r>
              <a:rPr lang="de-DE" smtClean="0"/>
              <a:t>und Prozessmodelle</a:t>
            </a:r>
            <a:r>
              <a:rPr lang="de-DE" dirty="0" smtClean="0"/>
              <a:t/>
            </a:r>
            <a:br>
              <a:rPr lang="de-DE" dirty="0" smtClean="0"/>
            </a:br>
            <a:r>
              <a:rPr lang="de-DE" smtClean="0"/>
              <a:t>- Richtlinien-Management</a:t>
            </a:r>
            <a:r>
              <a:rPr lang="de-DE" dirty="0" smtClean="0"/>
              <a:t/>
            </a:r>
            <a:br>
              <a:rPr lang="de-DE" dirty="0" smtClean="0"/>
            </a:br>
            <a:r>
              <a:rPr lang="de-DE" dirty="0" smtClean="0"/>
              <a:t>- </a:t>
            </a:r>
            <a:r>
              <a:rPr lang="de-DE" smtClean="0"/>
              <a:t>gesicherter Dokumenten-Spaces </a:t>
            </a:r>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dirty="0"/>
              <a:t/>
            </a:r>
            <a:br>
              <a:rPr lang="de-DE" dirty="0"/>
            </a:br>
            <a:endParaRPr lang="de-DE" dirty="0">
              <a:latin typeface="Calibri" pitchFamily="34" charset="0"/>
              <a:ea typeface="+mn-ea"/>
              <a:cs typeface="Calibri" pitchFamily="34" charset="0"/>
            </a:endParaRPr>
          </a:p>
        </p:txBody>
      </p:sp>
      <p:sp>
        <p:nvSpPr>
          <p:cNvPr id="5" name="Textfeld 4"/>
          <p:cNvSpPr txBox="1"/>
          <p:nvPr/>
        </p:nvSpPr>
        <p:spPr>
          <a:xfrm>
            <a:off x="1115616" y="1132985"/>
            <a:ext cx="7791224"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a:t>
            </a:r>
            <a:r>
              <a:rPr lang="de-DE" sz="2400" b="1" dirty="0" smtClean="0">
                <a:solidFill>
                  <a:srgbClr val="2864A0"/>
                </a:solidFill>
                <a:latin typeface="Segoe UI" pitchFamily="34" charset="0"/>
                <a:ea typeface="Segoe UI" pitchFamily="34" charset="0"/>
                <a:cs typeface="Segoe UI" pitchFamily="34" charset="0"/>
              </a:rPr>
              <a:t>Komponenten einer Digitalisierungs-Plattform</a:t>
            </a:r>
          </a:p>
        </p:txBody>
      </p:sp>
    </p:spTree>
    <p:extLst>
      <p:ext uri="{BB962C8B-B14F-4D97-AF65-F5344CB8AC3E}">
        <p14:creationId xmlns:p14="http://schemas.microsoft.com/office/powerpoint/2010/main" val="2530258426"/>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123728" y="784961"/>
            <a:ext cx="5976664" cy="461665"/>
          </a:xfrm>
          <a:prstGeom prst="rect">
            <a:avLst/>
          </a:prstGeom>
          <a:noFill/>
        </p:spPr>
        <p:txBody>
          <a:bodyPr wrap="square" rtlCol="0">
            <a:spAutoFit/>
          </a:bodyPr>
          <a:lstStyle/>
          <a:p>
            <a:pPr algn="l"/>
            <a:r>
              <a:rPr lang="de-DE" sz="2400" dirty="0" smtClean="0"/>
              <a:t>Generelles </a:t>
            </a:r>
            <a:r>
              <a:rPr lang="de-DE" sz="2400" dirty="0"/>
              <a:t>Prozessmodell für </a:t>
            </a:r>
            <a:r>
              <a:rPr lang="de-DE" sz="2400" dirty="0" smtClean="0"/>
              <a:t>Self-Service</a:t>
            </a:r>
            <a:endParaRPr lang="de-DE" sz="2400" dirty="0"/>
          </a:p>
        </p:txBody>
      </p:sp>
      <p:pic>
        <p:nvPicPr>
          <p:cNvPr id="4" name="Grafik 3"/>
          <p:cNvPicPr>
            <a:picLocks noChangeAspect="1"/>
          </p:cNvPicPr>
          <p:nvPr/>
        </p:nvPicPr>
        <p:blipFill>
          <a:blip r:embed="rId3"/>
          <a:stretch>
            <a:fillRect/>
          </a:stretch>
        </p:blipFill>
        <p:spPr>
          <a:xfrm>
            <a:off x="1115616" y="1988840"/>
            <a:ext cx="7210549" cy="5037310"/>
          </a:xfrm>
          <a:prstGeom prst="rect">
            <a:avLst/>
          </a:prstGeom>
        </p:spPr>
      </p:pic>
    </p:spTree>
    <p:extLst>
      <p:ext uri="{BB962C8B-B14F-4D97-AF65-F5344CB8AC3E}">
        <p14:creationId xmlns:p14="http://schemas.microsoft.com/office/powerpoint/2010/main" val="789977196"/>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2123728" y="784961"/>
            <a:ext cx="5976664" cy="461665"/>
          </a:xfrm>
          <a:prstGeom prst="rect">
            <a:avLst/>
          </a:prstGeom>
          <a:noFill/>
        </p:spPr>
        <p:txBody>
          <a:bodyPr wrap="square" rtlCol="0">
            <a:spAutoFit/>
          </a:bodyPr>
          <a:lstStyle/>
          <a:p>
            <a:pPr algn="l"/>
            <a:r>
              <a:rPr lang="de-DE" sz="2400" dirty="0" smtClean="0"/>
              <a:t>Bausteine für ein Self-Service-Portal</a:t>
            </a:r>
            <a:endParaRPr lang="de-DE" sz="2400" dirty="0"/>
          </a:p>
        </p:txBody>
      </p:sp>
      <p:pic>
        <p:nvPicPr>
          <p:cNvPr id="2" name="Grafik 1"/>
          <p:cNvPicPr>
            <a:picLocks noChangeAspect="1"/>
          </p:cNvPicPr>
          <p:nvPr/>
        </p:nvPicPr>
        <p:blipFill>
          <a:blip r:embed="rId3"/>
          <a:stretch>
            <a:fillRect/>
          </a:stretch>
        </p:blipFill>
        <p:spPr>
          <a:xfrm>
            <a:off x="179512" y="2132856"/>
            <a:ext cx="8752955" cy="4353074"/>
          </a:xfrm>
          <a:prstGeom prst="rect">
            <a:avLst/>
          </a:prstGeom>
        </p:spPr>
      </p:pic>
    </p:spTree>
    <p:extLst>
      <p:ext uri="{BB962C8B-B14F-4D97-AF65-F5344CB8AC3E}">
        <p14:creationId xmlns:p14="http://schemas.microsoft.com/office/powerpoint/2010/main" val="268563354"/>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feld 4"/>
          <p:cNvSpPr txBox="1"/>
          <p:nvPr/>
        </p:nvSpPr>
        <p:spPr>
          <a:xfrm>
            <a:off x="2123728" y="784961"/>
            <a:ext cx="5976664" cy="461665"/>
          </a:xfrm>
          <a:prstGeom prst="rect">
            <a:avLst/>
          </a:prstGeom>
          <a:noFill/>
        </p:spPr>
        <p:txBody>
          <a:bodyPr wrap="square" rtlCol="0">
            <a:spAutoFit/>
          </a:bodyPr>
          <a:lstStyle/>
          <a:p>
            <a:pPr algn="l"/>
            <a:r>
              <a:rPr lang="de-DE" sz="2400" dirty="0" smtClean="0"/>
              <a:t>Bausteine für ein Bürger-Portal</a:t>
            </a:r>
            <a:endParaRPr lang="de-DE" sz="2400" dirty="0"/>
          </a:p>
        </p:txBody>
      </p:sp>
      <p:pic>
        <p:nvPicPr>
          <p:cNvPr id="4" name="Grafik 3"/>
          <p:cNvPicPr>
            <a:picLocks noChangeAspect="1"/>
          </p:cNvPicPr>
          <p:nvPr/>
        </p:nvPicPr>
        <p:blipFill>
          <a:blip r:embed="rId3"/>
          <a:stretch>
            <a:fillRect/>
          </a:stretch>
        </p:blipFill>
        <p:spPr>
          <a:xfrm>
            <a:off x="467544" y="2492896"/>
            <a:ext cx="8136904" cy="3824788"/>
          </a:xfrm>
          <a:prstGeom prst="rect">
            <a:avLst/>
          </a:prstGeom>
        </p:spPr>
      </p:pic>
    </p:spTree>
    <p:extLst>
      <p:ext uri="{BB962C8B-B14F-4D97-AF65-F5344CB8AC3E}">
        <p14:creationId xmlns:p14="http://schemas.microsoft.com/office/powerpoint/2010/main" val="1200229453"/>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755576" y="1904813"/>
            <a:ext cx="7920880" cy="4801685"/>
          </a:xfrm>
        </p:spPr>
        <p:txBody>
          <a:bodyPr/>
          <a:lstStyle/>
          <a:p>
            <a:r>
              <a:rPr lang="de-DE" dirty="0" smtClean="0"/>
              <a:t/>
            </a:r>
            <a:br>
              <a:rPr lang="de-DE" dirty="0" smtClean="0"/>
            </a:br>
            <a:r>
              <a:rPr lang="de-DE" dirty="0"/>
              <a:t/>
            </a:r>
            <a:br>
              <a:rPr lang="de-DE" dirty="0"/>
            </a:br>
            <a:r>
              <a:rPr lang="de-DE" sz="2600" dirty="0"/>
              <a:t/>
            </a:r>
            <a:br>
              <a:rPr lang="de-DE" sz="2600" dirty="0"/>
            </a:br>
            <a:r>
              <a:rPr lang="de-DE" sz="2600" dirty="0" smtClean="0"/>
              <a:t/>
            </a:r>
            <a:br>
              <a:rPr lang="de-DE" sz="2600" dirty="0" smtClean="0"/>
            </a:br>
            <a:r>
              <a:rPr lang="de-DE" sz="2600" dirty="0"/>
              <a:t/>
            </a:r>
            <a:br>
              <a:rPr lang="de-DE" sz="2600" dirty="0"/>
            </a:br>
            <a:r>
              <a:rPr lang="de-DE" sz="2600" dirty="0" smtClean="0"/>
              <a:t/>
            </a:r>
            <a:br>
              <a:rPr lang="de-DE" sz="2600" dirty="0" smtClean="0"/>
            </a:br>
            <a:r>
              <a:rPr lang="de-DE" sz="2600" dirty="0" smtClean="0"/>
              <a:t>- Identifikation und Autorisierung einer natürlichen   Person oder einer juristischen Person</a:t>
            </a:r>
            <a:br>
              <a:rPr lang="de-DE" sz="2600" dirty="0" smtClean="0"/>
            </a:br>
            <a:r>
              <a:rPr lang="de-DE" sz="2600" dirty="0" smtClean="0"/>
              <a:t>-</a:t>
            </a:r>
            <a:r>
              <a:rPr lang="de-DE" sz="2600" dirty="0"/>
              <a:t> </a:t>
            </a:r>
            <a:r>
              <a:rPr lang="de-DE" sz="2600" dirty="0" smtClean="0"/>
              <a:t>deutscher ID-Provider gegen Google &amp; Facebook</a:t>
            </a:r>
            <a:br>
              <a:rPr lang="de-DE" sz="2600" dirty="0" smtClean="0"/>
            </a:br>
            <a:r>
              <a:rPr lang="de-DE" sz="2600" dirty="0" smtClean="0"/>
              <a:t>- Verwaltung </a:t>
            </a:r>
            <a:r>
              <a:rPr lang="de-DE" sz="2600" dirty="0"/>
              <a:t>der Identitäten mit Attributen</a:t>
            </a:r>
            <a:br>
              <a:rPr lang="de-DE" sz="2600" dirty="0"/>
            </a:br>
            <a:r>
              <a:rPr lang="de-DE" sz="2600" dirty="0"/>
              <a:t>- Risiko-Klass. bestimmt Authentifizierung (TFA</a:t>
            </a:r>
            <a:r>
              <a:rPr lang="de-DE" sz="2600" dirty="0" smtClean="0"/>
              <a:t>)</a:t>
            </a:r>
            <a:br>
              <a:rPr lang="de-DE" sz="2600" dirty="0" smtClean="0"/>
            </a:br>
            <a:r>
              <a:rPr lang="de-DE" sz="2600" dirty="0" smtClean="0"/>
              <a:t>- Adressverwaltung / Personen und Unternehmen</a:t>
            </a:r>
            <a:br>
              <a:rPr lang="de-DE" sz="2600" dirty="0" smtClean="0"/>
            </a:br>
            <a:r>
              <a:rPr lang="de-DE" sz="2600" dirty="0" smtClean="0"/>
              <a:t>- Modellierungsplattform für die Antragsobjekte</a:t>
            </a:r>
            <a:br>
              <a:rPr lang="de-DE" sz="2600" dirty="0" smtClean="0"/>
            </a:br>
            <a:r>
              <a:rPr lang="de-DE" sz="2600" dirty="0" smtClean="0"/>
              <a:t/>
            </a:r>
            <a:br>
              <a:rPr lang="de-DE" sz="2600" dirty="0" smtClean="0"/>
            </a:br>
            <a:r>
              <a:rPr lang="de-DE" sz="1050" dirty="0" smtClean="0"/>
              <a:t/>
            </a:r>
            <a:br>
              <a:rPr lang="de-DE" sz="1050" dirty="0" smtClean="0"/>
            </a:br>
            <a:r>
              <a:rPr lang="de-DE" sz="1400" dirty="0"/>
              <a:t>Zur Identifikation des Nutzers eines Nutzerkontos kann auf unterschiedliche Vertrauensniveaus zurückgegriffen werden. Das Vertrauensniveau wird auf das jeweilige Verwaltungsverfahren angepasst</a:t>
            </a:r>
            <a:r>
              <a:rPr lang="de-DE" dirty="0"/>
              <a:t/>
            </a:r>
            <a:br>
              <a:rPr lang="de-DE" dirty="0"/>
            </a:br>
            <a:r>
              <a:rPr lang="de-DE" sz="2600" dirty="0" smtClean="0"/>
              <a:t/>
            </a:r>
            <a:br>
              <a:rPr lang="de-DE" sz="2600" dirty="0" smtClean="0"/>
            </a:br>
            <a:r>
              <a:rPr lang="de-DE" sz="2600" dirty="0" smtClean="0"/>
              <a:t/>
            </a:r>
            <a:br>
              <a:rPr lang="de-DE" sz="2600" dirty="0" smtClean="0"/>
            </a:br>
            <a:r>
              <a:rPr lang="de-DE" sz="2600" dirty="0" smtClean="0"/>
              <a:t/>
            </a:r>
            <a:br>
              <a:rPr lang="de-DE" sz="2600" dirty="0" smtClean="0"/>
            </a:br>
            <a:r>
              <a:rPr lang="de-DE" sz="2600" dirty="0" smtClean="0"/>
              <a:t/>
            </a:r>
            <a:br>
              <a:rPr lang="de-DE" sz="2600" dirty="0" smtClean="0"/>
            </a:br>
            <a:r>
              <a:rPr lang="de-DE" sz="2600" dirty="0"/>
              <a:t/>
            </a:r>
            <a:br>
              <a:rPr lang="de-DE" sz="2600" dirty="0"/>
            </a:br>
            <a:endParaRPr lang="de-DE" sz="2600" dirty="0">
              <a:latin typeface="Calibri" pitchFamily="34" charset="0"/>
              <a:ea typeface="+mn-ea"/>
              <a:cs typeface="Calibri" pitchFamily="34" charset="0"/>
            </a:endParaRPr>
          </a:p>
        </p:txBody>
      </p:sp>
      <p:sp>
        <p:nvSpPr>
          <p:cNvPr id="5" name="Textfeld 4"/>
          <p:cNvSpPr txBox="1"/>
          <p:nvPr/>
        </p:nvSpPr>
        <p:spPr>
          <a:xfrm>
            <a:off x="2513261" y="948319"/>
            <a:ext cx="5775000"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Welche Funktionen sind nötig</a:t>
            </a:r>
            <a:endParaRPr lang="de-DE" sz="2400" b="1" dirty="0" smtClean="0">
              <a:solidFill>
                <a:srgbClr val="2864A0"/>
              </a:soli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368005230"/>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sz="quarter"/>
          </p:nvPr>
        </p:nvSpPr>
        <p:spPr>
          <a:xfrm>
            <a:off x="683568" y="2204864"/>
            <a:ext cx="7920880" cy="3997578"/>
          </a:xfrm>
        </p:spPr>
        <p:txBody>
          <a:bodyPr/>
          <a:lstStyle/>
          <a:p>
            <a:pPr lvl="0"/>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smtClean="0"/>
              <a:t/>
            </a:r>
            <a:br>
              <a:rPr lang="de-DE" dirty="0" smtClean="0"/>
            </a:br>
            <a:r>
              <a:rPr lang="de-DE" dirty="0"/>
              <a:t/>
            </a:r>
            <a:br>
              <a:rPr lang="de-DE" dirty="0"/>
            </a:br>
            <a:r>
              <a:rPr lang="de-DE" dirty="0" smtClean="0"/>
              <a:t>In den führenden Ländern sucht man sich Unterstützung</a:t>
            </a:r>
            <a:br>
              <a:rPr lang="de-DE" dirty="0" smtClean="0"/>
            </a:br>
            <a:r>
              <a:rPr lang="de-DE" dirty="0" smtClean="0"/>
              <a:t/>
            </a:r>
            <a:br>
              <a:rPr lang="de-DE" dirty="0" smtClean="0"/>
            </a:br>
            <a:r>
              <a:rPr lang="de-DE" dirty="0" smtClean="0"/>
              <a:t>- Stadt München / SAP</a:t>
            </a:r>
            <a:br>
              <a:rPr lang="de-DE" dirty="0" smtClean="0"/>
            </a:br>
            <a:r>
              <a:rPr lang="de-DE" dirty="0" smtClean="0"/>
              <a:t>- Das </a:t>
            </a:r>
            <a:r>
              <a:rPr lang="de-DE" dirty="0"/>
              <a:t>MINISTERIUM DES INNERN </a:t>
            </a:r>
            <a:r>
              <a:rPr lang="de-DE" dirty="0" smtClean="0"/>
              <a:t>RHEINLAND-PFALZ </a:t>
            </a:r>
            <a:r>
              <a:rPr lang="de-DE" dirty="0"/>
              <a:t>ist gerade in der Phase der Beschaffung einer Antrags- und </a:t>
            </a:r>
            <a:r>
              <a:rPr lang="de-DE" dirty="0" smtClean="0"/>
              <a:t>Prozessplattform </a:t>
            </a:r>
            <a:br>
              <a:rPr lang="de-DE" dirty="0" smtClean="0"/>
            </a:br>
            <a:r>
              <a:rPr lang="de-DE" dirty="0"/>
              <a:t/>
            </a:r>
            <a:br>
              <a:rPr lang="de-DE" dirty="0"/>
            </a:br>
            <a:r>
              <a:rPr lang="de-DE" dirty="0" smtClean="0"/>
              <a:t>- MV will es alleine auf Basis eines Formular-</a:t>
            </a:r>
            <a:br>
              <a:rPr lang="de-DE" dirty="0" smtClean="0"/>
            </a:br>
            <a:r>
              <a:rPr lang="de-DE" dirty="0" err="1" smtClean="0"/>
              <a:t>generators</a:t>
            </a:r>
            <a:r>
              <a:rPr lang="de-DE" dirty="0" smtClean="0"/>
              <a:t> schaffen</a:t>
            </a:r>
            <a:br>
              <a:rPr lang="de-DE" dirty="0" smtClean="0"/>
            </a:br>
            <a:r>
              <a:rPr lang="de-DE" dirty="0"/>
              <a:t/>
            </a:r>
            <a:br>
              <a:rPr lang="de-DE" dirty="0"/>
            </a:br>
            <a:r>
              <a:rPr lang="de-DE" dirty="0" smtClean="0"/>
              <a:t/>
            </a:r>
            <a:br>
              <a:rPr lang="de-DE" dirty="0" smtClean="0"/>
            </a:br>
            <a:r>
              <a:rPr lang="de-DE" sz="2600" dirty="0"/>
              <a:t/>
            </a:r>
            <a:br>
              <a:rPr lang="de-DE" sz="2600" dirty="0"/>
            </a:br>
            <a:r>
              <a:rPr lang="de-DE" sz="2600" dirty="0" smtClean="0"/>
              <a:t/>
            </a:r>
            <a:br>
              <a:rPr lang="de-DE" sz="2600" dirty="0" smtClean="0"/>
            </a:br>
            <a:r>
              <a:rPr lang="de-DE" sz="2600" dirty="0"/>
              <a:t/>
            </a:r>
            <a:br>
              <a:rPr lang="de-DE" sz="2600" dirty="0"/>
            </a:br>
            <a:r>
              <a:rPr lang="de-DE" sz="2600" dirty="0" smtClean="0"/>
              <a:t/>
            </a:r>
            <a:br>
              <a:rPr lang="de-DE" sz="2600" dirty="0" smtClean="0"/>
            </a:br>
            <a:r>
              <a:rPr lang="de-DE" sz="2600" dirty="0" smtClean="0"/>
              <a:t>-</a:t>
            </a:r>
            <a:r>
              <a:rPr lang="de-DE" dirty="0"/>
              <a:t/>
            </a:r>
            <a:br>
              <a:rPr lang="de-DE" dirty="0"/>
            </a:br>
            <a:r>
              <a:rPr lang="de-DE" sz="2600" dirty="0" smtClean="0"/>
              <a:t/>
            </a:r>
            <a:br>
              <a:rPr lang="de-DE" sz="2600" dirty="0" smtClean="0"/>
            </a:br>
            <a:r>
              <a:rPr lang="de-DE" sz="2600" dirty="0" smtClean="0"/>
              <a:t/>
            </a:r>
            <a:br>
              <a:rPr lang="de-DE" sz="2600" dirty="0" smtClean="0"/>
            </a:br>
            <a:r>
              <a:rPr lang="de-DE" sz="2600" dirty="0" smtClean="0"/>
              <a:t/>
            </a:r>
            <a:br>
              <a:rPr lang="de-DE" sz="2600" dirty="0" smtClean="0"/>
            </a:br>
            <a:r>
              <a:rPr lang="de-DE" sz="2600" dirty="0" smtClean="0"/>
              <a:t/>
            </a:r>
            <a:br>
              <a:rPr lang="de-DE" sz="2600" dirty="0" smtClean="0"/>
            </a:br>
            <a:r>
              <a:rPr lang="de-DE" sz="2600" dirty="0"/>
              <a:t/>
            </a:r>
            <a:br>
              <a:rPr lang="de-DE" sz="2600" dirty="0"/>
            </a:br>
            <a:endParaRPr lang="de-DE" sz="2600" dirty="0">
              <a:latin typeface="Calibri" pitchFamily="34" charset="0"/>
              <a:ea typeface="+mn-ea"/>
              <a:cs typeface="Calibri" pitchFamily="34" charset="0"/>
            </a:endParaRPr>
          </a:p>
        </p:txBody>
      </p:sp>
      <p:sp>
        <p:nvSpPr>
          <p:cNvPr id="5" name="Textfeld 4"/>
          <p:cNvSpPr txBox="1"/>
          <p:nvPr/>
        </p:nvSpPr>
        <p:spPr>
          <a:xfrm>
            <a:off x="2513260" y="948319"/>
            <a:ext cx="6379219" cy="461665"/>
          </a:xfrm>
          <a:prstGeom prst="rect">
            <a:avLst/>
          </a:prstGeom>
          <a:noFill/>
        </p:spPr>
        <p:txBody>
          <a:bodyPr wrap="square" rtlCol="0">
            <a:spAutoFit/>
          </a:bodyPr>
          <a:lstStyle/>
          <a:p>
            <a:pPr algn="l"/>
            <a:r>
              <a:rPr lang="de-DE" sz="2400" dirty="0" smtClean="0">
                <a:solidFill>
                  <a:srgbClr val="2864A0"/>
                </a:solidFill>
                <a:latin typeface="Segoe UI" pitchFamily="34" charset="0"/>
                <a:ea typeface="Segoe UI" pitchFamily="34" charset="0"/>
                <a:cs typeface="Segoe UI" pitchFamily="34" charset="0"/>
              </a:rPr>
              <a:t>        unterschiedlicher Stand in den Ländern</a:t>
            </a:r>
            <a:endParaRPr lang="de-DE" sz="2400" b="1" dirty="0" smtClean="0">
              <a:solidFill>
                <a:srgbClr val="2864A0"/>
              </a:soli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246808524"/>
      </p:ext>
    </p:extLst>
  </p:cSld>
  <p:clrMapOvr>
    <a:masterClrMapping/>
  </p:clrMapOvr>
  <mc:AlternateContent xmlns:mc="http://schemas.openxmlformats.org/markup-compatibility/2006" xmlns:p14="http://schemas.microsoft.com/office/powerpoint/2010/main">
    <mc:Choice Requires="p14">
      <p:transition spd="slow" p14:dur="2000" advTm="3713"/>
    </mc:Choice>
    <mc:Fallback xmlns="">
      <p:transition spd="slow" advTm="3713"/>
    </mc:Fallback>
  </mc:AlternateContent>
  <p:timing>
    <p:tnLst>
      <p:par>
        <p:cTn id="1" dur="indefinite" restart="never" nodeType="tmRoot"/>
      </p:par>
    </p:tnLst>
  </p:timing>
</p:sld>
</file>

<file path=ppt/theme/theme1.xml><?xml version="1.0" encoding="utf-8"?>
<a:theme xmlns:a="http://schemas.openxmlformats.org/drawingml/2006/main" name="Vorlage_Präsentation">
  <a:themeElements>
    <a:clrScheme name="iSM Secu-Sys AG">
      <a:dk1>
        <a:srgbClr val="000000"/>
      </a:dk1>
      <a:lt1>
        <a:srgbClr val="FFFFFF"/>
      </a:lt1>
      <a:dk2>
        <a:srgbClr val="000000"/>
      </a:dk2>
      <a:lt2>
        <a:srgbClr val="808080"/>
      </a:lt2>
      <a:accent1>
        <a:srgbClr val="2864A0"/>
      </a:accent1>
      <a:accent2>
        <a:srgbClr val="1D3B6D"/>
      </a:accent2>
      <a:accent3>
        <a:srgbClr val="999999"/>
      </a:accent3>
      <a:accent4>
        <a:srgbClr val="78B4F0"/>
      </a:accent4>
      <a:accent5>
        <a:srgbClr val="4696DC"/>
      </a:accent5>
      <a:accent6>
        <a:srgbClr val="C8DCF0"/>
      </a:accent6>
      <a:hlink>
        <a:srgbClr val="2864A0"/>
      </a:hlink>
      <a:folHlink>
        <a:srgbClr val="808080"/>
      </a:folHlink>
    </a:clrScheme>
    <a:fontScheme name="iSM-Präsentation_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iSM-Präsentation_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M-Präsentation_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SM-Präsentation_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SM-Präsentation_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SM-Präsentation_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SM-Präsentation_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SM-Präsentation_Vor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SM-Präsentation_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SM-Präsentation_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SM-Präsentation_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SM-Präsentation_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SM-Präsentation_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Vorlage_Präsentation</Template>
  <TotalTime>0</TotalTime>
  <Words>201</Words>
  <Application>Microsoft Office PowerPoint</Application>
  <PresentationFormat>Bildschirmpräsentation (4:3)</PresentationFormat>
  <Paragraphs>66</Paragraphs>
  <Slides>21</Slides>
  <Notes>20</Notes>
  <HiddenSlides>5</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Segoe UI</vt:lpstr>
      <vt:lpstr>Verdana</vt:lpstr>
      <vt:lpstr>Wingdings</vt:lpstr>
      <vt:lpstr>Vorlage_Präsentation</vt:lpstr>
      <vt:lpstr>Portierung des Self-Service-Portals in ein  Bürger-Portal </vt:lpstr>
      <vt:lpstr>      Die Bürger schätzen den Stand der Digitalisierung in der Verwaltung als unzureichend ein.  58 Prozent der Geschäftsführer sehen für ihre Firma in diesem Bereich auch ein Problem in der schleppenden und aufwendige Bearbeitung von Anträgen an die Behörden.  Der Datenschutz ist oft ein vorgeschobener Grund, warum irgendetwas nicht geht…       </vt:lpstr>
      <vt:lpstr>        Mit den bisher zu beobachteten Ansätzen ist das zeitliche Ziel des OZG nicht zu erreichen: 575 Verwaltungsleistungen lassen sich nicht als einzelne Silos verwalten  Hier hilft nur ein generischer Modell- und Plattform-Ansatz Es gibt bereits einzelne allgemeine Funktionen (z.B. BayernID). In der Regel wird aber jedes Verfahren für sich programmiert. Das Gesetz verpflichtet Bund und Länder dazu, ihre Verwaltungsleistungen bis 2022 auch elektronisch über Verwaltungsportale      </vt:lpstr>
      <vt:lpstr>      - Self-Service-Portal - Zentrale und automatisierte Verwaltung der     User und deren Berechtigungen - sichere Identifikation und Athentisierung - Standardisierte Rollen- und Prozessmodelle - Richtlinien-Management - gesicherter Dokumenten-Spaces      </vt:lpstr>
      <vt:lpstr>PowerPoint-Präsentation</vt:lpstr>
      <vt:lpstr>PowerPoint-Präsentation</vt:lpstr>
      <vt:lpstr>PowerPoint-Präsentation</vt:lpstr>
      <vt:lpstr>      - Identifikation und Autorisierung einer natürlichen   Person oder einer juristischen Person - deutscher ID-Provider gegen Google &amp; Facebook - Verwaltung der Identitäten mit Attributen - Risiko-Klass. bestimmt Authentifizierung (TFA) - Adressverwaltung / Personen und Unternehmen - Modellierungsplattform für die Antragsobjekte   Zur Identifikation des Nutzers eines Nutzerkontos kann auf unterschiedliche Vertrauensniveaus zurückgegriffen werden. Das Vertrauensniveau wird auf das jeweilige Verwaltungsverfahren angepasst      </vt:lpstr>
      <vt:lpstr>              In den führenden Ländern sucht man sich Unterstützung  - Stadt München / SAP - Das MINISTERIUM DES INNERN RHEINLAND-PFALZ ist gerade in der Phase der Beschaffung einer Antrags- und Prozessplattform   - MV will es alleine auf Basis eines Formular- generators schaffen       -      </vt:lpstr>
      <vt:lpstr>-    - Risiko-Klassifikation der Objekte - Risiko-Klass. bestimmt Authentifizierung (TFA)  - Rollenmodell für alle Prozessbeteiligten - Generische Prozessmodelle - Task- Manager - Prozess-Graphik   sicherer Dok-Server   für Dokumente des Bürgers  und zu den Verfahren (Richtlinien)     </vt:lpstr>
      <vt:lpstr>PowerPoint-Präsentation</vt:lpstr>
      <vt:lpstr> Was treibt die Wirtschaft: - Internationalisierung und Standardisierung - Rationalisierung, Automatisierung,  - Kosten-Reduktion - Personal-Engpässe - Gesetzliche Vorgaben: SoX, ITSig 2.0… MaRisk - Wirtschaftsprüfer, Interne Revision  Was bremst: - Datenschutz (SteuerID wäre bundesweite ID) - schlechte technische Infrastruktur - keine staatlichen IT-Strukturen (ID-Provider, Cloud)    </vt:lpstr>
      <vt:lpstr>    Was treibt die öffentliche Verwaltung: - Gesetzliche Vorgaben: Onlinezugangsgesetz (OZG) - Personalmangel / Prozess.Automatisierung - Reduzierung der Prozesskosten   (Antrag Anwohnerparkplatz Kosten 30.80 Euro)  Was bremst / Vorgeschobene Argumente:  - Datenschutz kann als Verhinderung genutzt werden - Warten auf staatliche Vorgaben - keine Bereitschaft zur Kooperation mit Partnern - wir machen das alles selbst - kein interner Druck zur Digitalisierung     </vt:lpstr>
      <vt:lpstr>PowerPoint-Präsentation</vt:lpstr>
      <vt:lpstr>PowerPoint-Präsentation</vt:lpstr>
      <vt:lpstr>Wer hat alles den Angelschein? Incl. Daten der Entscheidung   </vt:lpstr>
      <vt:lpstr>PowerPoint-Präsentation</vt:lpstr>
      <vt:lpstr>PowerPoint-Präsentation</vt:lpstr>
      <vt:lpstr>PowerPoint-Präsentation</vt:lpstr>
      <vt:lpstr>Häufigkeit und Intensität von Hackerangriffen steigen seit Jahren Dabei ist die klassische E-Mail nach wie vor der verbreitetste Infektionsweg: 94 Prozent der Malware via Mail Gefahr durch Innentäter: 2018 noch 28 Prozent 2019 auf 34 Prozent).  Kern des Bürgerportals ist deshalb ein IAM</vt:lpstr>
      <vt:lpstr>Eigenbetrieb Dienstleister (DVZ, Dataport,---) Cloud bei einem sicheren Cloud-Provider   </vt:lpstr>
    </vt:vector>
  </TitlesOfParts>
  <Company>iSM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Leistungsfähiges IAM  JA Aber einfach, schnell und gut.</dc:title>
  <dc:creator>Gerd Rossa</dc:creator>
  <cp:lastModifiedBy>Gerd Rossa</cp:lastModifiedBy>
  <cp:revision>44</cp:revision>
  <dcterms:created xsi:type="dcterms:W3CDTF">2018-03-15T09:27:14Z</dcterms:created>
  <dcterms:modified xsi:type="dcterms:W3CDTF">2020-07-01T17:07:34Z</dcterms:modified>
</cp:coreProperties>
</file>