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 id="2147483771" r:id="rId2"/>
    <p:sldMasterId id="2147483788" r:id="rId3"/>
  </p:sldMasterIdLst>
  <p:notesMasterIdLst>
    <p:notesMasterId r:id="rId41"/>
  </p:notesMasterIdLst>
  <p:handoutMasterIdLst>
    <p:handoutMasterId r:id="rId42"/>
  </p:handoutMasterIdLst>
  <p:sldIdLst>
    <p:sldId id="732" r:id="rId4"/>
    <p:sldId id="733" r:id="rId5"/>
    <p:sldId id="734" r:id="rId6"/>
    <p:sldId id="735" r:id="rId7"/>
    <p:sldId id="736" r:id="rId8"/>
    <p:sldId id="737" r:id="rId9"/>
    <p:sldId id="738" r:id="rId10"/>
    <p:sldId id="739" r:id="rId11"/>
    <p:sldId id="740" r:id="rId12"/>
    <p:sldId id="741" r:id="rId13"/>
    <p:sldId id="742" r:id="rId14"/>
    <p:sldId id="743" r:id="rId15"/>
    <p:sldId id="744" r:id="rId16"/>
    <p:sldId id="745" r:id="rId17"/>
    <p:sldId id="746" r:id="rId18"/>
    <p:sldId id="747" r:id="rId19"/>
    <p:sldId id="748" r:id="rId20"/>
    <p:sldId id="749" r:id="rId21"/>
    <p:sldId id="773" r:id="rId22"/>
    <p:sldId id="774" r:id="rId23"/>
    <p:sldId id="751" r:id="rId24"/>
    <p:sldId id="752" r:id="rId25"/>
    <p:sldId id="765" r:id="rId26"/>
    <p:sldId id="764" r:id="rId27"/>
    <p:sldId id="768" r:id="rId28"/>
    <p:sldId id="770" r:id="rId29"/>
    <p:sldId id="771" r:id="rId30"/>
    <p:sldId id="755" r:id="rId31"/>
    <p:sldId id="756" r:id="rId32"/>
    <p:sldId id="757" r:id="rId33"/>
    <p:sldId id="758" r:id="rId34"/>
    <p:sldId id="759" r:id="rId35"/>
    <p:sldId id="760" r:id="rId36"/>
    <p:sldId id="761" r:id="rId37"/>
    <p:sldId id="772" r:id="rId38"/>
    <p:sldId id="762" r:id="rId39"/>
    <p:sldId id="763" r:id="rId40"/>
  </p:sldIdLst>
  <p:sldSz cx="9144000" cy="6858000" type="screen4x3"/>
  <p:notesSz cx="6858000" cy="9926638"/>
  <p:defaultTextStyle>
    <a:defPPr>
      <a:defRPr lang="de-DE"/>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rdabschnitt" id="{BC757E3F-F9BB-4333-9A06-00F39915E6D8}">
          <p14:sldIdLst>
            <p14:sldId id="732"/>
            <p14:sldId id="733"/>
            <p14:sldId id="734"/>
            <p14:sldId id="735"/>
            <p14:sldId id="736"/>
            <p14:sldId id="737"/>
            <p14:sldId id="738"/>
            <p14:sldId id="739"/>
            <p14:sldId id="740"/>
            <p14:sldId id="741"/>
            <p14:sldId id="742"/>
            <p14:sldId id="743"/>
            <p14:sldId id="744"/>
            <p14:sldId id="745"/>
            <p14:sldId id="746"/>
            <p14:sldId id="747"/>
            <p14:sldId id="748"/>
            <p14:sldId id="749"/>
            <p14:sldId id="773"/>
            <p14:sldId id="774"/>
            <p14:sldId id="751"/>
            <p14:sldId id="752"/>
            <p14:sldId id="765"/>
            <p14:sldId id="764"/>
            <p14:sldId id="768"/>
            <p14:sldId id="770"/>
            <p14:sldId id="771"/>
            <p14:sldId id="755"/>
            <p14:sldId id="756"/>
            <p14:sldId id="757"/>
            <p14:sldId id="758"/>
            <p14:sldId id="759"/>
            <p14:sldId id="760"/>
            <p14:sldId id="761"/>
            <p14:sldId id="772"/>
            <p14:sldId id="762"/>
            <p14:sldId id="763"/>
          </p14:sldIdLst>
        </p14:section>
      </p14:sectionLst>
    </p:ext>
    <p:ext uri="{EFAFB233-063F-42B5-8137-9DF3F51BA10A}">
      <p15:sldGuideLst xmlns:p15="http://schemas.microsoft.com/office/powerpoint/2012/main">
        <p15:guide id="1" orient="horz" pos="2160">
          <p15:clr>
            <a:srgbClr val="A4A3A4"/>
          </p15:clr>
        </p15:guide>
        <p15:guide id="2" orient="horz" pos="3702">
          <p15:clr>
            <a:srgbClr val="A4A3A4"/>
          </p15:clr>
        </p15:guide>
        <p15:guide id="3" orient="horz" pos="618">
          <p15:clr>
            <a:srgbClr val="A4A3A4"/>
          </p15:clr>
        </p15:guide>
        <p15:guide id="4" pos="3642">
          <p15:clr>
            <a:srgbClr val="A4A3A4"/>
          </p15:clr>
        </p15:guide>
        <p15:guide id="5" pos="270">
          <p15:clr>
            <a:srgbClr val="A4A3A4"/>
          </p15:clr>
        </p15:guide>
        <p15:guide id="6" pos="5490">
          <p15:clr>
            <a:srgbClr val="A4A3A4"/>
          </p15:clr>
        </p15:guide>
        <p15:guide id="7" pos="1674">
          <p15:clr>
            <a:srgbClr val="A4A3A4"/>
          </p15:clr>
        </p15:guide>
      </p15:sldGuideLst>
    </p:ext>
    <p:ext uri="{2D200454-40CA-4A62-9FC3-DE9A4176ACB9}">
      <p15:notesGuideLst xmlns:p15="http://schemas.microsoft.com/office/powerpoint/2012/main">
        <p15:guide id="1" orient="horz" pos="3127">
          <p15:clr>
            <a:srgbClr val="A4A3A4"/>
          </p15:clr>
        </p15:guide>
        <p15:guide id="2"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annes Gerling" initials="J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9900"/>
    <a:srgbClr val="006666"/>
    <a:srgbClr val="009999"/>
    <a:srgbClr val="008080"/>
    <a:srgbClr val="339966"/>
    <a:srgbClr val="008000"/>
    <a:srgbClr val="00CC66"/>
    <a:srgbClr val="96969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66" autoAdjust="0"/>
    <p:restoredTop sz="86286" autoAdjust="0"/>
  </p:normalViewPr>
  <p:slideViewPr>
    <p:cSldViewPr snapToGrid="0">
      <p:cViewPr varScale="1">
        <p:scale>
          <a:sx n="101" d="100"/>
          <a:sy n="101" d="100"/>
        </p:scale>
        <p:origin x="816" y="114"/>
      </p:cViewPr>
      <p:guideLst>
        <p:guide orient="horz" pos="2160"/>
        <p:guide orient="horz" pos="3702"/>
        <p:guide orient="horz" pos="618"/>
        <p:guide pos="3642"/>
        <p:guide pos="270"/>
        <p:guide pos="5490"/>
        <p:guide pos="1674"/>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36" y="-66"/>
      </p:cViewPr>
      <p:guideLst>
        <p:guide orient="horz" pos="312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1504is\Desktop\ICO-Grafik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err="1"/>
              <a:t>Monatliches</a:t>
            </a:r>
            <a:r>
              <a:rPr lang="en-US" b="0" dirty="0"/>
              <a:t> </a:t>
            </a:r>
            <a:r>
              <a:rPr lang="en-US" b="0" dirty="0" err="1"/>
              <a:t>Volumen</a:t>
            </a:r>
            <a:r>
              <a:rPr lang="en-US" b="0" baseline="0" dirty="0"/>
              <a:t> </a:t>
            </a:r>
            <a:r>
              <a:rPr lang="en-US" sz="1800" b="0" dirty="0"/>
              <a:t>2017</a:t>
            </a:r>
          </a:p>
        </c:rich>
      </c:tx>
      <c:overlay val="0"/>
    </c:title>
    <c:autoTitleDeleted val="0"/>
    <c:plotArea>
      <c:layout>
        <c:manualLayout>
          <c:layoutTarget val="inner"/>
          <c:xMode val="edge"/>
          <c:yMode val="edge"/>
          <c:x val="0.24029781683670007"/>
          <c:y val="0.21888538423625023"/>
          <c:w val="0.70070517733955862"/>
          <c:h val="0.58585798089026753"/>
        </c:manualLayout>
      </c:layout>
      <c:barChart>
        <c:barDir val="col"/>
        <c:grouping val="clustered"/>
        <c:varyColors val="0"/>
        <c:ser>
          <c:idx val="1"/>
          <c:order val="0"/>
          <c:tx>
            <c:strRef>
              <c:f>'ICOs 2017'!$N$16</c:f>
              <c:strCache>
                <c:ptCount val="1"/>
                <c:pt idx="0">
                  <c:v>Monthly amount</c:v>
                </c:pt>
              </c:strCache>
            </c:strRef>
          </c:tx>
          <c:spPr>
            <a:solidFill>
              <a:srgbClr val="FFCC66"/>
            </a:solidFill>
          </c:spPr>
          <c:invertIfNegative val="0"/>
          <c:cat>
            <c:numRef>
              <c:f>'ICOs 2017'!$L$17:$L$28</c:f>
              <c:numCache>
                <c:formatCode>mmm\-yy</c:formatCode>
                <c:ptCount val="1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numCache>
            </c:numRef>
          </c:cat>
          <c:val>
            <c:numRef>
              <c:f>'ICOs 2017'!$N$17:$N$28</c:f>
              <c:numCache>
                <c:formatCode>_(* #,##0.00_);_(* \(#,##0.00\);_(* "-"??_);_(@_)</c:formatCode>
                <c:ptCount val="12"/>
                <c:pt idx="0">
                  <c:v>2320000</c:v>
                </c:pt>
                <c:pt idx="1">
                  <c:v>17000000</c:v>
                </c:pt>
                <c:pt idx="2">
                  <c:v>19420000</c:v>
                </c:pt>
                <c:pt idx="3">
                  <c:v>103740000</c:v>
                </c:pt>
                <c:pt idx="4">
                  <c:v>232040000</c:v>
                </c:pt>
                <c:pt idx="5">
                  <c:v>462030000</c:v>
                </c:pt>
                <c:pt idx="6">
                  <c:v>574780000</c:v>
                </c:pt>
                <c:pt idx="7">
                  <c:v>134150000</c:v>
                </c:pt>
                <c:pt idx="8">
                  <c:v>705490000</c:v>
                </c:pt>
                <c:pt idx="9">
                  <c:v>947960000</c:v>
                </c:pt>
                <c:pt idx="10">
                  <c:v>840940000</c:v>
                </c:pt>
                <c:pt idx="11">
                  <c:v>1442090000</c:v>
                </c:pt>
              </c:numCache>
            </c:numRef>
          </c:val>
          <c:extLst xmlns:c16r2="http://schemas.microsoft.com/office/drawing/2015/06/chart">
            <c:ext xmlns:c16="http://schemas.microsoft.com/office/drawing/2014/chart" uri="{C3380CC4-5D6E-409C-BE32-E72D297353CC}">
              <c16:uniqueId val="{00000000-7038-43AD-8A40-12191F85ED23}"/>
            </c:ext>
          </c:extLst>
        </c:ser>
        <c:dLbls>
          <c:showLegendKey val="0"/>
          <c:showVal val="0"/>
          <c:showCatName val="0"/>
          <c:showSerName val="0"/>
          <c:showPercent val="0"/>
          <c:showBubbleSize val="0"/>
        </c:dLbls>
        <c:gapWidth val="50"/>
        <c:overlap val="-100"/>
        <c:axId val="162770344"/>
        <c:axId val="162470952"/>
      </c:barChart>
      <c:dateAx>
        <c:axId val="162770344"/>
        <c:scaling>
          <c:orientation val="minMax"/>
        </c:scaling>
        <c:delete val="0"/>
        <c:axPos val="b"/>
        <c:numFmt formatCode="[$-407]\ mmm;@" sourceLinked="0"/>
        <c:majorTickMark val="out"/>
        <c:minorTickMark val="none"/>
        <c:tickLblPos val="nextTo"/>
        <c:crossAx val="162470952"/>
        <c:crosses val="autoZero"/>
        <c:auto val="1"/>
        <c:lblOffset val="100"/>
        <c:baseTimeUnit val="months"/>
      </c:dateAx>
      <c:valAx>
        <c:axId val="162470952"/>
        <c:scaling>
          <c:orientation val="minMax"/>
        </c:scaling>
        <c:delete val="0"/>
        <c:axPos val="l"/>
        <c:majorGridlines>
          <c:spPr>
            <a:ln>
              <a:solidFill>
                <a:schemeClr val="bg1">
                  <a:lumMod val="65000"/>
                </a:schemeClr>
              </a:solidFill>
              <a:prstDash val="dash"/>
            </a:ln>
          </c:spPr>
        </c:majorGridlines>
        <c:numFmt formatCode="_(* #,##0.00_);_(* \(#,##0.00\);_(* &quot;-&quot;??_);_(@_)" sourceLinked="1"/>
        <c:majorTickMark val="out"/>
        <c:minorTickMark val="none"/>
        <c:tickLblPos val="nextTo"/>
        <c:crossAx val="162770344"/>
        <c:crosses val="autoZero"/>
        <c:crossBetween val="between"/>
        <c:dispUnits>
          <c:builtInUnit val="millions"/>
          <c:dispUnitsLbl>
            <c:tx>
              <c:rich>
                <a:bodyPr/>
                <a:lstStyle/>
                <a:p>
                  <a:pPr>
                    <a:defRPr/>
                  </a:pPr>
                  <a:r>
                    <a:rPr lang="de-DE" dirty="0"/>
                    <a:t>Millionen USD</a:t>
                  </a:r>
                </a:p>
              </c:rich>
            </c:tx>
          </c:dispUnitsLbl>
        </c:dispUnits>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diagrams/_rels/data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95019-5C41-4B1C-AD11-635F2427665E}" type="doc">
      <dgm:prSet loTypeId="urn:microsoft.com/office/officeart/2005/8/layout/vList3" loCatId="list" qsTypeId="urn:microsoft.com/office/officeart/2005/8/quickstyle/simple1" qsCatId="simple" csTypeId="urn:microsoft.com/office/officeart/2005/8/colors/accent1_2" csCatId="accent1" phldr="1"/>
      <dgm:spPr/>
    </dgm:pt>
    <dgm:pt modelId="{7F70E7B5-B82C-498B-9E13-AD6CC7EC90F2}">
      <dgm:prSet phldrT="[Text]"/>
      <dgm:spPr/>
      <dgm:t>
        <a:bodyPr/>
        <a:lstStyle/>
        <a:p>
          <a:pPr algn="l"/>
          <a:r>
            <a:rPr lang="de-DE" dirty="0">
              <a:solidFill>
                <a:schemeClr val="tx1"/>
              </a:solidFill>
            </a:rPr>
            <a:t>Ausgangslage</a:t>
          </a:r>
        </a:p>
      </dgm:t>
    </dgm:pt>
    <dgm:pt modelId="{DBB4A910-069F-4B77-B146-FA3BE6072923}" type="parTrans" cxnId="{4B1D81B8-48EE-4E18-883A-C17A75D2F777}">
      <dgm:prSet/>
      <dgm:spPr/>
      <dgm:t>
        <a:bodyPr/>
        <a:lstStyle/>
        <a:p>
          <a:endParaRPr lang="de-DE"/>
        </a:p>
      </dgm:t>
    </dgm:pt>
    <dgm:pt modelId="{F62EFAFB-7ECF-4634-9E6E-2CFD0A020811}" type="sibTrans" cxnId="{4B1D81B8-48EE-4E18-883A-C17A75D2F777}">
      <dgm:prSet/>
      <dgm:spPr/>
      <dgm:t>
        <a:bodyPr/>
        <a:lstStyle/>
        <a:p>
          <a:endParaRPr lang="de-DE"/>
        </a:p>
      </dgm:t>
    </dgm:pt>
    <dgm:pt modelId="{35E98E31-2FA4-431A-BABD-A48823C2527E}">
      <dgm:prSet phldrT="[Text]"/>
      <dgm:spPr/>
      <dgm:t>
        <a:bodyPr/>
        <a:lstStyle/>
        <a:p>
          <a:pPr algn="l"/>
          <a:r>
            <a:rPr lang="de-DE" dirty="0" smtClean="0"/>
            <a:t>Instant </a:t>
          </a:r>
          <a:r>
            <a:rPr lang="de-DE" dirty="0" err="1" smtClean="0"/>
            <a:t>Payments</a:t>
          </a:r>
          <a:r>
            <a:rPr lang="de-DE" dirty="0" smtClean="0"/>
            <a:t> </a:t>
          </a:r>
          <a:endParaRPr lang="de-DE" dirty="0"/>
        </a:p>
      </dgm:t>
    </dgm:pt>
    <dgm:pt modelId="{4B29A562-BECF-4BA7-AC3F-8B5C908226C9}" type="parTrans" cxnId="{46D6DCE1-BC8F-411B-8AE2-34C9A5F5895F}">
      <dgm:prSet/>
      <dgm:spPr/>
      <dgm:t>
        <a:bodyPr/>
        <a:lstStyle/>
        <a:p>
          <a:endParaRPr lang="de-DE"/>
        </a:p>
      </dgm:t>
    </dgm:pt>
    <dgm:pt modelId="{6EAA8EEE-673E-4D7C-9B3F-8A033A537123}" type="sibTrans" cxnId="{46D6DCE1-BC8F-411B-8AE2-34C9A5F5895F}">
      <dgm:prSet/>
      <dgm:spPr/>
      <dgm:t>
        <a:bodyPr/>
        <a:lstStyle/>
        <a:p>
          <a:endParaRPr lang="de-DE"/>
        </a:p>
      </dgm:t>
    </dgm:pt>
    <dgm:pt modelId="{58BCF88A-1D27-428E-B4D7-312AE5AD4CFC}">
      <dgm:prSet phldrT="[Text]"/>
      <dgm:spPr/>
      <dgm:t>
        <a:bodyPr/>
        <a:lstStyle/>
        <a:p>
          <a:pPr algn="l"/>
          <a:r>
            <a:rPr lang="de-DE" dirty="0" err="1" smtClean="0"/>
            <a:t>Krypto</a:t>
          </a:r>
          <a:r>
            <a:rPr lang="de-DE" dirty="0" smtClean="0"/>
            <a:t>-Token</a:t>
          </a:r>
          <a:endParaRPr lang="de-DE" dirty="0"/>
        </a:p>
      </dgm:t>
    </dgm:pt>
    <dgm:pt modelId="{9FB09083-7E0E-4952-982E-89B129B7291A}" type="parTrans" cxnId="{8A3702D8-1D55-4E87-9BDB-B30EC681A899}">
      <dgm:prSet/>
      <dgm:spPr/>
      <dgm:t>
        <a:bodyPr/>
        <a:lstStyle/>
        <a:p>
          <a:endParaRPr lang="de-DE"/>
        </a:p>
      </dgm:t>
    </dgm:pt>
    <dgm:pt modelId="{4DFE8106-903F-4034-A8C1-4B8171140873}" type="sibTrans" cxnId="{8A3702D8-1D55-4E87-9BDB-B30EC681A899}">
      <dgm:prSet/>
      <dgm:spPr/>
      <dgm:t>
        <a:bodyPr/>
        <a:lstStyle/>
        <a:p>
          <a:endParaRPr lang="de-DE"/>
        </a:p>
      </dgm:t>
    </dgm:pt>
    <dgm:pt modelId="{718B4091-38DA-4D3C-A61B-794C228BBC42}">
      <dgm:prSet/>
      <dgm:spPr/>
      <dgm:t>
        <a:bodyPr/>
        <a:lstStyle/>
        <a:p>
          <a:pPr algn="l"/>
          <a:r>
            <a:rPr lang="de-DE" dirty="0" smtClean="0"/>
            <a:t>Neue </a:t>
          </a:r>
          <a:r>
            <a:rPr lang="de-DE" dirty="0"/>
            <a:t>Produkte und Anbieter </a:t>
          </a:r>
        </a:p>
      </dgm:t>
    </dgm:pt>
    <dgm:pt modelId="{D7D579CA-0D9E-4CAE-99E7-D492D004D9C2}" type="parTrans" cxnId="{526C9DFB-390C-4D1C-900A-D735B7E209B8}">
      <dgm:prSet/>
      <dgm:spPr/>
      <dgm:t>
        <a:bodyPr/>
        <a:lstStyle/>
        <a:p>
          <a:endParaRPr lang="de-DE"/>
        </a:p>
      </dgm:t>
    </dgm:pt>
    <dgm:pt modelId="{B7EE7326-6F3F-4DE6-BBDA-22619BC06A32}" type="sibTrans" cxnId="{526C9DFB-390C-4D1C-900A-D735B7E209B8}">
      <dgm:prSet/>
      <dgm:spPr/>
      <dgm:t>
        <a:bodyPr/>
        <a:lstStyle/>
        <a:p>
          <a:endParaRPr lang="de-DE"/>
        </a:p>
      </dgm:t>
    </dgm:pt>
    <dgm:pt modelId="{42D3078C-58C6-49DD-BE77-A3615C7028C0}">
      <dgm:prSet/>
      <dgm:spPr/>
      <dgm:t>
        <a:bodyPr/>
        <a:lstStyle/>
        <a:p>
          <a:pPr algn="l"/>
          <a:r>
            <a:rPr lang="de-DE" dirty="0" smtClean="0"/>
            <a:t>Regulatorische Fragen</a:t>
          </a:r>
          <a:endParaRPr lang="de-DE" dirty="0"/>
        </a:p>
      </dgm:t>
    </dgm:pt>
    <dgm:pt modelId="{566DDFBE-1787-46E2-ACA9-07362DA44AF1}" type="parTrans" cxnId="{96FFC816-10F5-4E2D-A0E3-33B6310EB1BC}">
      <dgm:prSet/>
      <dgm:spPr/>
      <dgm:t>
        <a:bodyPr/>
        <a:lstStyle/>
        <a:p>
          <a:endParaRPr lang="de-DE"/>
        </a:p>
      </dgm:t>
    </dgm:pt>
    <dgm:pt modelId="{E453CF16-8551-4A63-A1D8-F56C03C46D32}" type="sibTrans" cxnId="{96FFC816-10F5-4E2D-A0E3-33B6310EB1BC}">
      <dgm:prSet/>
      <dgm:spPr/>
      <dgm:t>
        <a:bodyPr/>
        <a:lstStyle/>
        <a:p>
          <a:endParaRPr lang="de-DE"/>
        </a:p>
      </dgm:t>
    </dgm:pt>
    <dgm:pt modelId="{C7C2DAA7-45AA-4857-A0DA-D3AD53E71E5E}" type="pres">
      <dgm:prSet presAssocID="{7F795019-5C41-4B1C-AD11-635F2427665E}" presName="linearFlow" presStyleCnt="0">
        <dgm:presLayoutVars>
          <dgm:dir/>
          <dgm:resizeHandles val="exact"/>
        </dgm:presLayoutVars>
      </dgm:prSet>
      <dgm:spPr/>
    </dgm:pt>
    <dgm:pt modelId="{9B457304-8B26-4B74-9238-3427FEB82976}" type="pres">
      <dgm:prSet presAssocID="{7F70E7B5-B82C-498B-9E13-AD6CC7EC90F2}" presName="composite" presStyleCnt="0"/>
      <dgm:spPr/>
    </dgm:pt>
    <dgm:pt modelId="{69127F8F-6581-4EA3-9107-4E918E44E8FD}" type="pres">
      <dgm:prSet presAssocID="{7F70E7B5-B82C-498B-9E13-AD6CC7EC90F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94DC852-761A-4215-98F2-839FFFF0A0EA}" type="pres">
      <dgm:prSet presAssocID="{7F70E7B5-B82C-498B-9E13-AD6CC7EC90F2}" presName="txShp" presStyleLbl="node1" presStyleIdx="0" presStyleCnt="5">
        <dgm:presLayoutVars>
          <dgm:bulletEnabled val="1"/>
        </dgm:presLayoutVars>
      </dgm:prSet>
      <dgm:spPr/>
      <dgm:t>
        <a:bodyPr/>
        <a:lstStyle/>
        <a:p>
          <a:endParaRPr lang="en-US"/>
        </a:p>
      </dgm:t>
    </dgm:pt>
    <dgm:pt modelId="{39573CC7-21FB-45FA-AC3B-0244358E43D5}" type="pres">
      <dgm:prSet presAssocID="{F62EFAFB-7ECF-4634-9E6E-2CFD0A020811}" presName="spacing" presStyleCnt="0"/>
      <dgm:spPr/>
    </dgm:pt>
    <dgm:pt modelId="{9B39B90D-C590-4137-A103-857499EA65A7}" type="pres">
      <dgm:prSet presAssocID="{718B4091-38DA-4D3C-A61B-794C228BBC42}" presName="composite" presStyleCnt="0"/>
      <dgm:spPr/>
    </dgm:pt>
    <dgm:pt modelId="{F2E94125-D952-4599-8373-E4993F70001F}" type="pres">
      <dgm:prSet presAssocID="{718B4091-38DA-4D3C-A61B-794C228BBC42}"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3C26585-3FD9-46E2-B8E1-2173D09ACF2C}" type="pres">
      <dgm:prSet presAssocID="{718B4091-38DA-4D3C-A61B-794C228BBC42}" presName="txShp" presStyleLbl="node1" presStyleIdx="1" presStyleCnt="5">
        <dgm:presLayoutVars>
          <dgm:bulletEnabled val="1"/>
        </dgm:presLayoutVars>
      </dgm:prSet>
      <dgm:spPr/>
      <dgm:t>
        <a:bodyPr/>
        <a:lstStyle/>
        <a:p>
          <a:endParaRPr lang="en-US"/>
        </a:p>
      </dgm:t>
    </dgm:pt>
    <dgm:pt modelId="{7DB1F39D-A232-4A37-8744-0102765437A5}" type="pres">
      <dgm:prSet presAssocID="{B7EE7326-6F3F-4DE6-BBDA-22619BC06A32}" presName="spacing" presStyleCnt="0"/>
      <dgm:spPr/>
    </dgm:pt>
    <dgm:pt modelId="{AAAC0084-F0BA-48A8-9F07-0C5D37433BDB}" type="pres">
      <dgm:prSet presAssocID="{35E98E31-2FA4-431A-BABD-A48823C2527E}" presName="composite" presStyleCnt="0"/>
      <dgm:spPr/>
    </dgm:pt>
    <dgm:pt modelId="{B6FEA54C-7552-4380-989C-B8084E82F9FC}" type="pres">
      <dgm:prSet presAssocID="{35E98E31-2FA4-431A-BABD-A48823C2527E}"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35541E-6840-4791-8332-5DE6AB8CDD33}" type="pres">
      <dgm:prSet presAssocID="{35E98E31-2FA4-431A-BABD-A48823C2527E}" presName="txShp" presStyleLbl="node1" presStyleIdx="2" presStyleCnt="5">
        <dgm:presLayoutVars>
          <dgm:bulletEnabled val="1"/>
        </dgm:presLayoutVars>
      </dgm:prSet>
      <dgm:spPr/>
      <dgm:t>
        <a:bodyPr/>
        <a:lstStyle/>
        <a:p>
          <a:endParaRPr lang="en-US"/>
        </a:p>
      </dgm:t>
    </dgm:pt>
    <dgm:pt modelId="{5125C664-1DFF-4FD8-8711-0B82DF8B32E5}" type="pres">
      <dgm:prSet presAssocID="{6EAA8EEE-673E-4D7C-9B3F-8A033A537123}" presName="spacing" presStyleCnt="0"/>
      <dgm:spPr/>
    </dgm:pt>
    <dgm:pt modelId="{48F76CB7-BF90-4D23-AC58-DA1C7536F2F7}" type="pres">
      <dgm:prSet presAssocID="{58BCF88A-1D27-428E-B4D7-312AE5AD4CFC}" presName="composite" presStyleCnt="0"/>
      <dgm:spPr/>
    </dgm:pt>
    <dgm:pt modelId="{754D9CBE-2082-4DE5-A9C5-17608D65D3D5}" type="pres">
      <dgm:prSet presAssocID="{58BCF88A-1D27-428E-B4D7-312AE5AD4CFC}"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7A2FACE-939E-4DFB-9E5E-C6CB6C2FB684}" type="pres">
      <dgm:prSet presAssocID="{58BCF88A-1D27-428E-B4D7-312AE5AD4CFC}" presName="txShp" presStyleLbl="node1" presStyleIdx="3" presStyleCnt="5">
        <dgm:presLayoutVars>
          <dgm:bulletEnabled val="1"/>
        </dgm:presLayoutVars>
      </dgm:prSet>
      <dgm:spPr/>
      <dgm:t>
        <a:bodyPr/>
        <a:lstStyle/>
        <a:p>
          <a:endParaRPr lang="en-US"/>
        </a:p>
      </dgm:t>
    </dgm:pt>
    <dgm:pt modelId="{B7EEA7C3-7A35-4CFF-89F8-7F8E01EEDE8C}" type="pres">
      <dgm:prSet presAssocID="{4DFE8106-903F-4034-A8C1-4B8171140873}" presName="spacing" presStyleCnt="0"/>
      <dgm:spPr/>
    </dgm:pt>
    <dgm:pt modelId="{8279E7EA-7098-4A79-9EC3-67C0F7096C09}" type="pres">
      <dgm:prSet presAssocID="{42D3078C-58C6-49DD-BE77-A3615C7028C0}" presName="composite" presStyleCnt="0"/>
      <dgm:spPr/>
    </dgm:pt>
    <dgm:pt modelId="{2C279C6E-CD01-4697-83DA-5F342D4B8F12}" type="pres">
      <dgm:prSet presAssocID="{42D3078C-58C6-49DD-BE77-A3615C7028C0}"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dgm:spPr>
    </dgm:pt>
    <dgm:pt modelId="{19BD7D26-3424-43C5-A59D-90FA484A3705}" type="pres">
      <dgm:prSet presAssocID="{42D3078C-58C6-49DD-BE77-A3615C7028C0}" presName="txShp" presStyleLbl="node1" presStyleIdx="4" presStyleCnt="5">
        <dgm:presLayoutVars>
          <dgm:bulletEnabled val="1"/>
        </dgm:presLayoutVars>
      </dgm:prSet>
      <dgm:spPr/>
      <dgm:t>
        <a:bodyPr/>
        <a:lstStyle/>
        <a:p>
          <a:endParaRPr lang="en-US"/>
        </a:p>
      </dgm:t>
    </dgm:pt>
  </dgm:ptLst>
  <dgm:cxnLst>
    <dgm:cxn modelId="{96FFC816-10F5-4E2D-A0E3-33B6310EB1BC}" srcId="{7F795019-5C41-4B1C-AD11-635F2427665E}" destId="{42D3078C-58C6-49DD-BE77-A3615C7028C0}" srcOrd="4" destOrd="0" parTransId="{566DDFBE-1787-46E2-ACA9-07362DA44AF1}" sibTransId="{E453CF16-8551-4A63-A1D8-F56C03C46D32}"/>
    <dgm:cxn modelId="{4B1D81B8-48EE-4E18-883A-C17A75D2F777}" srcId="{7F795019-5C41-4B1C-AD11-635F2427665E}" destId="{7F70E7B5-B82C-498B-9E13-AD6CC7EC90F2}" srcOrd="0" destOrd="0" parTransId="{DBB4A910-069F-4B77-B146-FA3BE6072923}" sibTransId="{F62EFAFB-7ECF-4634-9E6E-2CFD0A020811}"/>
    <dgm:cxn modelId="{D6B53312-A811-4E73-871D-993A90776C86}" type="presOf" srcId="{7F795019-5C41-4B1C-AD11-635F2427665E}" destId="{C7C2DAA7-45AA-4857-A0DA-D3AD53E71E5E}" srcOrd="0" destOrd="0" presId="urn:microsoft.com/office/officeart/2005/8/layout/vList3"/>
    <dgm:cxn modelId="{6CAD1E3F-C1E9-45CB-92D6-ADB7A961D507}" type="presOf" srcId="{7F70E7B5-B82C-498B-9E13-AD6CC7EC90F2}" destId="{894DC852-761A-4215-98F2-839FFFF0A0EA}" srcOrd="0" destOrd="0" presId="urn:microsoft.com/office/officeart/2005/8/layout/vList3"/>
    <dgm:cxn modelId="{526C9DFB-390C-4D1C-900A-D735B7E209B8}" srcId="{7F795019-5C41-4B1C-AD11-635F2427665E}" destId="{718B4091-38DA-4D3C-A61B-794C228BBC42}" srcOrd="1" destOrd="0" parTransId="{D7D579CA-0D9E-4CAE-99E7-D492D004D9C2}" sibTransId="{B7EE7326-6F3F-4DE6-BBDA-22619BC06A32}"/>
    <dgm:cxn modelId="{8A3702D8-1D55-4E87-9BDB-B30EC681A899}" srcId="{7F795019-5C41-4B1C-AD11-635F2427665E}" destId="{58BCF88A-1D27-428E-B4D7-312AE5AD4CFC}" srcOrd="3" destOrd="0" parTransId="{9FB09083-7E0E-4952-982E-89B129B7291A}" sibTransId="{4DFE8106-903F-4034-A8C1-4B8171140873}"/>
    <dgm:cxn modelId="{464D1B6F-81E1-49CD-B456-B41AF786A86B}" type="presOf" srcId="{42D3078C-58C6-49DD-BE77-A3615C7028C0}" destId="{19BD7D26-3424-43C5-A59D-90FA484A3705}" srcOrd="0" destOrd="0" presId="urn:microsoft.com/office/officeart/2005/8/layout/vList3"/>
    <dgm:cxn modelId="{8A071D26-BA53-4197-8BDD-7814A98BA13E}" type="presOf" srcId="{35E98E31-2FA4-431A-BABD-A48823C2527E}" destId="{CA35541E-6840-4791-8332-5DE6AB8CDD33}" srcOrd="0" destOrd="0" presId="urn:microsoft.com/office/officeart/2005/8/layout/vList3"/>
    <dgm:cxn modelId="{49F9214E-D87F-47B4-A2FF-1705D67672F1}" type="presOf" srcId="{58BCF88A-1D27-428E-B4D7-312AE5AD4CFC}" destId="{07A2FACE-939E-4DFB-9E5E-C6CB6C2FB684}" srcOrd="0" destOrd="0" presId="urn:microsoft.com/office/officeart/2005/8/layout/vList3"/>
    <dgm:cxn modelId="{46D6DCE1-BC8F-411B-8AE2-34C9A5F5895F}" srcId="{7F795019-5C41-4B1C-AD11-635F2427665E}" destId="{35E98E31-2FA4-431A-BABD-A48823C2527E}" srcOrd="2" destOrd="0" parTransId="{4B29A562-BECF-4BA7-AC3F-8B5C908226C9}" sibTransId="{6EAA8EEE-673E-4D7C-9B3F-8A033A537123}"/>
    <dgm:cxn modelId="{762DFCEB-B4F6-4FAC-9168-5564AF660DC1}" type="presOf" srcId="{718B4091-38DA-4D3C-A61B-794C228BBC42}" destId="{D3C26585-3FD9-46E2-B8E1-2173D09ACF2C}" srcOrd="0" destOrd="0" presId="urn:microsoft.com/office/officeart/2005/8/layout/vList3"/>
    <dgm:cxn modelId="{BF2AFED9-29C5-4DA0-B34C-86779CBB146F}" type="presParOf" srcId="{C7C2DAA7-45AA-4857-A0DA-D3AD53E71E5E}" destId="{9B457304-8B26-4B74-9238-3427FEB82976}" srcOrd="0" destOrd="0" presId="urn:microsoft.com/office/officeart/2005/8/layout/vList3"/>
    <dgm:cxn modelId="{6057FB5E-9D0D-4A92-BB99-7DF18AE139AA}" type="presParOf" srcId="{9B457304-8B26-4B74-9238-3427FEB82976}" destId="{69127F8F-6581-4EA3-9107-4E918E44E8FD}" srcOrd="0" destOrd="0" presId="urn:microsoft.com/office/officeart/2005/8/layout/vList3"/>
    <dgm:cxn modelId="{2856F0FD-91BF-47D9-805C-7DC231FE1386}" type="presParOf" srcId="{9B457304-8B26-4B74-9238-3427FEB82976}" destId="{894DC852-761A-4215-98F2-839FFFF0A0EA}" srcOrd="1" destOrd="0" presId="urn:microsoft.com/office/officeart/2005/8/layout/vList3"/>
    <dgm:cxn modelId="{7FAF48DD-BE14-4D1F-A563-06D557363C89}" type="presParOf" srcId="{C7C2DAA7-45AA-4857-A0DA-D3AD53E71E5E}" destId="{39573CC7-21FB-45FA-AC3B-0244358E43D5}" srcOrd="1" destOrd="0" presId="urn:microsoft.com/office/officeart/2005/8/layout/vList3"/>
    <dgm:cxn modelId="{72618ACD-2636-4670-BA7A-E1ACEC0C5D4B}" type="presParOf" srcId="{C7C2DAA7-45AA-4857-A0DA-D3AD53E71E5E}" destId="{9B39B90D-C590-4137-A103-857499EA65A7}" srcOrd="2" destOrd="0" presId="urn:microsoft.com/office/officeart/2005/8/layout/vList3"/>
    <dgm:cxn modelId="{8EA1FD46-0176-45EF-9B94-B5E3170C3D95}" type="presParOf" srcId="{9B39B90D-C590-4137-A103-857499EA65A7}" destId="{F2E94125-D952-4599-8373-E4993F70001F}" srcOrd="0" destOrd="0" presId="urn:microsoft.com/office/officeart/2005/8/layout/vList3"/>
    <dgm:cxn modelId="{A45B5CFC-D078-4BB0-9BCD-424DEF476B9B}" type="presParOf" srcId="{9B39B90D-C590-4137-A103-857499EA65A7}" destId="{D3C26585-3FD9-46E2-B8E1-2173D09ACF2C}" srcOrd="1" destOrd="0" presId="urn:microsoft.com/office/officeart/2005/8/layout/vList3"/>
    <dgm:cxn modelId="{310911A5-4869-4BE4-A6D7-87CE314C16DD}" type="presParOf" srcId="{C7C2DAA7-45AA-4857-A0DA-D3AD53E71E5E}" destId="{7DB1F39D-A232-4A37-8744-0102765437A5}" srcOrd="3" destOrd="0" presId="urn:microsoft.com/office/officeart/2005/8/layout/vList3"/>
    <dgm:cxn modelId="{1E2173A9-9F61-4DC3-BADD-1537AAAEAFB3}" type="presParOf" srcId="{C7C2DAA7-45AA-4857-A0DA-D3AD53E71E5E}" destId="{AAAC0084-F0BA-48A8-9F07-0C5D37433BDB}" srcOrd="4" destOrd="0" presId="urn:microsoft.com/office/officeart/2005/8/layout/vList3"/>
    <dgm:cxn modelId="{DB62503C-F68F-4F34-8048-0E79F02BE4CA}" type="presParOf" srcId="{AAAC0084-F0BA-48A8-9F07-0C5D37433BDB}" destId="{B6FEA54C-7552-4380-989C-B8084E82F9FC}" srcOrd="0" destOrd="0" presId="urn:microsoft.com/office/officeart/2005/8/layout/vList3"/>
    <dgm:cxn modelId="{BBB1DE23-AC9A-41A6-B7F2-90ED53CA4E88}" type="presParOf" srcId="{AAAC0084-F0BA-48A8-9F07-0C5D37433BDB}" destId="{CA35541E-6840-4791-8332-5DE6AB8CDD33}" srcOrd="1" destOrd="0" presId="urn:microsoft.com/office/officeart/2005/8/layout/vList3"/>
    <dgm:cxn modelId="{0694D0FC-ED00-415A-A2AE-1735B69C916D}" type="presParOf" srcId="{C7C2DAA7-45AA-4857-A0DA-D3AD53E71E5E}" destId="{5125C664-1DFF-4FD8-8711-0B82DF8B32E5}" srcOrd="5" destOrd="0" presId="urn:microsoft.com/office/officeart/2005/8/layout/vList3"/>
    <dgm:cxn modelId="{5D79AC6D-CD8C-4751-A194-3A280454C302}" type="presParOf" srcId="{C7C2DAA7-45AA-4857-A0DA-D3AD53E71E5E}" destId="{48F76CB7-BF90-4D23-AC58-DA1C7536F2F7}" srcOrd="6" destOrd="0" presId="urn:microsoft.com/office/officeart/2005/8/layout/vList3"/>
    <dgm:cxn modelId="{77555AB9-FE8A-4B5D-800D-475CFFCD4FFB}" type="presParOf" srcId="{48F76CB7-BF90-4D23-AC58-DA1C7536F2F7}" destId="{754D9CBE-2082-4DE5-A9C5-17608D65D3D5}" srcOrd="0" destOrd="0" presId="urn:microsoft.com/office/officeart/2005/8/layout/vList3"/>
    <dgm:cxn modelId="{BA5747CA-6B15-48A8-9273-9D1E2870ABF8}" type="presParOf" srcId="{48F76CB7-BF90-4D23-AC58-DA1C7536F2F7}" destId="{07A2FACE-939E-4DFB-9E5E-C6CB6C2FB684}" srcOrd="1" destOrd="0" presId="urn:microsoft.com/office/officeart/2005/8/layout/vList3"/>
    <dgm:cxn modelId="{AAFD26EC-DE57-4E8F-88BF-A4FBE4E21A5D}" type="presParOf" srcId="{C7C2DAA7-45AA-4857-A0DA-D3AD53E71E5E}" destId="{B7EEA7C3-7A35-4CFF-89F8-7F8E01EEDE8C}" srcOrd="7" destOrd="0" presId="urn:microsoft.com/office/officeart/2005/8/layout/vList3"/>
    <dgm:cxn modelId="{E74977C2-3337-4361-A52E-BDCD3AB73643}" type="presParOf" srcId="{C7C2DAA7-45AA-4857-A0DA-D3AD53E71E5E}" destId="{8279E7EA-7098-4A79-9EC3-67C0F7096C09}" srcOrd="8" destOrd="0" presId="urn:microsoft.com/office/officeart/2005/8/layout/vList3"/>
    <dgm:cxn modelId="{9B587843-373A-487E-88A1-8AE5A2CC85BC}" type="presParOf" srcId="{8279E7EA-7098-4A79-9EC3-67C0F7096C09}" destId="{2C279C6E-CD01-4697-83DA-5F342D4B8F12}" srcOrd="0" destOrd="0" presId="urn:microsoft.com/office/officeart/2005/8/layout/vList3"/>
    <dgm:cxn modelId="{43D72281-583F-4943-BF97-B789E40B26FB}" type="presParOf" srcId="{8279E7EA-7098-4A79-9EC3-67C0F7096C09}" destId="{19BD7D26-3424-43C5-A59D-90FA484A370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95019-5C41-4B1C-AD11-635F2427665E}" type="doc">
      <dgm:prSet loTypeId="urn:microsoft.com/office/officeart/2005/8/layout/vList3" loCatId="list" qsTypeId="urn:microsoft.com/office/officeart/2005/8/quickstyle/simple1" qsCatId="simple" csTypeId="urn:microsoft.com/office/officeart/2005/8/colors/accent1_2" csCatId="accent1" phldr="1"/>
      <dgm:spPr/>
    </dgm:pt>
    <dgm:pt modelId="{7F70E7B5-B82C-498B-9E13-AD6CC7EC90F2}">
      <dgm:prSet phldrT="[Text]"/>
      <dgm:spPr/>
      <dgm:t>
        <a:bodyPr/>
        <a:lstStyle/>
        <a:p>
          <a:pPr algn="l"/>
          <a:r>
            <a:rPr lang="de-DE" dirty="0">
              <a:solidFill>
                <a:schemeClr val="bg1"/>
              </a:solidFill>
            </a:rPr>
            <a:t>Ausgangslage</a:t>
          </a:r>
        </a:p>
      </dgm:t>
    </dgm:pt>
    <dgm:pt modelId="{DBB4A910-069F-4B77-B146-FA3BE6072923}" type="parTrans" cxnId="{4B1D81B8-48EE-4E18-883A-C17A75D2F777}">
      <dgm:prSet/>
      <dgm:spPr/>
      <dgm:t>
        <a:bodyPr/>
        <a:lstStyle/>
        <a:p>
          <a:endParaRPr lang="de-DE"/>
        </a:p>
      </dgm:t>
    </dgm:pt>
    <dgm:pt modelId="{F62EFAFB-7ECF-4634-9E6E-2CFD0A020811}" type="sibTrans" cxnId="{4B1D81B8-48EE-4E18-883A-C17A75D2F777}">
      <dgm:prSet/>
      <dgm:spPr/>
      <dgm:t>
        <a:bodyPr/>
        <a:lstStyle/>
        <a:p>
          <a:endParaRPr lang="de-DE"/>
        </a:p>
      </dgm:t>
    </dgm:pt>
    <dgm:pt modelId="{35E98E31-2FA4-431A-BABD-A48823C2527E}">
      <dgm:prSet phldrT="[Text]"/>
      <dgm:spPr/>
      <dgm:t>
        <a:bodyPr/>
        <a:lstStyle/>
        <a:p>
          <a:pPr algn="l"/>
          <a:r>
            <a:rPr lang="de-DE" dirty="0" smtClean="0"/>
            <a:t>Instant </a:t>
          </a:r>
          <a:r>
            <a:rPr lang="de-DE" dirty="0" err="1" smtClean="0"/>
            <a:t>Payments</a:t>
          </a:r>
          <a:r>
            <a:rPr lang="de-DE" dirty="0" smtClean="0"/>
            <a:t> </a:t>
          </a:r>
          <a:endParaRPr lang="de-DE" dirty="0"/>
        </a:p>
      </dgm:t>
    </dgm:pt>
    <dgm:pt modelId="{4B29A562-BECF-4BA7-AC3F-8B5C908226C9}" type="parTrans" cxnId="{46D6DCE1-BC8F-411B-8AE2-34C9A5F5895F}">
      <dgm:prSet/>
      <dgm:spPr/>
      <dgm:t>
        <a:bodyPr/>
        <a:lstStyle/>
        <a:p>
          <a:endParaRPr lang="de-DE"/>
        </a:p>
      </dgm:t>
    </dgm:pt>
    <dgm:pt modelId="{6EAA8EEE-673E-4D7C-9B3F-8A033A537123}" type="sibTrans" cxnId="{46D6DCE1-BC8F-411B-8AE2-34C9A5F5895F}">
      <dgm:prSet/>
      <dgm:spPr/>
      <dgm:t>
        <a:bodyPr/>
        <a:lstStyle/>
        <a:p>
          <a:endParaRPr lang="de-DE"/>
        </a:p>
      </dgm:t>
    </dgm:pt>
    <dgm:pt modelId="{58BCF88A-1D27-428E-B4D7-312AE5AD4CFC}">
      <dgm:prSet phldrT="[Text]"/>
      <dgm:spPr/>
      <dgm:t>
        <a:bodyPr/>
        <a:lstStyle/>
        <a:p>
          <a:pPr algn="l"/>
          <a:r>
            <a:rPr lang="de-DE" dirty="0" err="1" smtClean="0"/>
            <a:t>Krypto</a:t>
          </a:r>
          <a:r>
            <a:rPr lang="de-DE" dirty="0" smtClean="0"/>
            <a:t>-Token</a:t>
          </a:r>
          <a:endParaRPr lang="de-DE" dirty="0"/>
        </a:p>
      </dgm:t>
    </dgm:pt>
    <dgm:pt modelId="{9FB09083-7E0E-4952-982E-89B129B7291A}" type="parTrans" cxnId="{8A3702D8-1D55-4E87-9BDB-B30EC681A899}">
      <dgm:prSet/>
      <dgm:spPr/>
      <dgm:t>
        <a:bodyPr/>
        <a:lstStyle/>
        <a:p>
          <a:endParaRPr lang="de-DE"/>
        </a:p>
      </dgm:t>
    </dgm:pt>
    <dgm:pt modelId="{4DFE8106-903F-4034-A8C1-4B8171140873}" type="sibTrans" cxnId="{8A3702D8-1D55-4E87-9BDB-B30EC681A899}">
      <dgm:prSet/>
      <dgm:spPr/>
      <dgm:t>
        <a:bodyPr/>
        <a:lstStyle/>
        <a:p>
          <a:endParaRPr lang="de-DE"/>
        </a:p>
      </dgm:t>
    </dgm:pt>
    <dgm:pt modelId="{718B4091-38DA-4D3C-A61B-794C228BBC42}">
      <dgm:prSet/>
      <dgm:spPr/>
      <dgm:t>
        <a:bodyPr/>
        <a:lstStyle/>
        <a:p>
          <a:pPr algn="l"/>
          <a:r>
            <a:rPr lang="de-DE" dirty="0" smtClean="0">
              <a:solidFill>
                <a:schemeClr val="tx1"/>
              </a:solidFill>
            </a:rPr>
            <a:t>Neue </a:t>
          </a:r>
          <a:r>
            <a:rPr lang="de-DE" dirty="0">
              <a:solidFill>
                <a:schemeClr val="tx1"/>
              </a:solidFill>
            </a:rPr>
            <a:t>Produkte und Anbieter </a:t>
          </a:r>
        </a:p>
      </dgm:t>
    </dgm:pt>
    <dgm:pt modelId="{D7D579CA-0D9E-4CAE-99E7-D492D004D9C2}" type="parTrans" cxnId="{526C9DFB-390C-4D1C-900A-D735B7E209B8}">
      <dgm:prSet/>
      <dgm:spPr/>
      <dgm:t>
        <a:bodyPr/>
        <a:lstStyle/>
        <a:p>
          <a:endParaRPr lang="de-DE"/>
        </a:p>
      </dgm:t>
    </dgm:pt>
    <dgm:pt modelId="{B7EE7326-6F3F-4DE6-BBDA-22619BC06A32}" type="sibTrans" cxnId="{526C9DFB-390C-4D1C-900A-D735B7E209B8}">
      <dgm:prSet/>
      <dgm:spPr/>
      <dgm:t>
        <a:bodyPr/>
        <a:lstStyle/>
        <a:p>
          <a:endParaRPr lang="de-DE"/>
        </a:p>
      </dgm:t>
    </dgm:pt>
    <dgm:pt modelId="{42D3078C-58C6-49DD-BE77-A3615C7028C0}">
      <dgm:prSet/>
      <dgm:spPr/>
      <dgm:t>
        <a:bodyPr/>
        <a:lstStyle/>
        <a:p>
          <a:pPr algn="l"/>
          <a:r>
            <a:rPr lang="de-DE" dirty="0" smtClean="0"/>
            <a:t>Regulatorische Fragen</a:t>
          </a:r>
          <a:endParaRPr lang="de-DE" dirty="0"/>
        </a:p>
      </dgm:t>
    </dgm:pt>
    <dgm:pt modelId="{566DDFBE-1787-46E2-ACA9-07362DA44AF1}" type="parTrans" cxnId="{96FFC816-10F5-4E2D-A0E3-33B6310EB1BC}">
      <dgm:prSet/>
      <dgm:spPr/>
      <dgm:t>
        <a:bodyPr/>
        <a:lstStyle/>
        <a:p>
          <a:endParaRPr lang="de-DE"/>
        </a:p>
      </dgm:t>
    </dgm:pt>
    <dgm:pt modelId="{E453CF16-8551-4A63-A1D8-F56C03C46D32}" type="sibTrans" cxnId="{96FFC816-10F5-4E2D-A0E3-33B6310EB1BC}">
      <dgm:prSet/>
      <dgm:spPr/>
      <dgm:t>
        <a:bodyPr/>
        <a:lstStyle/>
        <a:p>
          <a:endParaRPr lang="de-DE"/>
        </a:p>
      </dgm:t>
    </dgm:pt>
    <dgm:pt modelId="{C7C2DAA7-45AA-4857-A0DA-D3AD53E71E5E}" type="pres">
      <dgm:prSet presAssocID="{7F795019-5C41-4B1C-AD11-635F2427665E}" presName="linearFlow" presStyleCnt="0">
        <dgm:presLayoutVars>
          <dgm:dir/>
          <dgm:resizeHandles val="exact"/>
        </dgm:presLayoutVars>
      </dgm:prSet>
      <dgm:spPr/>
    </dgm:pt>
    <dgm:pt modelId="{9B457304-8B26-4B74-9238-3427FEB82976}" type="pres">
      <dgm:prSet presAssocID="{7F70E7B5-B82C-498B-9E13-AD6CC7EC90F2}" presName="composite" presStyleCnt="0"/>
      <dgm:spPr/>
    </dgm:pt>
    <dgm:pt modelId="{69127F8F-6581-4EA3-9107-4E918E44E8FD}" type="pres">
      <dgm:prSet presAssocID="{7F70E7B5-B82C-498B-9E13-AD6CC7EC90F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94DC852-761A-4215-98F2-839FFFF0A0EA}" type="pres">
      <dgm:prSet presAssocID="{7F70E7B5-B82C-498B-9E13-AD6CC7EC90F2}" presName="txShp" presStyleLbl="node1" presStyleIdx="0" presStyleCnt="5">
        <dgm:presLayoutVars>
          <dgm:bulletEnabled val="1"/>
        </dgm:presLayoutVars>
      </dgm:prSet>
      <dgm:spPr/>
      <dgm:t>
        <a:bodyPr/>
        <a:lstStyle/>
        <a:p>
          <a:endParaRPr lang="en-US"/>
        </a:p>
      </dgm:t>
    </dgm:pt>
    <dgm:pt modelId="{39573CC7-21FB-45FA-AC3B-0244358E43D5}" type="pres">
      <dgm:prSet presAssocID="{F62EFAFB-7ECF-4634-9E6E-2CFD0A020811}" presName="spacing" presStyleCnt="0"/>
      <dgm:spPr/>
    </dgm:pt>
    <dgm:pt modelId="{9B39B90D-C590-4137-A103-857499EA65A7}" type="pres">
      <dgm:prSet presAssocID="{718B4091-38DA-4D3C-A61B-794C228BBC42}" presName="composite" presStyleCnt="0"/>
      <dgm:spPr/>
    </dgm:pt>
    <dgm:pt modelId="{F2E94125-D952-4599-8373-E4993F70001F}" type="pres">
      <dgm:prSet presAssocID="{718B4091-38DA-4D3C-A61B-794C228BBC42}"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3C26585-3FD9-46E2-B8E1-2173D09ACF2C}" type="pres">
      <dgm:prSet presAssocID="{718B4091-38DA-4D3C-A61B-794C228BBC42}" presName="txShp" presStyleLbl="node1" presStyleIdx="1" presStyleCnt="5">
        <dgm:presLayoutVars>
          <dgm:bulletEnabled val="1"/>
        </dgm:presLayoutVars>
      </dgm:prSet>
      <dgm:spPr/>
      <dgm:t>
        <a:bodyPr/>
        <a:lstStyle/>
        <a:p>
          <a:endParaRPr lang="en-US"/>
        </a:p>
      </dgm:t>
    </dgm:pt>
    <dgm:pt modelId="{7DB1F39D-A232-4A37-8744-0102765437A5}" type="pres">
      <dgm:prSet presAssocID="{B7EE7326-6F3F-4DE6-BBDA-22619BC06A32}" presName="spacing" presStyleCnt="0"/>
      <dgm:spPr/>
    </dgm:pt>
    <dgm:pt modelId="{AAAC0084-F0BA-48A8-9F07-0C5D37433BDB}" type="pres">
      <dgm:prSet presAssocID="{35E98E31-2FA4-431A-BABD-A48823C2527E}" presName="composite" presStyleCnt="0"/>
      <dgm:spPr/>
    </dgm:pt>
    <dgm:pt modelId="{B6FEA54C-7552-4380-989C-B8084E82F9FC}" type="pres">
      <dgm:prSet presAssocID="{35E98E31-2FA4-431A-BABD-A48823C2527E}"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35541E-6840-4791-8332-5DE6AB8CDD33}" type="pres">
      <dgm:prSet presAssocID="{35E98E31-2FA4-431A-BABD-A48823C2527E}" presName="txShp" presStyleLbl="node1" presStyleIdx="2" presStyleCnt="5">
        <dgm:presLayoutVars>
          <dgm:bulletEnabled val="1"/>
        </dgm:presLayoutVars>
      </dgm:prSet>
      <dgm:spPr/>
      <dgm:t>
        <a:bodyPr/>
        <a:lstStyle/>
        <a:p>
          <a:endParaRPr lang="en-US"/>
        </a:p>
      </dgm:t>
    </dgm:pt>
    <dgm:pt modelId="{5125C664-1DFF-4FD8-8711-0B82DF8B32E5}" type="pres">
      <dgm:prSet presAssocID="{6EAA8EEE-673E-4D7C-9B3F-8A033A537123}" presName="spacing" presStyleCnt="0"/>
      <dgm:spPr/>
    </dgm:pt>
    <dgm:pt modelId="{48F76CB7-BF90-4D23-AC58-DA1C7536F2F7}" type="pres">
      <dgm:prSet presAssocID="{58BCF88A-1D27-428E-B4D7-312AE5AD4CFC}" presName="composite" presStyleCnt="0"/>
      <dgm:spPr/>
    </dgm:pt>
    <dgm:pt modelId="{754D9CBE-2082-4DE5-A9C5-17608D65D3D5}" type="pres">
      <dgm:prSet presAssocID="{58BCF88A-1D27-428E-B4D7-312AE5AD4CFC}"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7A2FACE-939E-4DFB-9E5E-C6CB6C2FB684}" type="pres">
      <dgm:prSet presAssocID="{58BCF88A-1D27-428E-B4D7-312AE5AD4CFC}" presName="txShp" presStyleLbl="node1" presStyleIdx="3" presStyleCnt="5">
        <dgm:presLayoutVars>
          <dgm:bulletEnabled val="1"/>
        </dgm:presLayoutVars>
      </dgm:prSet>
      <dgm:spPr/>
      <dgm:t>
        <a:bodyPr/>
        <a:lstStyle/>
        <a:p>
          <a:endParaRPr lang="en-US"/>
        </a:p>
      </dgm:t>
    </dgm:pt>
    <dgm:pt modelId="{B7EEA7C3-7A35-4CFF-89F8-7F8E01EEDE8C}" type="pres">
      <dgm:prSet presAssocID="{4DFE8106-903F-4034-A8C1-4B8171140873}" presName="spacing" presStyleCnt="0"/>
      <dgm:spPr/>
    </dgm:pt>
    <dgm:pt modelId="{8279E7EA-7098-4A79-9EC3-67C0F7096C09}" type="pres">
      <dgm:prSet presAssocID="{42D3078C-58C6-49DD-BE77-A3615C7028C0}" presName="composite" presStyleCnt="0"/>
      <dgm:spPr/>
    </dgm:pt>
    <dgm:pt modelId="{2C279C6E-CD01-4697-83DA-5F342D4B8F12}" type="pres">
      <dgm:prSet presAssocID="{42D3078C-58C6-49DD-BE77-A3615C7028C0}"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dgm:spPr>
    </dgm:pt>
    <dgm:pt modelId="{19BD7D26-3424-43C5-A59D-90FA484A3705}" type="pres">
      <dgm:prSet presAssocID="{42D3078C-58C6-49DD-BE77-A3615C7028C0}" presName="txShp" presStyleLbl="node1" presStyleIdx="4" presStyleCnt="5">
        <dgm:presLayoutVars>
          <dgm:bulletEnabled val="1"/>
        </dgm:presLayoutVars>
      </dgm:prSet>
      <dgm:spPr/>
      <dgm:t>
        <a:bodyPr/>
        <a:lstStyle/>
        <a:p>
          <a:endParaRPr lang="en-US"/>
        </a:p>
      </dgm:t>
    </dgm:pt>
  </dgm:ptLst>
  <dgm:cxnLst>
    <dgm:cxn modelId="{46D6DCE1-BC8F-411B-8AE2-34C9A5F5895F}" srcId="{7F795019-5C41-4B1C-AD11-635F2427665E}" destId="{35E98E31-2FA4-431A-BABD-A48823C2527E}" srcOrd="2" destOrd="0" parTransId="{4B29A562-BECF-4BA7-AC3F-8B5C908226C9}" sibTransId="{6EAA8EEE-673E-4D7C-9B3F-8A033A537123}"/>
    <dgm:cxn modelId="{526C9DFB-390C-4D1C-900A-D735B7E209B8}" srcId="{7F795019-5C41-4B1C-AD11-635F2427665E}" destId="{718B4091-38DA-4D3C-A61B-794C228BBC42}" srcOrd="1" destOrd="0" parTransId="{D7D579CA-0D9E-4CAE-99E7-D492D004D9C2}" sibTransId="{B7EE7326-6F3F-4DE6-BBDA-22619BC06A32}"/>
    <dgm:cxn modelId="{D1DECBDE-21AC-4FF0-8C83-90D9703E3530}" type="presOf" srcId="{718B4091-38DA-4D3C-A61B-794C228BBC42}" destId="{D3C26585-3FD9-46E2-B8E1-2173D09ACF2C}" srcOrd="0" destOrd="0" presId="urn:microsoft.com/office/officeart/2005/8/layout/vList3"/>
    <dgm:cxn modelId="{4B1D81B8-48EE-4E18-883A-C17A75D2F777}" srcId="{7F795019-5C41-4B1C-AD11-635F2427665E}" destId="{7F70E7B5-B82C-498B-9E13-AD6CC7EC90F2}" srcOrd="0" destOrd="0" parTransId="{DBB4A910-069F-4B77-B146-FA3BE6072923}" sibTransId="{F62EFAFB-7ECF-4634-9E6E-2CFD0A020811}"/>
    <dgm:cxn modelId="{E8CC3984-1765-48CC-9EF9-42396CE998D3}" type="presOf" srcId="{42D3078C-58C6-49DD-BE77-A3615C7028C0}" destId="{19BD7D26-3424-43C5-A59D-90FA484A3705}" srcOrd="0" destOrd="0" presId="urn:microsoft.com/office/officeart/2005/8/layout/vList3"/>
    <dgm:cxn modelId="{4F76D17F-8644-44EB-B683-5C344C6B5F14}" type="presOf" srcId="{7F70E7B5-B82C-498B-9E13-AD6CC7EC90F2}" destId="{894DC852-761A-4215-98F2-839FFFF0A0EA}" srcOrd="0" destOrd="0" presId="urn:microsoft.com/office/officeart/2005/8/layout/vList3"/>
    <dgm:cxn modelId="{8A3702D8-1D55-4E87-9BDB-B30EC681A899}" srcId="{7F795019-5C41-4B1C-AD11-635F2427665E}" destId="{58BCF88A-1D27-428E-B4D7-312AE5AD4CFC}" srcOrd="3" destOrd="0" parTransId="{9FB09083-7E0E-4952-982E-89B129B7291A}" sibTransId="{4DFE8106-903F-4034-A8C1-4B8171140873}"/>
    <dgm:cxn modelId="{0DCB66BD-CDB8-4CE7-A621-DDB64A33FA32}" type="presOf" srcId="{35E98E31-2FA4-431A-BABD-A48823C2527E}" destId="{CA35541E-6840-4791-8332-5DE6AB8CDD33}" srcOrd="0" destOrd="0" presId="urn:microsoft.com/office/officeart/2005/8/layout/vList3"/>
    <dgm:cxn modelId="{453181CB-5ABF-440A-9D75-988EA08BA872}" type="presOf" srcId="{7F795019-5C41-4B1C-AD11-635F2427665E}" destId="{C7C2DAA7-45AA-4857-A0DA-D3AD53E71E5E}" srcOrd="0" destOrd="0" presId="urn:microsoft.com/office/officeart/2005/8/layout/vList3"/>
    <dgm:cxn modelId="{53504956-D07E-4F3D-959F-E7424EB33D0F}" type="presOf" srcId="{58BCF88A-1D27-428E-B4D7-312AE5AD4CFC}" destId="{07A2FACE-939E-4DFB-9E5E-C6CB6C2FB684}" srcOrd="0" destOrd="0" presId="urn:microsoft.com/office/officeart/2005/8/layout/vList3"/>
    <dgm:cxn modelId="{96FFC816-10F5-4E2D-A0E3-33B6310EB1BC}" srcId="{7F795019-5C41-4B1C-AD11-635F2427665E}" destId="{42D3078C-58C6-49DD-BE77-A3615C7028C0}" srcOrd="4" destOrd="0" parTransId="{566DDFBE-1787-46E2-ACA9-07362DA44AF1}" sibTransId="{E453CF16-8551-4A63-A1D8-F56C03C46D32}"/>
    <dgm:cxn modelId="{3A08F2B4-5718-4B5C-9995-87CA971ACA15}" type="presParOf" srcId="{C7C2DAA7-45AA-4857-A0DA-D3AD53E71E5E}" destId="{9B457304-8B26-4B74-9238-3427FEB82976}" srcOrd="0" destOrd="0" presId="urn:microsoft.com/office/officeart/2005/8/layout/vList3"/>
    <dgm:cxn modelId="{63DECB77-242F-4667-B860-D89BA2E9EF25}" type="presParOf" srcId="{9B457304-8B26-4B74-9238-3427FEB82976}" destId="{69127F8F-6581-4EA3-9107-4E918E44E8FD}" srcOrd="0" destOrd="0" presId="urn:microsoft.com/office/officeart/2005/8/layout/vList3"/>
    <dgm:cxn modelId="{C9D585B9-059D-4708-833E-907DD66AF632}" type="presParOf" srcId="{9B457304-8B26-4B74-9238-3427FEB82976}" destId="{894DC852-761A-4215-98F2-839FFFF0A0EA}" srcOrd="1" destOrd="0" presId="urn:microsoft.com/office/officeart/2005/8/layout/vList3"/>
    <dgm:cxn modelId="{7C668A1E-270C-45A9-A76D-8BCDFDF793C5}" type="presParOf" srcId="{C7C2DAA7-45AA-4857-A0DA-D3AD53E71E5E}" destId="{39573CC7-21FB-45FA-AC3B-0244358E43D5}" srcOrd="1" destOrd="0" presId="urn:microsoft.com/office/officeart/2005/8/layout/vList3"/>
    <dgm:cxn modelId="{4F8059FA-A7DD-4A15-A8BC-8F84B278284F}" type="presParOf" srcId="{C7C2DAA7-45AA-4857-A0DA-D3AD53E71E5E}" destId="{9B39B90D-C590-4137-A103-857499EA65A7}" srcOrd="2" destOrd="0" presId="urn:microsoft.com/office/officeart/2005/8/layout/vList3"/>
    <dgm:cxn modelId="{22757BC1-A603-49AC-BD5E-0222B40669EE}" type="presParOf" srcId="{9B39B90D-C590-4137-A103-857499EA65A7}" destId="{F2E94125-D952-4599-8373-E4993F70001F}" srcOrd="0" destOrd="0" presId="urn:microsoft.com/office/officeart/2005/8/layout/vList3"/>
    <dgm:cxn modelId="{263D87D1-102D-4B10-810A-66D901CCA216}" type="presParOf" srcId="{9B39B90D-C590-4137-A103-857499EA65A7}" destId="{D3C26585-3FD9-46E2-B8E1-2173D09ACF2C}" srcOrd="1" destOrd="0" presId="urn:microsoft.com/office/officeart/2005/8/layout/vList3"/>
    <dgm:cxn modelId="{DFA8B92C-1592-4B89-A548-FBEDF327AB91}" type="presParOf" srcId="{C7C2DAA7-45AA-4857-A0DA-D3AD53E71E5E}" destId="{7DB1F39D-A232-4A37-8744-0102765437A5}" srcOrd="3" destOrd="0" presId="urn:microsoft.com/office/officeart/2005/8/layout/vList3"/>
    <dgm:cxn modelId="{98DEF372-A17C-49DC-914B-9272D858DD02}" type="presParOf" srcId="{C7C2DAA7-45AA-4857-A0DA-D3AD53E71E5E}" destId="{AAAC0084-F0BA-48A8-9F07-0C5D37433BDB}" srcOrd="4" destOrd="0" presId="urn:microsoft.com/office/officeart/2005/8/layout/vList3"/>
    <dgm:cxn modelId="{9B742C7C-DA75-43BB-B2C9-435DDF08560B}" type="presParOf" srcId="{AAAC0084-F0BA-48A8-9F07-0C5D37433BDB}" destId="{B6FEA54C-7552-4380-989C-B8084E82F9FC}" srcOrd="0" destOrd="0" presId="urn:microsoft.com/office/officeart/2005/8/layout/vList3"/>
    <dgm:cxn modelId="{487A76D9-13A2-4445-8C39-C21D1C117C2F}" type="presParOf" srcId="{AAAC0084-F0BA-48A8-9F07-0C5D37433BDB}" destId="{CA35541E-6840-4791-8332-5DE6AB8CDD33}" srcOrd="1" destOrd="0" presId="urn:microsoft.com/office/officeart/2005/8/layout/vList3"/>
    <dgm:cxn modelId="{051A0F22-13C8-4FB8-B14D-C9E44359FB34}" type="presParOf" srcId="{C7C2DAA7-45AA-4857-A0DA-D3AD53E71E5E}" destId="{5125C664-1DFF-4FD8-8711-0B82DF8B32E5}" srcOrd="5" destOrd="0" presId="urn:microsoft.com/office/officeart/2005/8/layout/vList3"/>
    <dgm:cxn modelId="{618807DF-8EF8-4701-9873-61F0A1B0EBFF}" type="presParOf" srcId="{C7C2DAA7-45AA-4857-A0DA-D3AD53E71E5E}" destId="{48F76CB7-BF90-4D23-AC58-DA1C7536F2F7}" srcOrd="6" destOrd="0" presId="urn:microsoft.com/office/officeart/2005/8/layout/vList3"/>
    <dgm:cxn modelId="{3568EC8C-46B9-4F0E-95B5-0923EF505EB7}" type="presParOf" srcId="{48F76CB7-BF90-4D23-AC58-DA1C7536F2F7}" destId="{754D9CBE-2082-4DE5-A9C5-17608D65D3D5}" srcOrd="0" destOrd="0" presId="urn:microsoft.com/office/officeart/2005/8/layout/vList3"/>
    <dgm:cxn modelId="{7AC3111D-3938-4769-A91B-9C144690269B}" type="presParOf" srcId="{48F76CB7-BF90-4D23-AC58-DA1C7536F2F7}" destId="{07A2FACE-939E-4DFB-9E5E-C6CB6C2FB684}" srcOrd="1" destOrd="0" presId="urn:microsoft.com/office/officeart/2005/8/layout/vList3"/>
    <dgm:cxn modelId="{3C2AC9D4-9C5D-4813-B2C4-CD2590F5E81D}" type="presParOf" srcId="{C7C2DAA7-45AA-4857-A0DA-D3AD53E71E5E}" destId="{B7EEA7C3-7A35-4CFF-89F8-7F8E01EEDE8C}" srcOrd="7" destOrd="0" presId="urn:microsoft.com/office/officeart/2005/8/layout/vList3"/>
    <dgm:cxn modelId="{3EE47269-EA2C-47F5-BF34-E252A0E237FB}" type="presParOf" srcId="{C7C2DAA7-45AA-4857-A0DA-D3AD53E71E5E}" destId="{8279E7EA-7098-4A79-9EC3-67C0F7096C09}" srcOrd="8" destOrd="0" presId="urn:microsoft.com/office/officeart/2005/8/layout/vList3"/>
    <dgm:cxn modelId="{5F123E47-3C73-4285-ACAE-2BB1435CF4E9}" type="presParOf" srcId="{8279E7EA-7098-4A79-9EC3-67C0F7096C09}" destId="{2C279C6E-CD01-4697-83DA-5F342D4B8F12}" srcOrd="0" destOrd="0" presId="urn:microsoft.com/office/officeart/2005/8/layout/vList3"/>
    <dgm:cxn modelId="{6CAB6E46-BF27-4394-9664-97458469BA9F}" type="presParOf" srcId="{8279E7EA-7098-4A79-9EC3-67C0F7096C09}" destId="{19BD7D26-3424-43C5-A59D-90FA484A370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20D26C-249B-4FC1-9E77-DCAFF7704C5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53F515F5-C8AC-4BFC-B229-69C000F688CC}">
      <dgm:prSet phldrT="[Text]"/>
      <dgm:spPr/>
      <dgm:t>
        <a:bodyPr/>
        <a:lstStyle/>
        <a:p>
          <a:r>
            <a:rPr lang="de-DE" dirty="0"/>
            <a:t>Alternative zum Online-Bezahldienst PayPal</a:t>
          </a:r>
        </a:p>
      </dgm:t>
    </dgm:pt>
    <dgm:pt modelId="{221EB987-A04D-433D-90CC-83966399D27B}" type="parTrans" cxnId="{335DF02C-52EC-4FEA-B5CB-40434F233AB2}">
      <dgm:prSet/>
      <dgm:spPr/>
      <dgm:t>
        <a:bodyPr/>
        <a:lstStyle/>
        <a:p>
          <a:endParaRPr lang="de-DE"/>
        </a:p>
      </dgm:t>
    </dgm:pt>
    <dgm:pt modelId="{84630A33-C3EA-4B73-9CA4-BED9D1BC4876}" type="sibTrans" cxnId="{335DF02C-52EC-4FEA-B5CB-40434F233AB2}">
      <dgm:prSet/>
      <dgm:spPr/>
      <dgm:t>
        <a:bodyPr/>
        <a:lstStyle/>
        <a:p>
          <a:endParaRPr lang="de-DE"/>
        </a:p>
      </dgm:t>
    </dgm:pt>
    <dgm:pt modelId="{E0E4C62A-71F7-40DB-A9D4-8C362761D8D2}">
      <dgm:prSet phldrT="[Text]"/>
      <dgm:spPr/>
      <dgm:t>
        <a:bodyPr/>
        <a:lstStyle/>
        <a:p>
          <a:r>
            <a:rPr lang="de-DE" dirty="0"/>
            <a:t>Initiator sind deutsche Privat- und Genossenschaftsbanken sowie Sparkassen </a:t>
          </a:r>
        </a:p>
      </dgm:t>
    </dgm:pt>
    <dgm:pt modelId="{2ADA0B7D-BBFF-478F-B80E-67AD1C7BA2A8}" type="parTrans" cxnId="{E0EEA6D0-7DE6-4B42-AE64-B13F6DD8053A}">
      <dgm:prSet/>
      <dgm:spPr/>
      <dgm:t>
        <a:bodyPr/>
        <a:lstStyle/>
        <a:p>
          <a:endParaRPr lang="de-DE"/>
        </a:p>
      </dgm:t>
    </dgm:pt>
    <dgm:pt modelId="{3926E755-D1A8-4E94-8C5B-27D01B7B3FB4}" type="sibTrans" cxnId="{E0EEA6D0-7DE6-4B42-AE64-B13F6DD8053A}">
      <dgm:prSet/>
      <dgm:spPr/>
      <dgm:t>
        <a:bodyPr/>
        <a:lstStyle/>
        <a:p>
          <a:endParaRPr lang="de-DE"/>
        </a:p>
      </dgm:t>
    </dgm:pt>
    <dgm:pt modelId="{DFC8E7F5-E94A-469E-BEAD-34B2D16F18E6}">
      <dgm:prSet phldrT="[Text]"/>
      <dgm:spPr/>
      <dgm:t>
        <a:bodyPr/>
        <a:lstStyle/>
        <a:p>
          <a:r>
            <a:rPr lang="de-DE" dirty="0"/>
            <a:t>Einführung seit Ende 2015: Inzwischen </a:t>
          </a:r>
          <a:r>
            <a:rPr lang="de-DE" dirty="0" smtClean="0"/>
            <a:t>1700 teilnehmende </a:t>
          </a:r>
          <a:r>
            <a:rPr lang="de-DE" dirty="0"/>
            <a:t>Shops (u.a. Otto-Versand) und </a:t>
          </a:r>
          <a:r>
            <a:rPr lang="de-DE" dirty="0" err="1"/>
            <a:t>Rakuten</a:t>
          </a:r>
          <a:endParaRPr lang="de-DE" dirty="0"/>
        </a:p>
      </dgm:t>
    </dgm:pt>
    <dgm:pt modelId="{CA02CE9F-1256-48D3-905B-B3FF302FE423}" type="parTrans" cxnId="{8FCE855B-A5BE-4CFE-B317-45DC9123F861}">
      <dgm:prSet/>
      <dgm:spPr/>
      <dgm:t>
        <a:bodyPr/>
        <a:lstStyle/>
        <a:p>
          <a:endParaRPr lang="de-DE"/>
        </a:p>
      </dgm:t>
    </dgm:pt>
    <dgm:pt modelId="{E2B2DE40-0924-430B-A584-247EC2598051}" type="sibTrans" cxnId="{8FCE855B-A5BE-4CFE-B317-45DC9123F861}">
      <dgm:prSet/>
      <dgm:spPr/>
      <dgm:t>
        <a:bodyPr/>
        <a:lstStyle/>
        <a:p>
          <a:endParaRPr lang="de-DE"/>
        </a:p>
      </dgm:t>
    </dgm:pt>
    <dgm:pt modelId="{1876FC27-4ABF-4752-BEBB-5A0DF7E73028}">
      <dgm:prSet phldrT="[Text]"/>
      <dgm:spPr/>
      <dgm:t>
        <a:bodyPr/>
        <a:lstStyle/>
        <a:p>
          <a:r>
            <a:rPr lang="de-DE" dirty="0"/>
            <a:t>Nutzung im Internet mittels Benutzername und Kennwort sowie TAN, P2P über Smartphone-App</a:t>
          </a:r>
        </a:p>
      </dgm:t>
    </dgm:pt>
    <dgm:pt modelId="{01D92239-C799-46E3-A475-FD6923CA4ABF}" type="parTrans" cxnId="{ABFD0810-4A67-4706-B0B3-B45DAF2A12E3}">
      <dgm:prSet/>
      <dgm:spPr/>
      <dgm:t>
        <a:bodyPr/>
        <a:lstStyle/>
        <a:p>
          <a:endParaRPr lang="de-DE"/>
        </a:p>
      </dgm:t>
    </dgm:pt>
    <dgm:pt modelId="{A764367F-597D-421E-BF86-E12380848B14}" type="sibTrans" cxnId="{ABFD0810-4A67-4706-B0B3-B45DAF2A12E3}">
      <dgm:prSet/>
      <dgm:spPr/>
      <dgm:t>
        <a:bodyPr/>
        <a:lstStyle/>
        <a:p>
          <a:endParaRPr lang="de-DE"/>
        </a:p>
      </dgm:t>
    </dgm:pt>
    <dgm:pt modelId="{265AC61C-F245-4293-8C75-6312793F0CC6}">
      <dgm:prSet phldrT="[Text]"/>
      <dgm:spPr/>
      <dgm:t>
        <a:bodyPr/>
        <a:lstStyle/>
        <a:p>
          <a:r>
            <a:rPr lang="de-DE" dirty="0"/>
            <a:t>Einsatz vor allem im Online-Handel, neuerdings allerdings auch P2P-Funktion</a:t>
          </a:r>
        </a:p>
      </dgm:t>
    </dgm:pt>
    <dgm:pt modelId="{C1C2974B-EB7C-404D-92AA-8A6A11856985}" type="parTrans" cxnId="{7889DF6C-590E-4D17-9CB0-4EA3012CC724}">
      <dgm:prSet/>
      <dgm:spPr/>
      <dgm:t>
        <a:bodyPr/>
        <a:lstStyle/>
        <a:p>
          <a:endParaRPr lang="de-DE"/>
        </a:p>
      </dgm:t>
    </dgm:pt>
    <dgm:pt modelId="{B7C72DF5-2972-45AC-ABBB-30014095AA51}" type="sibTrans" cxnId="{7889DF6C-590E-4D17-9CB0-4EA3012CC724}">
      <dgm:prSet/>
      <dgm:spPr/>
      <dgm:t>
        <a:bodyPr/>
        <a:lstStyle/>
        <a:p>
          <a:endParaRPr lang="de-DE"/>
        </a:p>
      </dgm:t>
    </dgm:pt>
    <dgm:pt modelId="{75D463FB-8A06-4643-B5C5-686A222532E0}" type="pres">
      <dgm:prSet presAssocID="{3620D26C-249B-4FC1-9E77-DCAFF7704C55}" presName="Name0" presStyleCnt="0">
        <dgm:presLayoutVars>
          <dgm:chMax val="7"/>
          <dgm:chPref val="7"/>
          <dgm:dir/>
        </dgm:presLayoutVars>
      </dgm:prSet>
      <dgm:spPr/>
      <dgm:t>
        <a:bodyPr/>
        <a:lstStyle/>
        <a:p>
          <a:endParaRPr lang="en-US"/>
        </a:p>
      </dgm:t>
    </dgm:pt>
    <dgm:pt modelId="{83652AB3-56A5-4D02-AE63-BB09FAD70868}" type="pres">
      <dgm:prSet presAssocID="{3620D26C-249B-4FC1-9E77-DCAFF7704C55}" presName="Name1" presStyleCnt="0"/>
      <dgm:spPr/>
    </dgm:pt>
    <dgm:pt modelId="{BAAE446A-F822-4DA2-8E5B-6ACFD7ACDBB8}" type="pres">
      <dgm:prSet presAssocID="{3620D26C-249B-4FC1-9E77-DCAFF7704C55}" presName="cycle" presStyleCnt="0"/>
      <dgm:spPr/>
    </dgm:pt>
    <dgm:pt modelId="{C880F47F-3283-4B60-9EB1-0EF9B54414BA}" type="pres">
      <dgm:prSet presAssocID="{3620D26C-249B-4FC1-9E77-DCAFF7704C55}" presName="srcNode" presStyleLbl="node1" presStyleIdx="0" presStyleCnt="5"/>
      <dgm:spPr/>
    </dgm:pt>
    <dgm:pt modelId="{EAEFAA74-811C-4C53-AAD3-515CB7F45B1C}" type="pres">
      <dgm:prSet presAssocID="{3620D26C-249B-4FC1-9E77-DCAFF7704C55}" presName="conn" presStyleLbl="parChTrans1D2" presStyleIdx="0" presStyleCnt="1"/>
      <dgm:spPr/>
      <dgm:t>
        <a:bodyPr/>
        <a:lstStyle/>
        <a:p>
          <a:endParaRPr lang="en-US"/>
        </a:p>
      </dgm:t>
    </dgm:pt>
    <dgm:pt modelId="{8F1D26DA-59C5-4F5B-89A2-097B35418644}" type="pres">
      <dgm:prSet presAssocID="{3620D26C-249B-4FC1-9E77-DCAFF7704C55}" presName="extraNode" presStyleLbl="node1" presStyleIdx="0" presStyleCnt="5"/>
      <dgm:spPr/>
    </dgm:pt>
    <dgm:pt modelId="{C32899BB-8149-41BD-9F5C-763CEAA915C8}" type="pres">
      <dgm:prSet presAssocID="{3620D26C-249B-4FC1-9E77-DCAFF7704C55}" presName="dstNode" presStyleLbl="node1" presStyleIdx="0" presStyleCnt="5"/>
      <dgm:spPr/>
    </dgm:pt>
    <dgm:pt modelId="{D46DE48E-7D2A-4209-875A-80EF72F7348C}" type="pres">
      <dgm:prSet presAssocID="{53F515F5-C8AC-4BFC-B229-69C000F688CC}" presName="text_1" presStyleLbl="node1" presStyleIdx="0" presStyleCnt="5">
        <dgm:presLayoutVars>
          <dgm:bulletEnabled val="1"/>
        </dgm:presLayoutVars>
      </dgm:prSet>
      <dgm:spPr/>
      <dgm:t>
        <a:bodyPr/>
        <a:lstStyle/>
        <a:p>
          <a:endParaRPr lang="en-US"/>
        </a:p>
      </dgm:t>
    </dgm:pt>
    <dgm:pt modelId="{F30D9EA3-7506-4078-9AB1-767401634258}" type="pres">
      <dgm:prSet presAssocID="{53F515F5-C8AC-4BFC-B229-69C000F688CC}" presName="accent_1" presStyleCnt="0"/>
      <dgm:spPr/>
    </dgm:pt>
    <dgm:pt modelId="{03D043CB-FC86-4021-9540-EB028F6C57B2}" type="pres">
      <dgm:prSet presAssocID="{53F515F5-C8AC-4BFC-B229-69C000F688CC}" presName="accentRepeatNode" presStyleLbl="solidFgAcc1" presStyleIdx="0" presStyleCnt="5"/>
      <dgm:spPr/>
    </dgm:pt>
    <dgm:pt modelId="{A7981E45-EA22-4FD5-91E6-EC8129D2056C}" type="pres">
      <dgm:prSet presAssocID="{E0E4C62A-71F7-40DB-A9D4-8C362761D8D2}" presName="text_2" presStyleLbl="node1" presStyleIdx="1" presStyleCnt="5">
        <dgm:presLayoutVars>
          <dgm:bulletEnabled val="1"/>
        </dgm:presLayoutVars>
      </dgm:prSet>
      <dgm:spPr/>
      <dgm:t>
        <a:bodyPr/>
        <a:lstStyle/>
        <a:p>
          <a:endParaRPr lang="en-US"/>
        </a:p>
      </dgm:t>
    </dgm:pt>
    <dgm:pt modelId="{FEE74F54-D338-4BB8-82E0-03D04D4B9630}" type="pres">
      <dgm:prSet presAssocID="{E0E4C62A-71F7-40DB-A9D4-8C362761D8D2}" presName="accent_2" presStyleCnt="0"/>
      <dgm:spPr/>
    </dgm:pt>
    <dgm:pt modelId="{7EC79F5F-4478-4649-94B1-BC6A1C92D4D3}" type="pres">
      <dgm:prSet presAssocID="{E0E4C62A-71F7-40DB-A9D4-8C362761D8D2}" presName="accentRepeatNode" presStyleLbl="solidFgAcc1" presStyleIdx="1" presStyleCnt="5"/>
      <dgm:spPr/>
    </dgm:pt>
    <dgm:pt modelId="{E99E015A-1000-479C-AB2A-129103A59F18}" type="pres">
      <dgm:prSet presAssocID="{DFC8E7F5-E94A-469E-BEAD-34B2D16F18E6}" presName="text_3" presStyleLbl="node1" presStyleIdx="2" presStyleCnt="5">
        <dgm:presLayoutVars>
          <dgm:bulletEnabled val="1"/>
        </dgm:presLayoutVars>
      </dgm:prSet>
      <dgm:spPr/>
      <dgm:t>
        <a:bodyPr/>
        <a:lstStyle/>
        <a:p>
          <a:endParaRPr lang="en-US"/>
        </a:p>
      </dgm:t>
    </dgm:pt>
    <dgm:pt modelId="{A8F1F4BD-2AE1-4683-93C8-B749AC82E8D8}" type="pres">
      <dgm:prSet presAssocID="{DFC8E7F5-E94A-469E-BEAD-34B2D16F18E6}" presName="accent_3" presStyleCnt="0"/>
      <dgm:spPr/>
    </dgm:pt>
    <dgm:pt modelId="{5EF3644C-BE69-4F29-BFA1-840940303C46}" type="pres">
      <dgm:prSet presAssocID="{DFC8E7F5-E94A-469E-BEAD-34B2D16F18E6}" presName="accentRepeatNode" presStyleLbl="solidFgAcc1" presStyleIdx="2" presStyleCnt="5"/>
      <dgm:spPr/>
    </dgm:pt>
    <dgm:pt modelId="{1BCFC4C8-7FFF-4350-ABE9-9C9CC55C234D}" type="pres">
      <dgm:prSet presAssocID="{265AC61C-F245-4293-8C75-6312793F0CC6}" presName="text_4" presStyleLbl="node1" presStyleIdx="3" presStyleCnt="5">
        <dgm:presLayoutVars>
          <dgm:bulletEnabled val="1"/>
        </dgm:presLayoutVars>
      </dgm:prSet>
      <dgm:spPr/>
      <dgm:t>
        <a:bodyPr/>
        <a:lstStyle/>
        <a:p>
          <a:endParaRPr lang="en-US"/>
        </a:p>
      </dgm:t>
    </dgm:pt>
    <dgm:pt modelId="{2D818EB0-222A-4650-AC5E-1ED42B20F2B6}" type="pres">
      <dgm:prSet presAssocID="{265AC61C-F245-4293-8C75-6312793F0CC6}" presName="accent_4" presStyleCnt="0"/>
      <dgm:spPr/>
    </dgm:pt>
    <dgm:pt modelId="{FB564869-69D9-4196-94C2-47C949688F91}" type="pres">
      <dgm:prSet presAssocID="{265AC61C-F245-4293-8C75-6312793F0CC6}" presName="accentRepeatNode" presStyleLbl="solidFgAcc1" presStyleIdx="3" presStyleCnt="5"/>
      <dgm:spPr/>
    </dgm:pt>
    <dgm:pt modelId="{C956E2EB-B07E-45E2-8648-C9CFD8B2FF2C}" type="pres">
      <dgm:prSet presAssocID="{1876FC27-4ABF-4752-BEBB-5A0DF7E73028}" presName="text_5" presStyleLbl="node1" presStyleIdx="4" presStyleCnt="5">
        <dgm:presLayoutVars>
          <dgm:bulletEnabled val="1"/>
        </dgm:presLayoutVars>
      </dgm:prSet>
      <dgm:spPr/>
      <dgm:t>
        <a:bodyPr/>
        <a:lstStyle/>
        <a:p>
          <a:endParaRPr lang="en-US"/>
        </a:p>
      </dgm:t>
    </dgm:pt>
    <dgm:pt modelId="{8D35DDF6-58F3-4F7B-81D0-D663720D2D0F}" type="pres">
      <dgm:prSet presAssocID="{1876FC27-4ABF-4752-BEBB-5A0DF7E73028}" presName="accent_5" presStyleCnt="0"/>
      <dgm:spPr/>
    </dgm:pt>
    <dgm:pt modelId="{1BFC3D32-EE69-43F4-95BE-5A12B36503C7}" type="pres">
      <dgm:prSet presAssocID="{1876FC27-4ABF-4752-BEBB-5A0DF7E73028}" presName="accentRepeatNode" presStyleLbl="solidFgAcc1" presStyleIdx="4" presStyleCnt="5"/>
      <dgm:spPr/>
    </dgm:pt>
  </dgm:ptLst>
  <dgm:cxnLst>
    <dgm:cxn modelId="{335DF02C-52EC-4FEA-B5CB-40434F233AB2}" srcId="{3620D26C-249B-4FC1-9E77-DCAFF7704C55}" destId="{53F515F5-C8AC-4BFC-B229-69C000F688CC}" srcOrd="0" destOrd="0" parTransId="{221EB987-A04D-433D-90CC-83966399D27B}" sibTransId="{84630A33-C3EA-4B73-9CA4-BED9D1BC4876}"/>
    <dgm:cxn modelId="{A0E54824-B12A-4CC8-B8BD-A18C808C43C1}" type="presOf" srcId="{E0E4C62A-71F7-40DB-A9D4-8C362761D8D2}" destId="{A7981E45-EA22-4FD5-91E6-EC8129D2056C}" srcOrd="0" destOrd="0" presId="urn:microsoft.com/office/officeart/2008/layout/VerticalCurvedList"/>
    <dgm:cxn modelId="{62EAA388-F476-4104-948C-47A2C02BBBA8}" type="presOf" srcId="{DFC8E7F5-E94A-469E-BEAD-34B2D16F18E6}" destId="{E99E015A-1000-479C-AB2A-129103A59F18}" srcOrd="0" destOrd="0" presId="urn:microsoft.com/office/officeart/2008/layout/VerticalCurvedList"/>
    <dgm:cxn modelId="{3A4148E4-0C68-43CE-B307-02221BBAD6BD}" type="presOf" srcId="{53F515F5-C8AC-4BFC-B229-69C000F688CC}" destId="{D46DE48E-7D2A-4209-875A-80EF72F7348C}" srcOrd="0" destOrd="0" presId="urn:microsoft.com/office/officeart/2008/layout/VerticalCurvedList"/>
    <dgm:cxn modelId="{2307D888-4F6E-49B2-894E-0F24FA806B9D}" type="presOf" srcId="{84630A33-C3EA-4B73-9CA4-BED9D1BC4876}" destId="{EAEFAA74-811C-4C53-AAD3-515CB7F45B1C}" srcOrd="0" destOrd="0" presId="urn:microsoft.com/office/officeart/2008/layout/VerticalCurvedList"/>
    <dgm:cxn modelId="{0AB13A92-8670-4329-8B1D-29A32BDFF6ED}" type="presOf" srcId="{265AC61C-F245-4293-8C75-6312793F0CC6}" destId="{1BCFC4C8-7FFF-4350-ABE9-9C9CC55C234D}" srcOrd="0" destOrd="0" presId="urn:microsoft.com/office/officeart/2008/layout/VerticalCurvedList"/>
    <dgm:cxn modelId="{8FCE855B-A5BE-4CFE-B317-45DC9123F861}" srcId="{3620D26C-249B-4FC1-9E77-DCAFF7704C55}" destId="{DFC8E7F5-E94A-469E-BEAD-34B2D16F18E6}" srcOrd="2" destOrd="0" parTransId="{CA02CE9F-1256-48D3-905B-B3FF302FE423}" sibTransId="{E2B2DE40-0924-430B-A584-247EC2598051}"/>
    <dgm:cxn modelId="{7889DF6C-590E-4D17-9CB0-4EA3012CC724}" srcId="{3620D26C-249B-4FC1-9E77-DCAFF7704C55}" destId="{265AC61C-F245-4293-8C75-6312793F0CC6}" srcOrd="3" destOrd="0" parTransId="{C1C2974B-EB7C-404D-92AA-8A6A11856985}" sibTransId="{B7C72DF5-2972-45AC-ABBB-30014095AA51}"/>
    <dgm:cxn modelId="{E0EEA6D0-7DE6-4B42-AE64-B13F6DD8053A}" srcId="{3620D26C-249B-4FC1-9E77-DCAFF7704C55}" destId="{E0E4C62A-71F7-40DB-A9D4-8C362761D8D2}" srcOrd="1" destOrd="0" parTransId="{2ADA0B7D-BBFF-478F-B80E-67AD1C7BA2A8}" sibTransId="{3926E755-D1A8-4E94-8C5B-27D01B7B3FB4}"/>
    <dgm:cxn modelId="{ABFD0810-4A67-4706-B0B3-B45DAF2A12E3}" srcId="{3620D26C-249B-4FC1-9E77-DCAFF7704C55}" destId="{1876FC27-4ABF-4752-BEBB-5A0DF7E73028}" srcOrd="4" destOrd="0" parTransId="{01D92239-C799-46E3-A475-FD6923CA4ABF}" sibTransId="{A764367F-597D-421E-BF86-E12380848B14}"/>
    <dgm:cxn modelId="{B0CF55B9-050C-4DD0-991E-C2D075DBB7EB}" type="presOf" srcId="{3620D26C-249B-4FC1-9E77-DCAFF7704C55}" destId="{75D463FB-8A06-4643-B5C5-686A222532E0}" srcOrd="0" destOrd="0" presId="urn:microsoft.com/office/officeart/2008/layout/VerticalCurvedList"/>
    <dgm:cxn modelId="{7B627E17-1E2A-4A2A-B985-46588AF8BE13}" type="presOf" srcId="{1876FC27-4ABF-4752-BEBB-5A0DF7E73028}" destId="{C956E2EB-B07E-45E2-8648-C9CFD8B2FF2C}" srcOrd="0" destOrd="0" presId="urn:microsoft.com/office/officeart/2008/layout/VerticalCurvedList"/>
    <dgm:cxn modelId="{05479824-F8CD-467D-A322-2F1277A055B9}" type="presParOf" srcId="{75D463FB-8A06-4643-B5C5-686A222532E0}" destId="{83652AB3-56A5-4D02-AE63-BB09FAD70868}" srcOrd="0" destOrd="0" presId="urn:microsoft.com/office/officeart/2008/layout/VerticalCurvedList"/>
    <dgm:cxn modelId="{47FAE95F-139D-4AB2-9D73-77FAAC22BAB6}" type="presParOf" srcId="{83652AB3-56A5-4D02-AE63-BB09FAD70868}" destId="{BAAE446A-F822-4DA2-8E5B-6ACFD7ACDBB8}" srcOrd="0" destOrd="0" presId="urn:microsoft.com/office/officeart/2008/layout/VerticalCurvedList"/>
    <dgm:cxn modelId="{0CA23953-19D9-43CB-8547-80A5D4CB9EAB}" type="presParOf" srcId="{BAAE446A-F822-4DA2-8E5B-6ACFD7ACDBB8}" destId="{C880F47F-3283-4B60-9EB1-0EF9B54414BA}" srcOrd="0" destOrd="0" presId="urn:microsoft.com/office/officeart/2008/layout/VerticalCurvedList"/>
    <dgm:cxn modelId="{14EFF05C-0251-4C4A-93DA-045023BC47CA}" type="presParOf" srcId="{BAAE446A-F822-4DA2-8E5B-6ACFD7ACDBB8}" destId="{EAEFAA74-811C-4C53-AAD3-515CB7F45B1C}" srcOrd="1" destOrd="0" presId="urn:microsoft.com/office/officeart/2008/layout/VerticalCurvedList"/>
    <dgm:cxn modelId="{64060EC6-CFA9-4ED1-807B-62355CB78AF2}" type="presParOf" srcId="{BAAE446A-F822-4DA2-8E5B-6ACFD7ACDBB8}" destId="{8F1D26DA-59C5-4F5B-89A2-097B35418644}" srcOrd="2" destOrd="0" presId="urn:microsoft.com/office/officeart/2008/layout/VerticalCurvedList"/>
    <dgm:cxn modelId="{D8187300-2B0A-4270-8BC6-60BDD1EE8885}" type="presParOf" srcId="{BAAE446A-F822-4DA2-8E5B-6ACFD7ACDBB8}" destId="{C32899BB-8149-41BD-9F5C-763CEAA915C8}" srcOrd="3" destOrd="0" presId="urn:microsoft.com/office/officeart/2008/layout/VerticalCurvedList"/>
    <dgm:cxn modelId="{3C7B05E3-4F64-4378-B680-F360AD2A0837}" type="presParOf" srcId="{83652AB3-56A5-4D02-AE63-BB09FAD70868}" destId="{D46DE48E-7D2A-4209-875A-80EF72F7348C}" srcOrd="1" destOrd="0" presId="urn:microsoft.com/office/officeart/2008/layout/VerticalCurvedList"/>
    <dgm:cxn modelId="{9A48D957-9FCD-4461-B1BA-51BD0CF93EB3}" type="presParOf" srcId="{83652AB3-56A5-4D02-AE63-BB09FAD70868}" destId="{F30D9EA3-7506-4078-9AB1-767401634258}" srcOrd="2" destOrd="0" presId="urn:microsoft.com/office/officeart/2008/layout/VerticalCurvedList"/>
    <dgm:cxn modelId="{B98AFC32-E5CD-41BA-9483-EBF2B88B41BC}" type="presParOf" srcId="{F30D9EA3-7506-4078-9AB1-767401634258}" destId="{03D043CB-FC86-4021-9540-EB028F6C57B2}" srcOrd="0" destOrd="0" presId="urn:microsoft.com/office/officeart/2008/layout/VerticalCurvedList"/>
    <dgm:cxn modelId="{604D50AA-6E3F-4856-8D16-2C04E92A426C}" type="presParOf" srcId="{83652AB3-56A5-4D02-AE63-BB09FAD70868}" destId="{A7981E45-EA22-4FD5-91E6-EC8129D2056C}" srcOrd="3" destOrd="0" presId="urn:microsoft.com/office/officeart/2008/layout/VerticalCurvedList"/>
    <dgm:cxn modelId="{7041E43F-9A26-44F9-9CEF-92B16777A36F}" type="presParOf" srcId="{83652AB3-56A5-4D02-AE63-BB09FAD70868}" destId="{FEE74F54-D338-4BB8-82E0-03D04D4B9630}" srcOrd="4" destOrd="0" presId="urn:microsoft.com/office/officeart/2008/layout/VerticalCurvedList"/>
    <dgm:cxn modelId="{124409A3-4FF1-4E44-95CB-1ED557A095B6}" type="presParOf" srcId="{FEE74F54-D338-4BB8-82E0-03D04D4B9630}" destId="{7EC79F5F-4478-4649-94B1-BC6A1C92D4D3}" srcOrd="0" destOrd="0" presId="urn:microsoft.com/office/officeart/2008/layout/VerticalCurvedList"/>
    <dgm:cxn modelId="{23288ECE-AF69-4E99-AA3D-07F806F31A07}" type="presParOf" srcId="{83652AB3-56A5-4D02-AE63-BB09FAD70868}" destId="{E99E015A-1000-479C-AB2A-129103A59F18}" srcOrd="5" destOrd="0" presId="urn:microsoft.com/office/officeart/2008/layout/VerticalCurvedList"/>
    <dgm:cxn modelId="{AFD65D5E-CDDE-4D6A-88A1-D7711A971F40}" type="presParOf" srcId="{83652AB3-56A5-4D02-AE63-BB09FAD70868}" destId="{A8F1F4BD-2AE1-4683-93C8-B749AC82E8D8}" srcOrd="6" destOrd="0" presId="urn:microsoft.com/office/officeart/2008/layout/VerticalCurvedList"/>
    <dgm:cxn modelId="{417A0B9C-061B-49B4-919D-182CD3F309D3}" type="presParOf" srcId="{A8F1F4BD-2AE1-4683-93C8-B749AC82E8D8}" destId="{5EF3644C-BE69-4F29-BFA1-840940303C46}" srcOrd="0" destOrd="0" presId="urn:microsoft.com/office/officeart/2008/layout/VerticalCurvedList"/>
    <dgm:cxn modelId="{46E48516-26AB-4A3E-8F9C-9A7A30F0A382}" type="presParOf" srcId="{83652AB3-56A5-4D02-AE63-BB09FAD70868}" destId="{1BCFC4C8-7FFF-4350-ABE9-9C9CC55C234D}" srcOrd="7" destOrd="0" presId="urn:microsoft.com/office/officeart/2008/layout/VerticalCurvedList"/>
    <dgm:cxn modelId="{0B5385A9-B823-495B-97BF-D55E7155EBDC}" type="presParOf" srcId="{83652AB3-56A5-4D02-AE63-BB09FAD70868}" destId="{2D818EB0-222A-4650-AC5E-1ED42B20F2B6}" srcOrd="8" destOrd="0" presId="urn:microsoft.com/office/officeart/2008/layout/VerticalCurvedList"/>
    <dgm:cxn modelId="{F71F1CE7-68DB-4677-BB7F-C784339B17D1}" type="presParOf" srcId="{2D818EB0-222A-4650-AC5E-1ED42B20F2B6}" destId="{FB564869-69D9-4196-94C2-47C949688F91}" srcOrd="0" destOrd="0" presId="urn:microsoft.com/office/officeart/2008/layout/VerticalCurvedList"/>
    <dgm:cxn modelId="{E10AD8C4-8B08-415E-8431-DC8D0427348A}" type="presParOf" srcId="{83652AB3-56A5-4D02-AE63-BB09FAD70868}" destId="{C956E2EB-B07E-45E2-8648-C9CFD8B2FF2C}" srcOrd="9" destOrd="0" presId="urn:microsoft.com/office/officeart/2008/layout/VerticalCurvedList"/>
    <dgm:cxn modelId="{1326FEDD-3544-4821-8997-01D040A03607}" type="presParOf" srcId="{83652AB3-56A5-4D02-AE63-BB09FAD70868}" destId="{8D35DDF6-58F3-4F7B-81D0-D663720D2D0F}" srcOrd="10" destOrd="0" presId="urn:microsoft.com/office/officeart/2008/layout/VerticalCurvedList"/>
    <dgm:cxn modelId="{4AC6B97F-7FEA-4D81-B078-B3539FA00918}" type="presParOf" srcId="{8D35DDF6-58F3-4F7B-81D0-D663720D2D0F}" destId="{1BFC3D32-EE69-43F4-95BE-5A12B36503C7}"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95019-5C41-4B1C-AD11-635F2427665E}" type="doc">
      <dgm:prSet loTypeId="urn:microsoft.com/office/officeart/2005/8/layout/vList3" loCatId="list" qsTypeId="urn:microsoft.com/office/officeart/2005/8/quickstyle/simple1" qsCatId="simple" csTypeId="urn:microsoft.com/office/officeart/2005/8/colors/accent1_2" csCatId="accent1" phldr="1"/>
      <dgm:spPr/>
    </dgm:pt>
    <dgm:pt modelId="{7F70E7B5-B82C-498B-9E13-AD6CC7EC90F2}">
      <dgm:prSet phldrT="[Text]"/>
      <dgm:spPr/>
      <dgm:t>
        <a:bodyPr/>
        <a:lstStyle/>
        <a:p>
          <a:pPr algn="l"/>
          <a:r>
            <a:rPr lang="de-DE" dirty="0">
              <a:solidFill>
                <a:schemeClr val="bg1"/>
              </a:solidFill>
            </a:rPr>
            <a:t>Ausgangslage</a:t>
          </a:r>
        </a:p>
      </dgm:t>
    </dgm:pt>
    <dgm:pt modelId="{DBB4A910-069F-4B77-B146-FA3BE6072923}" type="parTrans" cxnId="{4B1D81B8-48EE-4E18-883A-C17A75D2F777}">
      <dgm:prSet/>
      <dgm:spPr/>
      <dgm:t>
        <a:bodyPr/>
        <a:lstStyle/>
        <a:p>
          <a:endParaRPr lang="de-DE"/>
        </a:p>
      </dgm:t>
    </dgm:pt>
    <dgm:pt modelId="{F62EFAFB-7ECF-4634-9E6E-2CFD0A020811}" type="sibTrans" cxnId="{4B1D81B8-48EE-4E18-883A-C17A75D2F777}">
      <dgm:prSet/>
      <dgm:spPr/>
      <dgm:t>
        <a:bodyPr/>
        <a:lstStyle/>
        <a:p>
          <a:endParaRPr lang="de-DE"/>
        </a:p>
      </dgm:t>
    </dgm:pt>
    <dgm:pt modelId="{35E98E31-2FA4-431A-BABD-A48823C2527E}">
      <dgm:prSet phldrT="[Text]"/>
      <dgm:spPr/>
      <dgm:t>
        <a:bodyPr/>
        <a:lstStyle/>
        <a:p>
          <a:pPr algn="l"/>
          <a:r>
            <a:rPr lang="de-DE" dirty="0" smtClean="0">
              <a:solidFill>
                <a:schemeClr val="tx1"/>
              </a:solidFill>
            </a:rPr>
            <a:t>Instant </a:t>
          </a:r>
          <a:r>
            <a:rPr lang="de-DE" dirty="0" err="1" smtClean="0">
              <a:solidFill>
                <a:schemeClr val="tx1"/>
              </a:solidFill>
            </a:rPr>
            <a:t>Payments</a:t>
          </a:r>
          <a:r>
            <a:rPr lang="de-DE" dirty="0" smtClean="0"/>
            <a:t> </a:t>
          </a:r>
          <a:endParaRPr lang="de-DE" dirty="0"/>
        </a:p>
      </dgm:t>
    </dgm:pt>
    <dgm:pt modelId="{4B29A562-BECF-4BA7-AC3F-8B5C908226C9}" type="parTrans" cxnId="{46D6DCE1-BC8F-411B-8AE2-34C9A5F5895F}">
      <dgm:prSet/>
      <dgm:spPr/>
      <dgm:t>
        <a:bodyPr/>
        <a:lstStyle/>
        <a:p>
          <a:endParaRPr lang="de-DE"/>
        </a:p>
      </dgm:t>
    </dgm:pt>
    <dgm:pt modelId="{6EAA8EEE-673E-4D7C-9B3F-8A033A537123}" type="sibTrans" cxnId="{46D6DCE1-BC8F-411B-8AE2-34C9A5F5895F}">
      <dgm:prSet/>
      <dgm:spPr/>
      <dgm:t>
        <a:bodyPr/>
        <a:lstStyle/>
        <a:p>
          <a:endParaRPr lang="de-DE"/>
        </a:p>
      </dgm:t>
    </dgm:pt>
    <dgm:pt modelId="{58BCF88A-1D27-428E-B4D7-312AE5AD4CFC}">
      <dgm:prSet phldrT="[Text]"/>
      <dgm:spPr/>
      <dgm:t>
        <a:bodyPr/>
        <a:lstStyle/>
        <a:p>
          <a:pPr algn="l"/>
          <a:r>
            <a:rPr lang="de-DE" dirty="0" err="1" smtClean="0"/>
            <a:t>Krypto</a:t>
          </a:r>
          <a:r>
            <a:rPr lang="de-DE" dirty="0" smtClean="0"/>
            <a:t>-Token </a:t>
          </a:r>
          <a:endParaRPr lang="de-DE" dirty="0"/>
        </a:p>
      </dgm:t>
    </dgm:pt>
    <dgm:pt modelId="{9FB09083-7E0E-4952-982E-89B129B7291A}" type="parTrans" cxnId="{8A3702D8-1D55-4E87-9BDB-B30EC681A899}">
      <dgm:prSet/>
      <dgm:spPr/>
      <dgm:t>
        <a:bodyPr/>
        <a:lstStyle/>
        <a:p>
          <a:endParaRPr lang="de-DE"/>
        </a:p>
      </dgm:t>
    </dgm:pt>
    <dgm:pt modelId="{4DFE8106-903F-4034-A8C1-4B8171140873}" type="sibTrans" cxnId="{8A3702D8-1D55-4E87-9BDB-B30EC681A899}">
      <dgm:prSet/>
      <dgm:spPr/>
      <dgm:t>
        <a:bodyPr/>
        <a:lstStyle/>
        <a:p>
          <a:endParaRPr lang="de-DE"/>
        </a:p>
      </dgm:t>
    </dgm:pt>
    <dgm:pt modelId="{718B4091-38DA-4D3C-A61B-794C228BBC42}">
      <dgm:prSet/>
      <dgm:spPr/>
      <dgm:t>
        <a:bodyPr/>
        <a:lstStyle/>
        <a:p>
          <a:pPr algn="l"/>
          <a:r>
            <a:rPr lang="de-DE" dirty="0" smtClean="0"/>
            <a:t>Neue </a:t>
          </a:r>
          <a:r>
            <a:rPr lang="de-DE" dirty="0"/>
            <a:t>Produkte und Anbieter </a:t>
          </a:r>
        </a:p>
      </dgm:t>
    </dgm:pt>
    <dgm:pt modelId="{D7D579CA-0D9E-4CAE-99E7-D492D004D9C2}" type="parTrans" cxnId="{526C9DFB-390C-4D1C-900A-D735B7E209B8}">
      <dgm:prSet/>
      <dgm:spPr/>
      <dgm:t>
        <a:bodyPr/>
        <a:lstStyle/>
        <a:p>
          <a:endParaRPr lang="de-DE"/>
        </a:p>
      </dgm:t>
    </dgm:pt>
    <dgm:pt modelId="{B7EE7326-6F3F-4DE6-BBDA-22619BC06A32}" type="sibTrans" cxnId="{526C9DFB-390C-4D1C-900A-D735B7E209B8}">
      <dgm:prSet/>
      <dgm:spPr/>
      <dgm:t>
        <a:bodyPr/>
        <a:lstStyle/>
        <a:p>
          <a:endParaRPr lang="de-DE"/>
        </a:p>
      </dgm:t>
    </dgm:pt>
    <dgm:pt modelId="{42D3078C-58C6-49DD-BE77-A3615C7028C0}">
      <dgm:prSet/>
      <dgm:spPr/>
      <dgm:t>
        <a:bodyPr/>
        <a:lstStyle/>
        <a:p>
          <a:pPr algn="l"/>
          <a:r>
            <a:rPr lang="de-DE" dirty="0" smtClean="0"/>
            <a:t>Regulatorische Fragen</a:t>
          </a:r>
          <a:endParaRPr lang="de-DE" dirty="0"/>
        </a:p>
      </dgm:t>
    </dgm:pt>
    <dgm:pt modelId="{566DDFBE-1787-46E2-ACA9-07362DA44AF1}" type="parTrans" cxnId="{96FFC816-10F5-4E2D-A0E3-33B6310EB1BC}">
      <dgm:prSet/>
      <dgm:spPr/>
      <dgm:t>
        <a:bodyPr/>
        <a:lstStyle/>
        <a:p>
          <a:endParaRPr lang="de-DE"/>
        </a:p>
      </dgm:t>
    </dgm:pt>
    <dgm:pt modelId="{E453CF16-8551-4A63-A1D8-F56C03C46D32}" type="sibTrans" cxnId="{96FFC816-10F5-4E2D-A0E3-33B6310EB1BC}">
      <dgm:prSet/>
      <dgm:spPr/>
      <dgm:t>
        <a:bodyPr/>
        <a:lstStyle/>
        <a:p>
          <a:endParaRPr lang="de-DE"/>
        </a:p>
      </dgm:t>
    </dgm:pt>
    <dgm:pt modelId="{C7C2DAA7-45AA-4857-A0DA-D3AD53E71E5E}" type="pres">
      <dgm:prSet presAssocID="{7F795019-5C41-4B1C-AD11-635F2427665E}" presName="linearFlow" presStyleCnt="0">
        <dgm:presLayoutVars>
          <dgm:dir/>
          <dgm:resizeHandles val="exact"/>
        </dgm:presLayoutVars>
      </dgm:prSet>
      <dgm:spPr/>
    </dgm:pt>
    <dgm:pt modelId="{9B457304-8B26-4B74-9238-3427FEB82976}" type="pres">
      <dgm:prSet presAssocID="{7F70E7B5-B82C-498B-9E13-AD6CC7EC90F2}" presName="composite" presStyleCnt="0"/>
      <dgm:spPr/>
    </dgm:pt>
    <dgm:pt modelId="{69127F8F-6581-4EA3-9107-4E918E44E8FD}" type="pres">
      <dgm:prSet presAssocID="{7F70E7B5-B82C-498B-9E13-AD6CC7EC90F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94DC852-761A-4215-98F2-839FFFF0A0EA}" type="pres">
      <dgm:prSet presAssocID="{7F70E7B5-B82C-498B-9E13-AD6CC7EC90F2}" presName="txShp" presStyleLbl="node1" presStyleIdx="0" presStyleCnt="5">
        <dgm:presLayoutVars>
          <dgm:bulletEnabled val="1"/>
        </dgm:presLayoutVars>
      </dgm:prSet>
      <dgm:spPr/>
      <dgm:t>
        <a:bodyPr/>
        <a:lstStyle/>
        <a:p>
          <a:endParaRPr lang="en-US"/>
        </a:p>
      </dgm:t>
    </dgm:pt>
    <dgm:pt modelId="{39573CC7-21FB-45FA-AC3B-0244358E43D5}" type="pres">
      <dgm:prSet presAssocID="{F62EFAFB-7ECF-4634-9E6E-2CFD0A020811}" presName="spacing" presStyleCnt="0"/>
      <dgm:spPr/>
    </dgm:pt>
    <dgm:pt modelId="{9B39B90D-C590-4137-A103-857499EA65A7}" type="pres">
      <dgm:prSet presAssocID="{718B4091-38DA-4D3C-A61B-794C228BBC42}" presName="composite" presStyleCnt="0"/>
      <dgm:spPr/>
    </dgm:pt>
    <dgm:pt modelId="{F2E94125-D952-4599-8373-E4993F70001F}" type="pres">
      <dgm:prSet presAssocID="{718B4091-38DA-4D3C-A61B-794C228BBC42}"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3C26585-3FD9-46E2-B8E1-2173D09ACF2C}" type="pres">
      <dgm:prSet presAssocID="{718B4091-38DA-4D3C-A61B-794C228BBC42}" presName="txShp" presStyleLbl="node1" presStyleIdx="1" presStyleCnt="5">
        <dgm:presLayoutVars>
          <dgm:bulletEnabled val="1"/>
        </dgm:presLayoutVars>
      </dgm:prSet>
      <dgm:spPr/>
      <dgm:t>
        <a:bodyPr/>
        <a:lstStyle/>
        <a:p>
          <a:endParaRPr lang="en-US"/>
        </a:p>
      </dgm:t>
    </dgm:pt>
    <dgm:pt modelId="{7DB1F39D-A232-4A37-8744-0102765437A5}" type="pres">
      <dgm:prSet presAssocID="{B7EE7326-6F3F-4DE6-BBDA-22619BC06A32}" presName="spacing" presStyleCnt="0"/>
      <dgm:spPr/>
    </dgm:pt>
    <dgm:pt modelId="{AAAC0084-F0BA-48A8-9F07-0C5D37433BDB}" type="pres">
      <dgm:prSet presAssocID="{35E98E31-2FA4-431A-BABD-A48823C2527E}" presName="composite" presStyleCnt="0"/>
      <dgm:spPr/>
    </dgm:pt>
    <dgm:pt modelId="{B6FEA54C-7552-4380-989C-B8084E82F9FC}" type="pres">
      <dgm:prSet presAssocID="{35E98E31-2FA4-431A-BABD-A48823C2527E}"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35541E-6840-4791-8332-5DE6AB8CDD33}" type="pres">
      <dgm:prSet presAssocID="{35E98E31-2FA4-431A-BABD-A48823C2527E}" presName="txShp" presStyleLbl="node1" presStyleIdx="2" presStyleCnt="5">
        <dgm:presLayoutVars>
          <dgm:bulletEnabled val="1"/>
        </dgm:presLayoutVars>
      </dgm:prSet>
      <dgm:spPr/>
      <dgm:t>
        <a:bodyPr/>
        <a:lstStyle/>
        <a:p>
          <a:endParaRPr lang="en-US"/>
        </a:p>
      </dgm:t>
    </dgm:pt>
    <dgm:pt modelId="{5125C664-1DFF-4FD8-8711-0B82DF8B32E5}" type="pres">
      <dgm:prSet presAssocID="{6EAA8EEE-673E-4D7C-9B3F-8A033A537123}" presName="spacing" presStyleCnt="0"/>
      <dgm:spPr/>
    </dgm:pt>
    <dgm:pt modelId="{48F76CB7-BF90-4D23-AC58-DA1C7536F2F7}" type="pres">
      <dgm:prSet presAssocID="{58BCF88A-1D27-428E-B4D7-312AE5AD4CFC}" presName="composite" presStyleCnt="0"/>
      <dgm:spPr/>
    </dgm:pt>
    <dgm:pt modelId="{754D9CBE-2082-4DE5-A9C5-17608D65D3D5}" type="pres">
      <dgm:prSet presAssocID="{58BCF88A-1D27-428E-B4D7-312AE5AD4CFC}"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7A2FACE-939E-4DFB-9E5E-C6CB6C2FB684}" type="pres">
      <dgm:prSet presAssocID="{58BCF88A-1D27-428E-B4D7-312AE5AD4CFC}" presName="txShp" presStyleLbl="node1" presStyleIdx="3" presStyleCnt="5">
        <dgm:presLayoutVars>
          <dgm:bulletEnabled val="1"/>
        </dgm:presLayoutVars>
      </dgm:prSet>
      <dgm:spPr/>
      <dgm:t>
        <a:bodyPr/>
        <a:lstStyle/>
        <a:p>
          <a:endParaRPr lang="en-US"/>
        </a:p>
      </dgm:t>
    </dgm:pt>
    <dgm:pt modelId="{B7EEA7C3-7A35-4CFF-89F8-7F8E01EEDE8C}" type="pres">
      <dgm:prSet presAssocID="{4DFE8106-903F-4034-A8C1-4B8171140873}" presName="spacing" presStyleCnt="0"/>
      <dgm:spPr/>
    </dgm:pt>
    <dgm:pt modelId="{8279E7EA-7098-4A79-9EC3-67C0F7096C09}" type="pres">
      <dgm:prSet presAssocID="{42D3078C-58C6-49DD-BE77-A3615C7028C0}" presName="composite" presStyleCnt="0"/>
      <dgm:spPr/>
    </dgm:pt>
    <dgm:pt modelId="{2C279C6E-CD01-4697-83DA-5F342D4B8F12}" type="pres">
      <dgm:prSet presAssocID="{42D3078C-58C6-49DD-BE77-A3615C7028C0}"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dgm:spPr>
    </dgm:pt>
    <dgm:pt modelId="{19BD7D26-3424-43C5-A59D-90FA484A3705}" type="pres">
      <dgm:prSet presAssocID="{42D3078C-58C6-49DD-BE77-A3615C7028C0}" presName="txShp" presStyleLbl="node1" presStyleIdx="4" presStyleCnt="5">
        <dgm:presLayoutVars>
          <dgm:bulletEnabled val="1"/>
        </dgm:presLayoutVars>
      </dgm:prSet>
      <dgm:spPr/>
      <dgm:t>
        <a:bodyPr/>
        <a:lstStyle/>
        <a:p>
          <a:endParaRPr lang="en-US"/>
        </a:p>
      </dgm:t>
    </dgm:pt>
  </dgm:ptLst>
  <dgm:cxnLst>
    <dgm:cxn modelId="{4B1D81B8-48EE-4E18-883A-C17A75D2F777}" srcId="{7F795019-5C41-4B1C-AD11-635F2427665E}" destId="{7F70E7B5-B82C-498B-9E13-AD6CC7EC90F2}" srcOrd="0" destOrd="0" parTransId="{DBB4A910-069F-4B77-B146-FA3BE6072923}" sibTransId="{F62EFAFB-7ECF-4634-9E6E-2CFD0A020811}"/>
    <dgm:cxn modelId="{96FFC816-10F5-4E2D-A0E3-33B6310EB1BC}" srcId="{7F795019-5C41-4B1C-AD11-635F2427665E}" destId="{42D3078C-58C6-49DD-BE77-A3615C7028C0}" srcOrd="4" destOrd="0" parTransId="{566DDFBE-1787-46E2-ACA9-07362DA44AF1}" sibTransId="{E453CF16-8551-4A63-A1D8-F56C03C46D32}"/>
    <dgm:cxn modelId="{1C6CD793-6AA8-4332-B30B-0CC34D74CF3D}" type="presOf" srcId="{718B4091-38DA-4D3C-A61B-794C228BBC42}" destId="{D3C26585-3FD9-46E2-B8E1-2173D09ACF2C}" srcOrd="0" destOrd="0" presId="urn:microsoft.com/office/officeart/2005/8/layout/vList3"/>
    <dgm:cxn modelId="{856D89B7-90D8-477C-ACF1-532A57BCB0C6}" type="presOf" srcId="{7F795019-5C41-4B1C-AD11-635F2427665E}" destId="{C7C2DAA7-45AA-4857-A0DA-D3AD53E71E5E}" srcOrd="0" destOrd="0" presId="urn:microsoft.com/office/officeart/2005/8/layout/vList3"/>
    <dgm:cxn modelId="{5D44E3CF-D557-471F-A350-9AD9F305CC4E}" type="presOf" srcId="{7F70E7B5-B82C-498B-9E13-AD6CC7EC90F2}" destId="{894DC852-761A-4215-98F2-839FFFF0A0EA}" srcOrd="0" destOrd="0" presId="urn:microsoft.com/office/officeart/2005/8/layout/vList3"/>
    <dgm:cxn modelId="{526C9DFB-390C-4D1C-900A-D735B7E209B8}" srcId="{7F795019-5C41-4B1C-AD11-635F2427665E}" destId="{718B4091-38DA-4D3C-A61B-794C228BBC42}" srcOrd="1" destOrd="0" parTransId="{D7D579CA-0D9E-4CAE-99E7-D492D004D9C2}" sibTransId="{B7EE7326-6F3F-4DE6-BBDA-22619BC06A32}"/>
    <dgm:cxn modelId="{8A3702D8-1D55-4E87-9BDB-B30EC681A899}" srcId="{7F795019-5C41-4B1C-AD11-635F2427665E}" destId="{58BCF88A-1D27-428E-B4D7-312AE5AD4CFC}" srcOrd="3" destOrd="0" parTransId="{9FB09083-7E0E-4952-982E-89B129B7291A}" sibTransId="{4DFE8106-903F-4034-A8C1-4B8171140873}"/>
    <dgm:cxn modelId="{C43CB9D4-997F-4AB2-942A-F0A6E022035B}" type="presOf" srcId="{35E98E31-2FA4-431A-BABD-A48823C2527E}" destId="{CA35541E-6840-4791-8332-5DE6AB8CDD33}" srcOrd="0" destOrd="0" presId="urn:microsoft.com/office/officeart/2005/8/layout/vList3"/>
    <dgm:cxn modelId="{FE6AD578-D55E-4252-9390-FBC775194398}" type="presOf" srcId="{42D3078C-58C6-49DD-BE77-A3615C7028C0}" destId="{19BD7D26-3424-43C5-A59D-90FA484A3705}" srcOrd="0" destOrd="0" presId="urn:microsoft.com/office/officeart/2005/8/layout/vList3"/>
    <dgm:cxn modelId="{6ADE31DF-61CA-4EFB-A31D-F67BC6FC5DE3}" type="presOf" srcId="{58BCF88A-1D27-428E-B4D7-312AE5AD4CFC}" destId="{07A2FACE-939E-4DFB-9E5E-C6CB6C2FB684}" srcOrd="0" destOrd="0" presId="urn:microsoft.com/office/officeart/2005/8/layout/vList3"/>
    <dgm:cxn modelId="{46D6DCE1-BC8F-411B-8AE2-34C9A5F5895F}" srcId="{7F795019-5C41-4B1C-AD11-635F2427665E}" destId="{35E98E31-2FA4-431A-BABD-A48823C2527E}" srcOrd="2" destOrd="0" parTransId="{4B29A562-BECF-4BA7-AC3F-8B5C908226C9}" sibTransId="{6EAA8EEE-673E-4D7C-9B3F-8A033A537123}"/>
    <dgm:cxn modelId="{6851ECA4-AEE1-488A-8846-F12B783EA860}" type="presParOf" srcId="{C7C2DAA7-45AA-4857-A0DA-D3AD53E71E5E}" destId="{9B457304-8B26-4B74-9238-3427FEB82976}" srcOrd="0" destOrd="0" presId="urn:microsoft.com/office/officeart/2005/8/layout/vList3"/>
    <dgm:cxn modelId="{E8D864DF-5313-49FE-9568-8EEAD2B875F9}" type="presParOf" srcId="{9B457304-8B26-4B74-9238-3427FEB82976}" destId="{69127F8F-6581-4EA3-9107-4E918E44E8FD}" srcOrd="0" destOrd="0" presId="urn:microsoft.com/office/officeart/2005/8/layout/vList3"/>
    <dgm:cxn modelId="{3CC3E7B8-D041-4083-97F3-84CB38E0533C}" type="presParOf" srcId="{9B457304-8B26-4B74-9238-3427FEB82976}" destId="{894DC852-761A-4215-98F2-839FFFF0A0EA}" srcOrd="1" destOrd="0" presId="urn:microsoft.com/office/officeart/2005/8/layout/vList3"/>
    <dgm:cxn modelId="{1372CD94-58B2-43E8-8EFF-A64BFD4687FE}" type="presParOf" srcId="{C7C2DAA7-45AA-4857-A0DA-D3AD53E71E5E}" destId="{39573CC7-21FB-45FA-AC3B-0244358E43D5}" srcOrd="1" destOrd="0" presId="urn:microsoft.com/office/officeart/2005/8/layout/vList3"/>
    <dgm:cxn modelId="{5106F9D6-EC46-4A41-8560-8C3E5B7D18C5}" type="presParOf" srcId="{C7C2DAA7-45AA-4857-A0DA-D3AD53E71E5E}" destId="{9B39B90D-C590-4137-A103-857499EA65A7}" srcOrd="2" destOrd="0" presId="urn:microsoft.com/office/officeart/2005/8/layout/vList3"/>
    <dgm:cxn modelId="{ABFCB8DE-5E02-4815-A8CB-9533642F4691}" type="presParOf" srcId="{9B39B90D-C590-4137-A103-857499EA65A7}" destId="{F2E94125-D952-4599-8373-E4993F70001F}" srcOrd="0" destOrd="0" presId="urn:microsoft.com/office/officeart/2005/8/layout/vList3"/>
    <dgm:cxn modelId="{2516D166-3E5E-4B92-B58C-0D8735BC2316}" type="presParOf" srcId="{9B39B90D-C590-4137-A103-857499EA65A7}" destId="{D3C26585-3FD9-46E2-B8E1-2173D09ACF2C}" srcOrd="1" destOrd="0" presId="urn:microsoft.com/office/officeart/2005/8/layout/vList3"/>
    <dgm:cxn modelId="{C079ABF4-DBB4-410C-9745-67F8ABF0B1A6}" type="presParOf" srcId="{C7C2DAA7-45AA-4857-A0DA-D3AD53E71E5E}" destId="{7DB1F39D-A232-4A37-8744-0102765437A5}" srcOrd="3" destOrd="0" presId="urn:microsoft.com/office/officeart/2005/8/layout/vList3"/>
    <dgm:cxn modelId="{48EE5D4B-62DF-4EF0-8DA7-72B0D3B13AEF}" type="presParOf" srcId="{C7C2DAA7-45AA-4857-A0DA-D3AD53E71E5E}" destId="{AAAC0084-F0BA-48A8-9F07-0C5D37433BDB}" srcOrd="4" destOrd="0" presId="urn:microsoft.com/office/officeart/2005/8/layout/vList3"/>
    <dgm:cxn modelId="{1294FF96-B6A5-4A86-8A23-5F1165683A70}" type="presParOf" srcId="{AAAC0084-F0BA-48A8-9F07-0C5D37433BDB}" destId="{B6FEA54C-7552-4380-989C-B8084E82F9FC}" srcOrd="0" destOrd="0" presId="urn:microsoft.com/office/officeart/2005/8/layout/vList3"/>
    <dgm:cxn modelId="{40C0384E-9D77-44E8-B248-01A3543A26E5}" type="presParOf" srcId="{AAAC0084-F0BA-48A8-9F07-0C5D37433BDB}" destId="{CA35541E-6840-4791-8332-5DE6AB8CDD33}" srcOrd="1" destOrd="0" presId="urn:microsoft.com/office/officeart/2005/8/layout/vList3"/>
    <dgm:cxn modelId="{1F6ED6C9-7789-4DC8-81F9-1720EFA975DF}" type="presParOf" srcId="{C7C2DAA7-45AA-4857-A0DA-D3AD53E71E5E}" destId="{5125C664-1DFF-4FD8-8711-0B82DF8B32E5}" srcOrd="5" destOrd="0" presId="urn:microsoft.com/office/officeart/2005/8/layout/vList3"/>
    <dgm:cxn modelId="{B324B7FC-AB96-4CBD-9E32-ED93FEC25066}" type="presParOf" srcId="{C7C2DAA7-45AA-4857-A0DA-D3AD53E71E5E}" destId="{48F76CB7-BF90-4D23-AC58-DA1C7536F2F7}" srcOrd="6" destOrd="0" presId="urn:microsoft.com/office/officeart/2005/8/layout/vList3"/>
    <dgm:cxn modelId="{A21502E6-8495-4069-97D7-66506C633EDD}" type="presParOf" srcId="{48F76CB7-BF90-4D23-AC58-DA1C7536F2F7}" destId="{754D9CBE-2082-4DE5-A9C5-17608D65D3D5}" srcOrd="0" destOrd="0" presId="urn:microsoft.com/office/officeart/2005/8/layout/vList3"/>
    <dgm:cxn modelId="{97F57E9C-3B41-4C56-8557-3CD77411EFA9}" type="presParOf" srcId="{48F76CB7-BF90-4D23-AC58-DA1C7536F2F7}" destId="{07A2FACE-939E-4DFB-9E5E-C6CB6C2FB684}" srcOrd="1" destOrd="0" presId="urn:microsoft.com/office/officeart/2005/8/layout/vList3"/>
    <dgm:cxn modelId="{F5106C6A-A7B1-4A85-8C92-19F4940D33C6}" type="presParOf" srcId="{C7C2DAA7-45AA-4857-A0DA-D3AD53E71E5E}" destId="{B7EEA7C3-7A35-4CFF-89F8-7F8E01EEDE8C}" srcOrd="7" destOrd="0" presId="urn:microsoft.com/office/officeart/2005/8/layout/vList3"/>
    <dgm:cxn modelId="{EFC05B18-C84A-4278-9A5B-F8D7623BA868}" type="presParOf" srcId="{C7C2DAA7-45AA-4857-A0DA-D3AD53E71E5E}" destId="{8279E7EA-7098-4A79-9EC3-67C0F7096C09}" srcOrd="8" destOrd="0" presId="urn:microsoft.com/office/officeart/2005/8/layout/vList3"/>
    <dgm:cxn modelId="{ED68CA65-D1A1-4DB1-99A0-C22787E6BE2B}" type="presParOf" srcId="{8279E7EA-7098-4A79-9EC3-67C0F7096C09}" destId="{2C279C6E-CD01-4697-83DA-5F342D4B8F12}" srcOrd="0" destOrd="0" presId="urn:microsoft.com/office/officeart/2005/8/layout/vList3"/>
    <dgm:cxn modelId="{9242A832-8B59-4D96-B8FB-F64BEA7FBC82}" type="presParOf" srcId="{8279E7EA-7098-4A79-9EC3-67C0F7096C09}" destId="{19BD7D26-3424-43C5-A59D-90FA484A370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95019-5C41-4B1C-AD11-635F2427665E}" type="doc">
      <dgm:prSet loTypeId="urn:microsoft.com/office/officeart/2005/8/layout/vList3" loCatId="list" qsTypeId="urn:microsoft.com/office/officeart/2005/8/quickstyle/simple1" qsCatId="simple" csTypeId="urn:microsoft.com/office/officeart/2005/8/colors/accent1_2" csCatId="accent1" phldr="1"/>
      <dgm:spPr/>
    </dgm:pt>
    <dgm:pt modelId="{7F70E7B5-B82C-498B-9E13-AD6CC7EC90F2}">
      <dgm:prSet phldrT="[Text]"/>
      <dgm:spPr/>
      <dgm:t>
        <a:bodyPr/>
        <a:lstStyle/>
        <a:p>
          <a:pPr algn="l"/>
          <a:r>
            <a:rPr lang="de-DE" dirty="0">
              <a:solidFill>
                <a:schemeClr val="bg1"/>
              </a:solidFill>
            </a:rPr>
            <a:t>Ausgangslage</a:t>
          </a:r>
        </a:p>
      </dgm:t>
    </dgm:pt>
    <dgm:pt modelId="{DBB4A910-069F-4B77-B146-FA3BE6072923}" type="parTrans" cxnId="{4B1D81B8-48EE-4E18-883A-C17A75D2F777}">
      <dgm:prSet/>
      <dgm:spPr/>
      <dgm:t>
        <a:bodyPr/>
        <a:lstStyle/>
        <a:p>
          <a:endParaRPr lang="de-DE"/>
        </a:p>
      </dgm:t>
    </dgm:pt>
    <dgm:pt modelId="{F62EFAFB-7ECF-4634-9E6E-2CFD0A020811}" type="sibTrans" cxnId="{4B1D81B8-48EE-4E18-883A-C17A75D2F777}">
      <dgm:prSet/>
      <dgm:spPr/>
      <dgm:t>
        <a:bodyPr/>
        <a:lstStyle/>
        <a:p>
          <a:endParaRPr lang="de-DE"/>
        </a:p>
      </dgm:t>
    </dgm:pt>
    <dgm:pt modelId="{35E98E31-2FA4-431A-BABD-A48823C2527E}">
      <dgm:prSet phldrT="[Text]"/>
      <dgm:spPr/>
      <dgm:t>
        <a:bodyPr/>
        <a:lstStyle/>
        <a:p>
          <a:pPr algn="l"/>
          <a:r>
            <a:rPr lang="de-DE" dirty="0" smtClean="0"/>
            <a:t>Neue </a:t>
          </a:r>
          <a:r>
            <a:rPr lang="de-DE" dirty="0"/>
            <a:t>Systeme </a:t>
          </a:r>
        </a:p>
      </dgm:t>
    </dgm:pt>
    <dgm:pt modelId="{4B29A562-BECF-4BA7-AC3F-8B5C908226C9}" type="parTrans" cxnId="{46D6DCE1-BC8F-411B-8AE2-34C9A5F5895F}">
      <dgm:prSet/>
      <dgm:spPr/>
      <dgm:t>
        <a:bodyPr/>
        <a:lstStyle/>
        <a:p>
          <a:endParaRPr lang="de-DE"/>
        </a:p>
      </dgm:t>
    </dgm:pt>
    <dgm:pt modelId="{6EAA8EEE-673E-4D7C-9B3F-8A033A537123}" type="sibTrans" cxnId="{46D6DCE1-BC8F-411B-8AE2-34C9A5F5895F}">
      <dgm:prSet/>
      <dgm:spPr/>
      <dgm:t>
        <a:bodyPr/>
        <a:lstStyle/>
        <a:p>
          <a:endParaRPr lang="de-DE"/>
        </a:p>
      </dgm:t>
    </dgm:pt>
    <dgm:pt modelId="{58BCF88A-1D27-428E-B4D7-312AE5AD4CFC}">
      <dgm:prSet phldrT="[Text]"/>
      <dgm:spPr/>
      <dgm:t>
        <a:bodyPr/>
        <a:lstStyle/>
        <a:p>
          <a:pPr algn="l"/>
          <a:r>
            <a:rPr lang="de-DE" dirty="0" err="1" smtClean="0">
              <a:solidFill>
                <a:schemeClr val="tx1"/>
              </a:solidFill>
            </a:rPr>
            <a:t>Krypto</a:t>
          </a:r>
          <a:r>
            <a:rPr lang="de-DE" dirty="0" smtClean="0">
              <a:solidFill>
                <a:schemeClr val="tx1"/>
              </a:solidFill>
            </a:rPr>
            <a:t>-Token</a:t>
          </a:r>
          <a:r>
            <a:rPr lang="de-DE" dirty="0" smtClean="0"/>
            <a:t> </a:t>
          </a:r>
          <a:endParaRPr lang="de-DE" dirty="0"/>
        </a:p>
      </dgm:t>
    </dgm:pt>
    <dgm:pt modelId="{9FB09083-7E0E-4952-982E-89B129B7291A}" type="parTrans" cxnId="{8A3702D8-1D55-4E87-9BDB-B30EC681A899}">
      <dgm:prSet/>
      <dgm:spPr/>
      <dgm:t>
        <a:bodyPr/>
        <a:lstStyle/>
        <a:p>
          <a:endParaRPr lang="de-DE"/>
        </a:p>
      </dgm:t>
    </dgm:pt>
    <dgm:pt modelId="{4DFE8106-903F-4034-A8C1-4B8171140873}" type="sibTrans" cxnId="{8A3702D8-1D55-4E87-9BDB-B30EC681A899}">
      <dgm:prSet/>
      <dgm:spPr/>
      <dgm:t>
        <a:bodyPr/>
        <a:lstStyle/>
        <a:p>
          <a:endParaRPr lang="de-DE"/>
        </a:p>
      </dgm:t>
    </dgm:pt>
    <dgm:pt modelId="{718B4091-38DA-4D3C-A61B-794C228BBC42}">
      <dgm:prSet/>
      <dgm:spPr/>
      <dgm:t>
        <a:bodyPr/>
        <a:lstStyle/>
        <a:p>
          <a:pPr algn="l"/>
          <a:r>
            <a:rPr lang="de-DE" dirty="0" smtClean="0"/>
            <a:t>Neue </a:t>
          </a:r>
          <a:r>
            <a:rPr lang="de-DE" dirty="0"/>
            <a:t>Produkte und Anbieter </a:t>
          </a:r>
        </a:p>
      </dgm:t>
    </dgm:pt>
    <dgm:pt modelId="{D7D579CA-0D9E-4CAE-99E7-D492D004D9C2}" type="parTrans" cxnId="{526C9DFB-390C-4D1C-900A-D735B7E209B8}">
      <dgm:prSet/>
      <dgm:spPr/>
      <dgm:t>
        <a:bodyPr/>
        <a:lstStyle/>
        <a:p>
          <a:endParaRPr lang="de-DE"/>
        </a:p>
      </dgm:t>
    </dgm:pt>
    <dgm:pt modelId="{B7EE7326-6F3F-4DE6-BBDA-22619BC06A32}" type="sibTrans" cxnId="{526C9DFB-390C-4D1C-900A-D735B7E209B8}">
      <dgm:prSet/>
      <dgm:spPr/>
      <dgm:t>
        <a:bodyPr/>
        <a:lstStyle/>
        <a:p>
          <a:endParaRPr lang="de-DE"/>
        </a:p>
      </dgm:t>
    </dgm:pt>
    <dgm:pt modelId="{42D3078C-58C6-49DD-BE77-A3615C7028C0}">
      <dgm:prSet/>
      <dgm:spPr/>
      <dgm:t>
        <a:bodyPr/>
        <a:lstStyle/>
        <a:p>
          <a:pPr algn="l"/>
          <a:r>
            <a:rPr lang="de-DE" dirty="0" smtClean="0"/>
            <a:t>Regulatorische Fragen</a:t>
          </a:r>
          <a:endParaRPr lang="de-DE" dirty="0"/>
        </a:p>
      </dgm:t>
    </dgm:pt>
    <dgm:pt modelId="{566DDFBE-1787-46E2-ACA9-07362DA44AF1}" type="parTrans" cxnId="{96FFC816-10F5-4E2D-A0E3-33B6310EB1BC}">
      <dgm:prSet/>
      <dgm:spPr/>
      <dgm:t>
        <a:bodyPr/>
        <a:lstStyle/>
        <a:p>
          <a:endParaRPr lang="de-DE"/>
        </a:p>
      </dgm:t>
    </dgm:pt>
    <dgm:pt modelId="{E453CF16-8551-4A63-A1D8-F56C03C46D32}" type="sibTrans" cxnId="{96FFC816-10F5-4E2D-A0E3-33B6310EB1BC}">
      <dgm:prSet/>
      <dgm:spPr/>
      <dgm:t>
        <a:bodyPr/>
        <a:lstStyle/>
        <a:p>
          <a:endParaRPr lang="de-DE"/>
        </a:p>
      </dgm:t>
    </dgm:pt>
    <dgm:pt modelId="{C7C2DAA7-45AA-4857-A0DA-D3AD53E71E5E}" type="pres">
      <dgm:prSet presAssocID="{7F795019-5C41-4B1C-AD11-635F2427665E}" presName="linearFlow" presStyleCnt="0">
        <dgm:presLayoutVars>
          <dgm:dir/>
          <dgm:resizeHandles val="exact"/>
        </dgm:presLayoutVars>
      </dgm:prSet>
      <dgm:spPr/>
    </dgm:pt>
    <dgm:pt modelId="{9B457304-8B26-4B74-9238-3427FEB82976}" type="pres">
      <dgm:prSet presAssocID="{7F70E7B5-B82C-498B-9E13-AD6CC7EC90F2}" presName="composite" presStyleCnt="0"/>
      <dgm:spPr/>
    </dgm:pt>
    <dgm:pt modelId="{69127F8F-6581-4EA3-9107-4E918E44E8FD}" type="pres">
      <dgm:prSet presAssocID="{7F70E7B5-B82C-498B-9E13-AD6CC7EC90F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94DC852-761A-4215-98F2-839FFFF0A0EA}" type="pres">
      <dgm:prSet presAssocID="{7F70E7B5-B82C-498B-9E13-AD6CC7EC90F2}" presName="txShp" presStyleLbl="node1" presStyleIdx="0" presStyleCnt="5">
        <dgm:presLayoutVars>
          <dgm:bulletEnabled val="1"/>
        </dgm:presLayoutVars>
      </dgm:prSet>
      <dgm:spPr/>
      <dgm:t>
        <a:bodyPr/>
        <a:lstStyle/>
        <a:p>
          <a:endParaRPr lang="en-US"/>
        </a:p>
      </dgm:t>
    </dgm:pt>
    <dgm:pt modelId="{39573CC7-21FB-45FA-AC3B-0244358E43D5}" type="pres">
      <dgm:prSet presAssocID="{F62EFAFB-7ECF-4634-9E6E-2CFD0A020811}" presName="spacing" presStyleCnt="0"/>
      <dgm:spPr/>
    </dgm:pt>
    <dgm:pt modelId="{9B39B90D-C590-4137-A103-857499EA65A7}" type="pres">
      <dgm:prSet presAssocID="{718B4091-38DA-4D3C-A61B-794C228BBC42}" presName="composite" presStyleCnt="0"/>
      <dgm:spPr/>
    </dgm:pt>
    <dgm:pt modelId="{F2E94125-D952-4599-8373-E4993F70001F}" type="pres">
      <dgm:prSet presAssocID="{718B4091-38DA-4D3C-A61B-794C228BBC42}"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3C26585-3FD9-46E2-B8E1-2173D09ACF2C}" type="pres">
      <dgm:prSet presAssocID="{718B4091-38DA-4D3C-A61B-794C228BBC42}" presName="txShp" presStyleLbl="node1" presStyleIdx="1" presStyleCnt="5">
        <dgm:presLayoutVars>
          <dgm:bulletEnabled val="1"/>
        </dgm:presLayoutVars>
      </dgm:prSet>
      <dgm:spPr/>
      <dgm:t>
        <a:bodyPr/>
        <a:lstStyle/>
        <a:p>
          <a:endParaRPr lang="en-US"/>
        </a:p>
      </dgm:t>
    </dgm:pt>
    <dgm:pt modelId="{7DB1F39D-A232-4A37-8744-0102765437A5}" type="pres">
      <dgm:prSet presAssocID="{B7EE7326-6F3F-4DE6-BBDA-22619BC06A32}" presName="spacing" presStyleCnt="0"/>
      <dgm:spPr/>
    </dgm:pt>
    <dgm:pt modelId="{AAAC0084-F0BA-48A8-9F07-0C5D37433BDB}" type="pres">
      <dgm:prSet presAssocID="{35E98E31-2FA4-431A-BABD-A48823C2527E}" presName="composite" presStyleCnt="0"/>
      <dgm:spPr/>
    </dgm:pt>
    <dgm:pt modelId="{B6FEA54C-7552-4380-989C-B8084E82F9FC}" type="pres">
      <dgm:prSet presAssocID="{35E98E31-2FA4-431A-BABD-A48823C2527E}"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35541E-6840-4791-8332-5DE6AB8CDD33}" type="pres">
      <dgm:prSet presAssocID="{35E98E31-2FA4-431A-BABD-A48823C2527E}" presName="txShp" presStyleLbl="node1" presStyleIdx="2" presStyleCnt="5">
        <dgm:presLayoutVars>
          <dgm:bulletEnabled val="1"/>
        </dgm:presLayoutVars>
      </dgm:prSet>
      <dgm:spPr/>
      <dgm:t>
        <a:bodyPr/>
        <a:lstStyle/>
        <a:p>
          <a:endParaRPr lang="en-US"/>
        </a:p>
      </dgm:t>
    </dgm:pt>
    <dgm:pt modelId="{5125C664-1DFF-4FD8-8711-0B82DF8B32E5}" type="pres">
      <dgm:prSet presAssocID="{6EAA8EEE-673E-4D7C-9B3F-8A033A537123}" presName="spacing" presStyleCnt="0"/>
      <dgm:spPr/>
    </dgm:pt>
    <dgm:pt modelId="{48F76CB7-BF90-4D23-AC58-DA1C7536F2F7}" type="pres">
      <dgm:prSet presAssocID="{58BCF88A-1D27-428E-B4D7-312AE5AD4CFC}" presName="composite" presStyleCnt="0"/>
      <dgm:spPr/>
    </dgm:pt>
    <dgm:pt modelId="{754D9CBE-2082-4DE5-A9C5-17608D65D3D5}" type="pres">
      <dgm:prSet presAssocID="{58BCF88A-1D27-428E-B4D7-312AE5AD4CFC}"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7A2FACE-939E-4DFB-9E5E-C6CB6C2FB684}" type="pres">
      <dgm:prSet presAssocID="{58BCF88A-1D27-428E-B4D7-312AE5AD4CFC}" presName="txShp" presStyleLbl="node1" presStyleIdx="3" presStyleCnt="5">
        <dgm:presLayoutVars>
          <dgm:bulletEnabled val="1"/>
        </dgm:presLayoutVars>
      </dgm:prSet>
      <dgm:spPr/>
      <dgm:t>
        <a:bodyPr/>
        <a:lstStyle/>
        <a:p>
          <a:endParaRPr lang="en-US"/>
        </a:p>
      </dgm:t>
    </dgm:pt>
    <dgm:pt modelId="{B7EEA7C3-7A35-4CFF-89F8-7F8E01EEDE8C}" type="pres">
      <dgm:prSet presAssocID="{4DFE8106-903F-4034-A8C1-4B8171140873}" presName="spacing" presStyleCnt="0"/>
      <dgm:spPr/>
    </dgm:pt>
    <dgm:pt modelId="{8279E7EA-7098-4A79-9EC3-67C0F7096C09}" type="pres">
      <dgm:prSet presAssocID="{42D3078C-58C6-49DD-BE77-A3615C7028C0}" presName="composite" presStyleCnt="0"/>
      <dgm:spPr/>
    </dgm:pt>
    <dgm:pt modelId="{2C279C6E-CD01-4697-83DA-5F342D4B8F12}" type="pres">
      <dgm:prSet presAssocID="{42D3078C-58C6-49DD-BE77-A3615C7028C0}"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dgm:spPr>
    </dgm:pt>
    <dgm:pt modelId="{19BD7D26-3424-43C5-A59D-90FA484A3705}" type="pres">
      <dgm:prSet presAssocID="{42D3078C-58C6-49DD-BE77-A3615C7028C0}" presName="txShp" presStyleLbl="node1" presStyleIdx="4" presStyleCnt="5">
        <dgm:presLayoutVars>
          <dgm:bulletEnabled val="1"/>
        </dgm:presLayoutVars>
      </dgm:prSet>
      <dgm:spPr/>
      <dgm:t>
        <a:bodyPr/>
        <a:lstStyle/>
        <a:p>
          <a:endParaRPr lang="en-US"/>
        </a:p>
      </dgm:t>
    </dgm:pt>
  </dgm:ptLst>
  <dgm:cxnLst>
    <dgm:cxn modelId="{E2C9C9CB-2141-4791-87AE-4E482E9C8B76}" type="presOf" srcId="{7F70E7B5-B82C-498B-9E13-AD6CC7EC90F2}" destId="{894DC852-761A-4215-98F2-839FFFF0A0EA}" srcOrd="0" destOrd="0" presId="urn:microsoft.com/office/officeart/2005/8/layout/vList3"/>
    <dgm:cxn modelId="{4B1D81B8-48EE-4E18-883A-C17A75D2F777}" srcId="{7F795019-5C41-4B1C-AD11-635F2427665E}" destId="{7F70E7B5-B82C-498B-9E13-AD6CC7EC90F2}" srcOrd="0" destOrd="0" parTransId="{DBB4A910-069F-4B77-B146-FA3BE6072923}" sibTransId="{F62EFAFB-7ECF-4634-9E6E-2CFD0A020811}"/>
    <dgm:cxn modelId="{96FFC816-10F5-4E2D-A0E3-33B6310EB1BC}" srcId="{7F795019-5C41-4B1C-AD11-635F2427665E}" destId="{42D3078C-58C6-49DD-BE77-A3615C7028C0}" srcOrd="4" destOrd="0" parTransId="{566DDFBE-1787-46E2-ACA9-07362DA44AF1}" sibTransId="{E453CF16-8551-4A63-A1D8-F56C03C46D32}"/>
    <dgm:cxn modelId="{526C9DFB-390C-4D1C-900A-D735B7E209B8}" srcId="{7F795019-5C41-4B1C-AD11-635F2427665E}" destId="{718B4091-38DA-4D3C-A61B-794C228BBC42}" srcOrd="1" destOrd="0" parTransId="{D7D579CA-0D9E-4CAE-99E7-D492D004D9C2}" sibTransId="{B7EE7326-6F3F-4DE6-BBDA-22619BC06A32}"/>
    <dgm:cxn modelId="{8A3702D8-1D55-4E87-9BDB-B30EC681A899}" srcId="{7F795019-5C41-4B1C-AD11-635F2427665E}" destId="{58BCF88A-1D27-428E-B4D7-312AE5AD4CFC}" srcOrd="3" destOrd="0" parTransId="{9FB09083-7E0E-4952-982E-89B129B7291A}" sibTransId="{4DFE8106-903F-4034-A8C1-4B8171140873}"/>
    <dgm:cxn modelId="{7C8861E8-CBDE-4AB8-AF8C-111616C6617F}" type="presOf" srcId="{58BCF88A-1D27-428E-B4D7-312AE5AD4CFC}" destId="{07A2FACE-939E-4DFB-9E5E-C6CB6C2FB684}" srcOrd="0" destOrd="0" presId="urn:microsoft.com/office/officeart/2005/8/layout/vList3"/>
    <dgm:cxn modelId="{E605E9F2-2DD1-41C1-859B-E7841B296E51}" type="presOf" srcId="{42D3078C-58C6-49DD-BE77-A3615C7028C0}" destId="{19BD7D26-3424-43C5-A59D-90FA484A3705}" srcOrd="0" destOrd="0" presId="urn:microsoft.com/office/officeart/2005/8/layout/vList3"/>
    <dgm:cxn modelId="{23F21368-BE35-4B49-BDDD-ECC5A66161CC}" type="presOf" srcId="{718B4091-38DA-4D3C-A61B-794C228BBC42}" destId="{D3C26585-3FD9-46E2-B8E1-2173D09ACF2C}" srcOrd="0" destOrd="0" presId="urn:microsoft.com/office/officeart/2005/8/layout/vList3"/>
    <dgm:cxn modelId="{7C32BD7F-810F-477C-826B-69FB76C9E7E0}" type="presOf" srcId="{7F795019-5C41-4B1C-AD11-635F2427665E}" destId="{C7C2DAA7-45AA-4857-A0DA-D3AD53E71E5E}" srcOrd="0" destOrd="0" presId="urn:microsoft.com/office/officeart/2005/8/layout/vList3"/>
    <dgm:cxn modelId="{46D6DCE1-BC8F-411B-8AE2-34C9A5F5895F}" srcId="{7F795019-5C41-4B1C-AD11-635F2427665E}" destId="{35E98E31-2FA4-431A-BABD-A48823C2527E}" srcOrd="2" destOrd="0" parTransId="{4B29A562-BECF-4BA7-AC3F-8B5C908226C9}" sibTransId="{6EAA8EEE-673E-4D7C-9B3F-8A033A537123}"/>
    <dgm:cxn modelId="{A5F2CBC6-7A3B-4A5A-ACEF-8A27904901A2}" type="presOf" srcId="{35E98E31-2FA4-431A-BABD-A48823C2527E}" destId="{CA35541E-6840-4791-8332-5DE6AB8CDD33}" srcOrd="0" destOrd="0" presId="urn:microsoft.com/office/officeart/2005/8/layout/vList3"/>
    <dgm:cxn modelId="{C0F6ECAD-E6BE-4156-913A-F096FD70EA42}" type="presParOf" srcId="{C7C2DAA7-45AA-4857-A0DA-D3AD53E71E5E}" destId="{9B457304-8B26-4B74-9238-3427FEB82976}" srcOrd="0" destOrd="0" presId="urn:microsoft.com/office/officeart/2005/8/layout/vList3"/>
    <dgm:cxn modelId="{3FA486CD-3A9A-4370-9336-7D9BAB41D607}" type="presParOf" srcId="{9B457304-8B26-4B74-9238-3427FEB82976}" destId="{69127F8F-6581-4EA3-9107-4E918E44E8FD}" srcOrd="0" destOrd="0" presId="urn:microsoft.com/office/officeart/2005/8/layout/vList3"/>
    <dgm:cxn modelId="{D3566BF4-28AF-4BED-9DDB-22DF59DFC25A}" type="presParOf" srcId="{9B457304-8B26-4B74-9238-3427FEB82976}" destId="{894DC852-761A-4215-98F2-839FFFF0A0EA}" srcOrd="1" destOrd="0" presId="urn:microsoft.com/office/officeart/2005/8/layout/vList3"/>
    <dgm:cxn modelId="{EC662D1F-24CA-49C9-9FAB-08941B33CD2F}" type="presParOf" srcId="{C7C2DAA7-45AA-4857-A0DA-D3AD53E71E5E}" destId="{39573CC7-21FB-45FA-AC3B-0244358E43D5}" srcOrd="1" destOrd="0" presId="urn:microsoft.com/office/officeart/2005/8/layout/vList3"/>
    <dgm:cxn modelId="{E3DDD845-7649-4A95-B01D-273A5920D8FD}" type="presParOf" srcId="{C7C2DAA7-45AA-4857-A0DA-D3AD53E71E5E}" destId="{9B39B90D-C590-4137-A103-857499EA65A7}" srcOrd="2" destOrd="0" presId="urn:microsoft.com/office/officeart/2005/8/layout/vList3"/>
    <dgm:cxn modelId="{CC6B8573-A388-46CF-B4C7-7CBF7774BC60}" type="presParOf" srcId="{9B39B90D-C590-4137-A103-857499EA65A7}" destId="{F2E94125-D952-4599-8373-E4993F70001F}" srcOrd="0" destOrd="0" presId="urn:microsoft.com/office/officeart/2005/8/layout/vList3"/>
    <dgm:cxn modelId="{163973F4-630C-41C8-9675-19E1F3BDDD03}" type="presParOf" srcId="{9B39B90D-C590-4137-A103-857499EA65A7}" destId="{D3C26585-3FD9-46E2-B8E1-2173D09ACF2C}" srcOrd="1" destOrd="0" presId="urn:microsoft.com/office/officeart/2005/8/layout/vList3"/>
    <dgm:cxn modelId="{ED7308C7-72C9-47DB-9B24-6E1346BAF145}" type="presParOf" srcId="{C7C2DAA7-45AA-4857-A0DA-D3AD53E71E5E}" destId="{7DB1F39D-A232-4A37-8744-0102765437A5}" srcOrd="3" destOrd="0" presId="urn:microsoft.com/office/officeart/2005/8/layout/vList3"/>
    <dgm:cxn modelId="{EBCA0802-175C-4683-8FC0-5DA8CE580611}" type="presParOf" srcId="{C7C2DAA7-45AA-4857-A0DA-D3AD53E71E5E}" destId="{AAAC0084-F0BA-48A8-9F07-0C5D37433BDB}" srcOrd="4" destOrd="0" presId="urn:microsoft.com/office/officeart/2005/8/layout/vList3"/>
    <dgm:cxn modelId="{B63A0271-8C47-4E0C-9DC1-3801683A9AE3}" type="presParOf" srcId="{AAAC0084-F0BA-48A8-9F07-0C5D37433BDB}" destId="{B6FEA54C-7552-4380-989C-B8084E82F9FC}" srcOrd="0" destOrd="0" presId="urn:microsoft.com/office/officeart/2005/8/layout/vList3"/>
    <dgm:cxn modelId="{94B3FA7A-10A5-4E2F-9E9B-65BF3C608F0D}" type="presParOf" srcId="{AAAC0084-F0BA-48A8-9F07-0C5D37433BDB}" destId="{CA35541E-6840-4791-8332-5DE6AB8CDD33}" srcOrd="1" destOrd="0" presId="urn:microsoft.com/office/officeart/2005/8/layout/vList3"/>
    <dgm:cxn modelId="{117BCC1D-DE2F-4485-AE1E-8E6FBF718085}" type="presParOf" srcId="{C7C2DAA7-45AA-4857-A0DA-D3AD53E71E5E}" destId="{5125C664-1DFF-4FD8-8711-0B82DF8B32E5}" srcOrd="5" destOrd="0" presId="urn:microsoft.com/office/officeart/2005/8/layout/vList3"/>
    <dgm:cxn modelId="{415A0590-7F8A-41FE-A027-569273A2D356}" type="presParOf" srcId="{C7C2DAA7-45AA-4857-A0DA-D3AD53E71E5E}" destId="{48F76CB7-BF90-4D23-AC58-DA1C7536F2F7}" srcOrd="6" destOrd="0" presId="urn:microsoft.com/office/officeart/2005/8/layout/vList3"/>
    <dgm:cxn modelId="{3C02D9A5-6C9D-4F9A-A400-577956365EB0}" type="presParOf" srcId="{48F76CB7-BF90-4D23-AC58-DA1C7536F2F7}" destId="{754D9CBE-2082-4DE5-A9C5-17608D65D3D5}" srcOrd="0" destOrd="0" presId="urn:microsoft.com/office/officeart/2005/8/layout/vList3"/>
    <dgm:cxn modelId="{FDB5653A-50E4-4989-940A-404C72CC0DFD}" type="presParOf" srcId="{48F76CB7-BF90-4D23-AC58-DA1C7536F2F7}" destId="{07A2FACE-939E-4DFB-9E5E-C6CB6C2FB684}" srcOrd="1" destOrd="0" presId="urn:microsoft.com/office/officeart/2005/8/layout/vList3"/>
    <dgm:cxn modelId="{252C7B65-58BB-4958-BE9D-782DE16DE258}" type="presParOf" srcId="{C7C2DAA7-45AA-4857-A0DA-D3AD53E71E5E}" destId="{B7EEA7C3-7A35-4CFF-89F8-7F8E01EEDE8C}" srcOrd="7" destOrd="0" presId="urn:microsoft.com/office/officeart/2005/8/layout/vList3"/>
    <dgm:cxn modelId="{D1A95A0F-97CF-46E5-A88B-5EA785837EAA}" type="presParOf" srcId="{C7C2DAA7-45AA-4857-A0DA-D3AD53E71E5E}" destId="{8279E7EA-7098-4A79-9EC3-67C0F7096C09}" srcOrd="8" destOrd="0" presId="urn:microsoft.com/office/officeart/2005/8/layout/vList3"/>
    <dgm:cxn modelId="{F693C079-E397-4D7B-B15D-2A08211D0294}" type="presParOf" srcId="{8279E7EA-7098-4A79-9EC3-67C0F7096C09}" destId="{2C279C6E-CD01-4697-83DA-5F342D4B8F12}" srcOrd="0" destOrd="0" presId="urn:microsoft.com/office/officeart/2005/8/layout/vList3"/>
    <dgm:cxn modelId="{4519B0E2-D243-40F2-A8DC-62D67409B8E1}" type="presParOf" srcId="{8279E7EA-7098-4A79-9EC3-67C0F7096C09}" destId="{19BD7D26-3424-43C5-A59D-90FA484A370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0994A6-1226-4F78-ACDC-F7269FF7992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DE"/>
        </a:p>
      </dgm:t>
    </dgm:pt>
    <dgm:pt modelId="{199754A8-C3A2-44BF-8144-610BEEF5C880}">
      <dgm:prSet phldrT="[Text]"/>
      <dgm:spPr/>
      <dgm:t>
        <a:bodyPr/>
        <a:lstStyle/>
        <a:p>
          <a:r>
            <a:rPr lang="de-DE" dirty="0"/>
            <a:t>Tauschmittel</a:t>
          </a:r>
        </a:p>
      </dgm:t>
    </dgm:pt>
    <dgm:pt modelId="{B3A7B013-B288-4F7F-81FF-F4FFB0315828}" type="parTrans" cxnId="{D6188D66-C490-4285-AEC7-22CC0B84EDA9}">
      <dgm:prSet/>
      <dgm:spPr/>
      <dgm:t>
        <a:bodyPr/>
        <a:lstStyle/>
        <a:p>
          <a:endParaRPr lang="de-DE"/>
        </a:p>
      </dgm:t>
    </dgm:pt>
    <dgm:pt modelId="{80D0C371-45C5-43B1-9CAD-1A6E4EAB8DF0}" type="sibTrans" cxnId="{D6188D66-C490-4285-AEC7-22CC0B84EDA9}">
      <dgm:prSet/>
      <dgm:spPr/>
      <dgm:t>
        <a:bodyPr/>
        <a:lstStyle/>
        <a:p>
          <a:endParaRPr lang="de-DE"/>
        </a:p>
      </dgm:t>
    </dgm:pt>
    <dgm:pt modelId="{F62BAF84-B271-44F8-A8BF-1D865D215CF6}">
      <dgm:prSet phldrT="[Text]"/>
      <dgm:spPr/>
      <dgm:t>
        <a:bodyPr/>
        <a:lstStyle/>
        <a:p>
          <a:r>
            <a:rPr lang="de-DE" dirty="0"/>
            <a:t>Wertaufbewahrungsmittel</a:t>
          </a:r>
        </a:p>
      </dgm:t>
    </dgm:pt>
    <dgm:pt modelId="{A85DA251-55FE-43A2-9F23-59227BC5C5F8}" type="parTrans" cxnId="{F004A2FB-2968-42AC-82B3-9E7381AE7246}">
      <dgm:prSet/>
      <dgm:spPr/>
      <dgm:t>
        <a:bodyPr/>
        <a:lstStyle/>
        <a:p>
          <a:endParaRPr lang="de-DE"/>
        </a:p>
      </dgm:t>
    </dgm:pt>
    <dgm:pt modelId="{A7345CDA-BD06-40F0-90ED-72E833012040}" type="sibTrans" cxnId="{F004A2FB-2968-42AC-82B3-9E7381AE7246}">
      <dgm:prSet/>
      <dgm:spPr/>
      <dgm:t>
        <a:bodyPr/>
        <a:lstStyle/>
        <a:p>
          <a:endParaRPr lang="de-DE"/>
        </a:p>
      </dgm:t>
    </dgm:pt>
    <dgm:pt modelId="{2548C71F-C27F-4BFD-8376-7A4A218902CE}">
      <dgm:prSet phldrT="[Text]"/>
      <dgm:spPr/>
      <dgm:t>
        <a:bodyPr/>
        <a:lstStyle/>
        <a:p>
          <a:r>
            <a:rPr lang="de-DE" dirty="0"/>
            <a:t>Recheneinheit</a:t>
          </a:r>
        </a:p>
      </dgm:t>
    </dgm:pt>
    <dgm:pt modelId="{8B4095DC-F0BB-4C44-A352-4C3AAE20ED12}" type="parTrans" cxnId="{A32730FA-D403-4BDC-A75D-F7765A32FA69}">
      <dgm:prSet/>
      <dgm:spPr/>
      <dgm:t>
        <a:bodyPr/>
        <a:lstStyle/>
        <a:p>
          <a:endParaRPr lang="de-DE"/>
        </a:p>
      </dgm:t>
    </dgm:pt>
    <dgm:pt modelId="{918BFC04-313F-4D3C-9414-FCA17C9476B8}" type="sibTrans" cxnId="{A32730FA-D403-4BDC-A75D-F7765A32FA69}">
      <dgm:prSet/>
      <dgm:spPr/>
      <dgm:t>
        <a:bodyPr/>
        <a:lstStyle/>
        <a:p>
          <a:endParaRPr lang="de-DE"/>
        </a:p>
      </dgm:t>
    </dgm:pt>
    <dgm:pt modelId="{9D8F545A-4377-4821-AFCA-71E7B2920EA7}" type="pres">
      <dgm:prSet presAssocID="{6B0994A6-1226-4F78-ACDC-F7269FF79921}" presName="linear" presStyleCnt="0">
        <dgm:presLayoutVars>
          <dgm:dir/>
          <dgm:resizeHandles val="exact"/>
        </dgm:presLayoutVars>
      </dgm:prSet>
      <dgm:spPr/>
      <dgm:t>
        <a:bodyPr/>
        <a:lstStyle/>
        <a:p>
          <a:endParaRPr lang="en-US"/>
        </a:p>
      </dgm:t>
    </dgm:pt>
    <dgm:pt modelId="{1006676C-CB1C-44AA-BF51-663076F10F36}" type="pres">
      <dgm:prSet presAssocID="{199754A8-C3A2-44BF-8144-610BEEF5C880}" presName="comp" presStyleCnt="0"/>
      <dgm:spPr/>
    </dgm:pt>
    <dgm:pt modelId="{72805BC0-6F9B-4398-AAD0-96BF1563F8C5}" type="pres">
      <dgm:prSet presAssocID="{199754A8-C3A2-44BF-8144-610BEEF5C880}" presName="box" presStyleLbl="node1" presStyleIdx="0" presStyleCnt="3"/>
      <dgm:spPr/>
      <dgm:t>
        <a:bodyPr/>
        <a:lstStyle/>
        <a:p>
          <a:endParaRPr lang="en-US"/>
        </a:p>
      </dgm:t>
    </dgm:pt>
    <dgm:pt modelId="{BA7E338A-3DAF-4CDE-B3BE-24E9037B1886}" type="pres">
      <dgm:prSet presAssocID="{199754A8-C3A2-44BF-8144-610BEEF5C880}" presName="img" presStyleLbl="fgImgPlace1" presStyleIdx="0" presStyleCnt="3"/>
      <dgm:spPr>
        <a:blipFill rotWithShape="1">
          <a:blip xmlns:r="http://schemas.openxmlformats.org/officeDocument/2006/relationships" r:embed="rId1"/>
          <a:stretch>
            <a:fillRect/>
          </a:stretch>
        </a:blipFill>
      </dgm:spPr>
    </dgm:pt>
    <dgm:pt modelId="{FBA99F03-1F93-4DC4-970C-52360488A42D}" type="pres">
      <dgm:prSet presAssocID="{199754A8-C3A2-44BF-8144-610BEEF5C880}" presName="text" presStyleLbl="node1" presStyleIdx="0" presStyleCnt="3">
        <dgm:presLayoutVars>
          <dgm:bulletEnabled val="1"/>
        </dgm:presLayoutVars>
      </dgm:prSet>
      <dgm:spPr/>
      <dgm:t>
        <a:bodyPr/>
        <a:lstStyle/>
        <a:p>
          <a:endParaRPr lang="en-US"/>
        </a:p>
      </dgm:t>
    </dgm:pt>
    <dgm:pt modelId="{E2708DA4-8D1E-454B-B99B-4C159839E391}" type="pres">
      <dgm:prSet presAssocID="{80D0C371-45C5-43B1-9CAD-1A6E4EAB8DF0}" presName="spacer" presStyleCnt="0"/>
      <dgm:spPr/>
    </dgm:pt>
    <dgm:pt modelId="{96E73C8C-0ADD-4F3C-874E-5D6AD22B53F7}" type="pres">
      <dgm:prSet presAssocID="{F62BAF84-B271-44F8-A8BF-1D865D215CF6}" presName="comp" presStyleCnt="0"/>
      <dgm:spPr/>
    </dgm:pt>
    <dgm:pt modelId="{7862999E-D325-48CD-B2A7-FEDD64B1D8E8}" type="pres">
      <dgm:prSet presAssocID="{F62BAF84-B271-44F8-A8BF-1D865D215CF6}" presName="box" presStyleLbl="node1" presStyleIdx="1" presStyleCnt="3"/>
      <dgm:spPr/>
      <dgm:t>
        <a:bodyPr/>
        <a:lstStyle/>
        <a:p>
          <a:endParaRPr lang="en-US"/>
        </a:p>
      </dgm:t>
    </dgm:pt>
    <dgm:pt modelId="{2FBCFA80-15E7-463F-819B-41D8662417F8}" type="pres">
      <dgm:prSet presAssocID="{F62BAF84-B271-44F8-A8BF-1D865D215CF6}" presName="img" presStyleLbl="fgImgPlace1" presStyleIdx="1" presStyleCnt="3"/>
      <dgm:spPr>
        <a:blipFill rotWithShape="1">
          <a:blip xmlns:r="http://schemas.openxmlformats.org/officeDocument/2006/relationships" r:embed="rId2"/>
          <a:stretch>
            <a:fillRect/>
          </a:stretch>
        </a:blipFill>
      </dgm:spPr>
    </dgm:pt>
    <dgm:pt modelId="{6E8DAF0A-EC23-4890-9968-1330325A922F}" type="pres">
      <dgm:prSet presAssocID="{F62BAF84-B271-44F8-A8BF-1D865D215CF6}" presName="text" presStyleLbl="node1" presStyleIdx="1" presStyleCnt="3">
        <dgm:presLayoutVars>
          <dgm:bulletEnabled val="1"/>
        </dgm:presLayoutVars>
      </dgm:prSet>
      <dgm:spPr/>
      <dgm:t>
        <a:bodyPr/>
        <a:lstStyle/>
        <a:p>
          <a:endParaRPr lang="en-US"/>
        </a:p>
      </dgm:t>
    </dgm:pt>
    <dgm:pt modelId="{3DF14CA6-8160-4725-AF5B-181B8FAD5469}" type="pres">
      <dgm:prSet presAssocID="{A7345CDA-BD06-40F0-90ED-72E833012040}" presName="spacer" presStyleCnt="0"/>
      <dgm:spPr/>
    </dgm:pt>
    <dgm:pt modelId="{7F9BAEA7-4391-4C5D-858D-7EAF4D6C048F}" type="pres">
      <dgm:prSet presAssocID="{2548C71F-C27F-4BFD-8376-7A4A218902CE}" presName="comp" presStyleCnt="0"/>
      <dgm:spPr/>
    </dgm:pt>
    <dgm:pt modelId="{9214F94E-8DA8-4D69-9126-F7D6808757EC}" type="pres">
      <dgm:prSet presAssocID="{2548C71F-C27F-4BFD-8376-7A4A218902CE}" presName="box" presStyleLbl="node1" presStyleIdx="2" presStyleCnt="3"/>
      <dgm:spPr/>
      <dgm:t>
        <a:bodyPr/>
        <a:lstStyle/>
        <a:p>
          <a:endParaRPr lang="en-US"/>
        </a:p>
      </dgm:t>
    </dgm:pt>
    <dgm:pt modelId="{09E52339-E638-41B1-85F6-16B32A6C8A19}" type="pres">
      <dgm:prSet presAssocID="{2548C71F-C27F-4BFD-8376-7A4A218902CE}" presName="img" presStyleLbl="fgImgPlace1" presStyleIdx="2" presStyleCnt="3"/>
      <dgm:spPr>
        <a:blipFill rotWithShape="1">
          <a:blip xmlns:r="http://schemas.openxmlformats.org/officeDocument/2006/relationships" r:embed="rId3"/>
          <a:stretch>
            <a:fillRect/>
          </a:stretch>
        </a:blipFill>
      </dgm:spPr>
    </dgm:pt>
    <dgm:pt modelId="{75B65C32-84A5-49D1-BA44-ABE6026FD1B9}" type="pres">
      <dgm:prSet presAssocID="{2548C71F-C27F-4BFD-8376-7A4A218902CE}" presName="text" presStyleLbl="node1" presStyleIdx="2" presStyleCnt="3">
        <dgm:presLayoutVars>
          <dgm:bulletEnabled val="1"/>
        </dgm:presLayoutVars>
      </dgm:prSet>
      <dgm:spPr/>
      <dgm:t>
        <a:bodyPr/>
        <a:lstStyle/>
        <a:p>
          <a:endParaRPr lang="en-US"/>
        </a:p>
      </dgm:t>
    </dgm:pt>
  </dgm:ptLst>
  <dgm:cxnLst>
    <dgm:cxn modelId="{F004A2FB-2968-42AC-82B3-9E7381AE7246}" srcId="{6B0994A6-1226-4F78-ACDC-F7269FF79921}" destId="{F62BAF84-B271-44F8-A8BF-1D865D215CF6}" srcOrd="1" destOrd="0" parTransId="{A85DA251-55FE-43A2-9F23-59227BC5C5F8}" sibTransId="{A7345CDA-BD06-40F0-90ED-72E833012040}"/>
    <dgm:cxn modelId="{D6188D66-C490-4285-AEC7-22CC0B84EDA9}" srcId="{6B0994A6-1226-4F78-ACDC-F7269FF79921}" destId="{199754A8-C3A2-44BF-8144-610BEEF5C880}" srcOrd="0" destOrd="0" parTransId="{B3A7B013-B288-4F7F-81FF-F4FFB0315828}" sibTransId="{80D0C371-45C5-43B1-9CAD-1A6E4EAB8DF0}"/>
    <dgm:cxn modelId="{4E2ED542-DAB3-45EF-90DD-A0D4359D3E8B}" type="presOf" srcId="{199754A8-C3A2-44BF-8144-610BEEF5C880}" destId="{FBA99F03-1F93-4DC4-970C-52360488A42D}" srcOrd="1" destOrd="0" presId="urn:microsoft.com/office/officeart/2005/8/layout/vList4"/>
    <dgm:cxn modelId="{B7602713-5C6C-4B3C-B0BF-9723E093DA66}" type="presOf" srcId="{F62BAF84-B271-44F8-A8BF-1D865D215CF6}" destId="{6E8DAF0A-EC23-4890-9968-1330325A922F}" srcOrd="1" destOrd="0" presId="urn:microsoft.com/office/officeart/2005/8/layout/vList4"/>
    <dgm:cxn modelId="{F7971E51-6431-4D16-A882-5662F237F30C}" type="presOf" srcId="{F62BAF84-B271-44F8-A8BF-1D865D215CF6}" destId="{7862999E-D325-48CD-B2A7-FEDD64B1D8E8}" srcOrd="0" destOrd="0" presId="urn:microsoft.com/office/officeart/2005/8/layout/vList4"/>
    <dgm:cxn modelId="{85680C61-F3A8-4E09-9962-84FBA372C894}" type="presOf" srcId="{2548C71F-C27F-4BFD-8376-7A4A218902CE}" destId="{9214F94E-8DA8-4D69-9126-F7D6808757EC}" srcOrd="0" destOrd="0" presId="urn:microsoft.com/office/officeart/2005/8/layout/vList4"/>
    <dgm:cxn modelId="{14A8FD9A-B7D1-4FB8-87F9-157B7ED623F7}" type="presOf" srcId="{6B0994A6-1226-4F78-ACDC-F7269FF79921}" destId="{9D8F545A-4377-4821-AFCA-71E7B2920EA7}" srcOrd="0" destOrd="0" presId="urn:microsoft.com/office/officeart/2005/8/layout/vList4"/>
    <dgm:cxn modelId="{A32730FA-D403-4BDC-A75D-F7765A32FA69}" srcId="{6B0994A6-1226-4F78-ACDC-F7269FF79921}" destId="{2548C71F-C27F-4BFD-8376-7A4A218902CE}" srcOrd="2" destOrd="0" parTransId="{8B4095DC-F0BB-4C44-A352-4C3AAE20ED12}" sibTransId="{918BFC04-313F-4D3C-9414-FCA17C9476B8}"/>
    <dgm:cxn modelId="{0FD8F830-CB4F-4DEF-B87A-C8AB0F3AF292}" type="presOf" srcId="{199754A8-C3A2-44BF-8144-610BEEF5C880}" destId="{72805BC0-6F9B-4398-AAD0-96BF1563F8C5}" srcOrd="0" destOrd="0" presId="urn:microsoft.com/office/officeart/2005/8/layout/vList4"/>
    <dgm:cxn modelId="{F71DD587-AA01-4048-8C6C-024BD1F06830}" type="presOf" srcId="{2548C71F-C27F-4BFD-8376-7A4A218902CE}" destId="{75B65C32-84A5-49D1-BA44-ABE6026FD1B9}" srcOrd="1" destOrd="0" presId="urn:microsoft.com/office/officeart/2005/8/layout/vList4"/>
    <dgm:cxn modelId="{B5AF879E-9870-4849-9797-0C33A3EB8CAF}" type="presParOf" srcId="{9D8F545A-4377-4821-AFCA-71E7B2920EA7}" destId="{1006676C-CB1C-44AA-BF51-663076F10F36}" srcOrd="0" destOrd="0" presId="urn:microsoft.com/office/officeart/2005/8/layout/vList4"/>
    <dgm:cxn modelId="{603FCA71-98C0-4093-A230-720BBE6E144C}" type="presParOf" srcId="{1006676C-CB1C-44AA-BF51-663076F10F36}" destId="{72805BC0-6F9B-4398-AAD0-96BF1563F8C5}" srcOrd="0" destOrd="0" presId="urn:microsoft.com/office/officeart/2005/8/layout/vList4"/>
    <dgm:cxn modelId="{D3ED4436-6920-4EAE-AF2F-DA840EB90F9D}" type="presParOf" srcId="{1006676C-CB1C-44AA-BF51-663076F10F36}" destId="{BA7E338A-3DAF-4CDE-B3BE-24E9037B1886}" srcOrd="1" destOrd="0" presId="urn:microsoft.com/office/officeart/2005/8/layout/vList4"/>
    <dgm:cxn modelId="{226F2572-C4AD-4301-8EBC-7C604E4F176B}" type="presParOf" srcId="{1006676C-CB1C-44AA-BF51-663076F10F36}" destId="{FBA99F03-1F93-4DC4-970C-52360488A42D}" srcOrd="2" destOrd="0" presId="urn:microsoft.com/office/officeart/2005/8/layout/vList4"/>
    <dgm:cxn modelId="{BB5D7F9C-5DC9-402D-9249-AF406AE81D3B}" type="presParOf" srcId="{9D8F545A-4377-4821-AFCA-71E7B2920EA7}" destId="{E2708DA4-8D1E-454B-B99B-4C159839E391}" srcOrd="1" destOrd="0" presId="urn:microsoft.com/office/officeart/2005/8/layout/vList4"/>
    <dgm:cxn modelId="{2146A117-F499-460D-9955-34830037F9B7}" type="presParOf" srcId="{9D8F545A-4377-4821-AFCA-71E7B2920EA7}" destId="{96E73C8C-0ADD-4F3C-874E-5D6AD22B53F7}" srcOrd="2" destOrd="0" presId="urn:microsoft.com/office/officeart/2005/8/layout/vList4"/>
    <dgm:cxn modelId="{EC21C591-5250-4007-92F9-6DD50F8022E9}" type="presParOf" srcId="{96E73C8C-0ADD-4F3C-874E-5D6AD22B53F7}" destId="{7862999E-D325-48CD-B2A7-FEDD64B1D8E8}" srcOrd="0" destOrd="0" presId="urn:microsoft.com/office/officeart/2005/8/layout/vList4"/>
    <dgm:cxn modelId="{96463CB3-E8BC-4780-B6C6-5F82B8CE6D0F}" type="presParOf" srcId="{96E73C8C-0ADD-4F3C-874E-5D6AD22B53F7}" destId="{2FBCFA80-15E7-463F-819B-41D8662417F8}" srcOrd="1" destOrd="0" presId="urn:microsoft.com/office/officeart/2005/8/layout/vList4"/>
    <dgm:cxn modelId="{A3E573A4-3541-456C-9C9C-1E40BD42A55B}" type="presParOf" srcId="{96E73C8C-0ADD-4F3C-874E-5D6AD22B53F7}" destId="{6E8DAF0A-EC23-4890-9968-1330325A922F}" srcOrd="2" destOrd="0" presId="urn:microsoft.com/office/officeart/2005/8/layout/vList4"/>
    <dgm:cxn modelId="{DCC38013-1D9E-486F-8E6D-F9711A72E671}" type="presParOf" srcId="{9D8F545A-4377-4821-AFCA-71E7B2920EA7}" destId="{3DF14CA6-8160-4725-AF5B-181B8FAD5469}" srcOrd="3" destOrd="0" presId="urn:microsoft.com/office/officeart/2005/8/layout/vList4"/>
    <dgm:cxn modelId="{CA91D1BB-8447-483C-908D-3864AB583D2F}" type="presParOf" srcId="{9D8F545A-4377-4821-AFCA-71E7B2920EA7}" destId="{7F9BAEA7-4391-4C5D-858D-7EAF4D6C048F}" srcOrd="4" destOrd="0" presId="urn:microsoft.com/office/officeart/2005/8/layout/vList4"/>
    <dgm:cxn modelId="{90596FA0-8900-4DB7-BA47-06D3260B4BC6}" type="presParOf" srcId="{7F9BAEA7-4391-4C5D-858D-7EAF4D6C048F}" destId="{9214F94E-8DA8-4D69-9126-F7D6808757EC}" srcOrd="0" destOrd="0" presId="urn:microsoft.com/office/officeart/2005/8/layout/vList4"/>
    <dgm:cxn modelId="{F04E3457-D270-48D0-8F13-E56150071A59}" type="presParOf" srcId="{7F9BAEA7-4391-4C5D-858D-7EAF4D6C048F}" destId="{09E52339-E638-41B1-85F6-16B32A6C8A19}" srcOrd="1" destOrd="0" presId="urn:microsoft.com/office/officeart/2005/8/layout/vList4"/>
    <dgm:cxn modelId="{21814939-083A-4E06-B72A-5C4CC8890769}" type="presParOf" srcId="{7F9BAEA7-4391-4C5D-858D-7EAF4D6C048F}" destId="{75B65C32-84A5-49D1-BA44-ABE6026FD1B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795019-5C41-4B1C-AD11-635F2427665E}" type="doc">
      <dgm:prSet loTypeId="urn:microsoft.com/office/officeart/2005/8/layout/vList3" loCatId="list" qsTypeId="urn:microsoft.com/office/officeart/2005/8/quickstyle/simple1" qsCatId="simple" csTypeId="urn:microsoft.com/office/officeart/2005/8/colors/accent1_2" csCatId="accent1" phldr="1"/>
      <dgm:spPr/>
    </dgm:pt>
    <dgm:pt modelId="{7F70E7B5-B82C-498B-9E13-AD6CC7EC90F2}">
      <dgm:prSet phldrT="[Text]"/>
      <dgm:spPr/>
      <dgm:t>
        <a:bodyPr/>
        <a:lstStyle/>
        <a:p>
          <a:pPr algn="l"/>
          <a:r>
            <a:rPr lang="de-DE" dirty="0">
              <a:solidFill>
                <a:schemeClr val="bg1"/>
              </a:solidFill>
            </a:rPr>
            <a:t>Ausgangslage</a:t>
          </a:r>
        </a:p>
      </dgm:t>
    </dgm:pt>
    <dgm:pt modelId="{DBB4A910-069F-4B77-B146-FA3BE6072923}" type="parTrans" cxnId="{4B1D81B8-48EE-4E18-883A-C17A75D2F777}">
      <dgm:prSet/>
      <dgm:spPr/>
      <dgm:t>
        <a:bodyPr/>
        <a:lstStyle/>
        <a:p>
          <a:endParaRPr lang="de-DE"/>
        </a:p>
      </dgm:t>
    </dgm:pt>
    <dgm:pt modelId="{F62EFAFB-7ECF-4634-9E6E-2CFD0A020811}" type="sibTrans" cxnId="{4B1D81B8-48EE-4E18-883A-C17A75D2F777}">
      <dgm:prSet/>
      <dgm:spPr/>
      <dgm:t>
        <a:bodyPr/>
        <a:lstStyle/>
        <a:p>
          <a:endParaRPr lang="de-DE"/>
        </a:p>
      </dgm:t>
    </dgm:pt>
    <dgm:pt modelId="{35E98E31-2FA4-431A-BABD-A48823C2527E}">
      <dgm:prSet phldrT="[Text]"/>
      <dgm:spPr/>
      <dgm:t>
        <a:bodyPr/>
        <a:lstStyle/>
        <a:p>
          <a:pPr algn="l"/>
          <a:r>
            <a:rPr lang="de-DE" dirty="0" smtClean="0"/>
            <a:t>Instant </a:t>
          </a:r>
          <a:r>
            <a:rPr lang="de-DE" dirty="0" err="1" smtClean="0"/>
            <a:t>Payments</a:t>
          </a:r>
          <a:endParaRPr lang="de-DE" dirty="0"/>
        </a:p>
      </dgm:t>
    </dgm:pt>
    <dgm:pt modelId="{4B29A562-BECF-4BA7-AC3F-8B5C908226C9}" type="parTrans" cxnId="{46D6DCE1-BC8F-411B-8AE2-34C9A5F5895F}">
      <dgm:prSet/>
      <dgm:spPr/>
      <dgm:t>
        <a:bodyPr/>
        <a:lstStyle/>
        <a:p>
          <a:endParaRPr lang="de-DE"/>
        </a:p>
      </dgm:t>
    </dgm:pt>
    <dgm:pt modelId="{6EAA8EEE-673E-4D7C-9B3F-8A033A537123}" type="sibTrans" cxnId="{46D6DCE1-BC8F-411B-8AE2-34C9A5F5895F}">
      <dgm:prSet/>
      <dgm:spPr/>
      <dgm:t>
        <a:bodyPr/>
        <a:lstStyle/>
        <a:p>
          <a:endParaRPr lang="de-DE"/>
        </a:p>
      </dgm:t>
    </dgm:pt>
    <dgm:pt modelId="{58BCF88A-1D27-428E-B4D7-312AE5AD4CFC}">
      <dgm:prSet phldrT="[Text]"/>
      <dgm:spPr/>
      <dgm:t>
        <a:bodyPr/>
        <a:lstStyle/>
        <a:p>
          <a:pPr algn="l"/>
          <a:r>
            <a:rPr lang="de-DE" dirty="0" err="1" smtClean="0"/>
            <a:t>Krypto</a:t>
          </a:r>
          <a:r>
            <a:rPr lang="de-DE" dirty="0" smtClean="0"/>
            <a:t>-Token </a:t>
          </a:r>
          <a:endParaRPr lang="de-DE" dirty="0"/>
        </a:p>
      </dgm:t>
    </dgm:pt>
    <dgm:pt modelId="{9FB09083-7E0E-4952-982E-89B129B7291A}" type="parTrans" cxnId="{8A3702D8-1D55-4E87-9BDB-B30EC681A899}">
      <dgm:prSet/>
      <dgm:spPr/>
      <dgm:t>
        <a:bodyPr/>
        <a:lstStyle/>
        <a:p>
          <a:endParaRPr lang="de-DE"/>
        </a:p>
      </dgm:t>
    </dgm:pt>
    <dgm:pt modelId="{4DFE8106-903F-4034-A8C1-4B8171140873}" type="sibTrans" cxnId="{8A3702D8-1D55-4E87-9BDB-B30EC681A899}">
      <dgm:prSet/>
      <dgm:spPr/>
      <dgm:t>
        <a:bodyPr/>
        <a:lstStyle/>
        <a:p>
          <a:endParaRPr lang="de-DE"/>
        </a:p>
      </dgm:t>
    </dgm:pt>
    <dgm:pt modelId="{718B4091-38DA-4D3C-A61B-794C228BBC42}">
      <dgm:prSet/>
      <dgm:spPr/>
      <dgm:t>
        <a:bodyPr/>
        <a:lstStyle/>
        <a:p>
          <a:pPr algn="l"/>
          <a:r>
            <a:rPr lang="de-DE" dirty="0" smtClean="0"/>
            <a:t>Neue </a:t>
          </a:r>
          <a:r>
            <a:rPr lang="de-DE" dirty="0"/>
            <a:t>Produkte und Anbieter </a:t>
          </a:r>
        </a:p>
      </dgm:t>
    </dgm:pt>
    <dgm:pt modelId="{D7D579CA-0D9E-4CAE-99E7-D492D004D9C2}" type="parTrans" cxnId="{526C9DFB-390C-4D1C-900A-D735B7E209B8}">
      <dgm:prSet/>
      <dgm:spPr/>
      <dgm:t>
        <a:bodyPr/>
        <a:lstStyle/>
        <a:p>
          <a:endParaRPr lang="de-DE"/>
        </a:p>
      </dgm:t>
    </dgm:pt>
    <dgm:pt modelId="{B7EE7326-6F3F-4DE6-BBDA-22619BC06A32}" type="sibTrans" cxnId="{526C9DFB-390C-4D1C-900A-D735B7E209B8}">
      <dgm:prSet/>
      <dgm:spPr/>
      <dgm:t>
        <a:bodyPr/>
        <a:lstStyle/>
        <a:p>
          <a:endParaRPr lang="de-DE"/>
        </a:p>
      </dgm:t>
    </dgm:pt>
    <dgm:pt modelId="{42D3078C-58C6-49DD-BE77-A3615C7028C0}">
      <dgm:prSet/>
      <dgm:spPr/>
      <dgm:t>
        <a:bodyPr/>
        <a:lstStyle/>
        <a:p>
          <a:pPr algn="l"/>
          <a:r>
            <a:rPr lang="de-DE" dirty="0" smtClean="0">
              <a:solidFill>
                <a:schemeClr val="tx1"/>
              </a:solidFill>
            </a:rPr>
            <a:t>Regulatorische Fragen</a:t>
          </a:r>
          <a:endParaRPr lang="de-DE" dirty="0">
            <a:solidFill>
              <a:schemeClr val="tx1"/>
            </a:solidFill>
          </a:endParaRPr>
        </a:p>
      </dgm:t>
    </dgm:pt>
    <dgm:pt modelId="{566DDFBE-1787-46E2-ACA9-07362DA44AF1}" type="parTrans" cxnId="{96FFC816-10F5-4E2D-A0E3-33B6310EB1BC}">
      <dgm:prSet/>
      <dgm:spPr/>
      <dgm:t>
        <a:bodyPr/>
        <a:lstStyle/>
        <a:p>
          <a:endParaRPr lang="de-DE"/>
        </a:p>
      </dgm:t>
    </dgm:pt>
    <dgm:pt modelId="{E453CF16-8551-4A63-A1D8-F56C03C46D32}" type="sibTrans" cxnId="{96FFC816-10F5-4E2D-A0E3-33B6310EB1BC}">
      <dgm:prSet/>
      <dgm:spPr/>
      <dgm:t>
        <a:bodyPr/>
        <a:lstStyle/>
        <a:p>
          <a:endParaRPr lang="de-DE"/>
        </a:p>
      </dgm:t>
    </dgm:pt>
    <dgm:pt modelId="{C7C2DAA7-45AA-4857-A0DA-D3AD53E71E5E}" type="pres">
      <dgm:prSet presAssocID="{7F795019-5C41-4B1C-AD11-635F2427665E}" presName="linearFlow" presStyleCnt="0">
        <dgm:presLayoutVars>
          <dgm:dir/>
          <dgm:resizeHandles val="exact"/>
        </dgm:presLayoutVars>
      </dgm:prSet>
      <dgm:spPr/>
    </dgm:pt>
    <dgm:pt modelId="{9B457304-8B26-4B74-9238-3427FEB82976}" type="pres">
      <dgm:prSet presAssocID="{7F70E7B5-B82C-498B-9E13-AD6CC7EC90F2}" presName="composite" presStyleCnt="0"/>
      <dgm:spPr/>
    </dgm:pt>
    <dgm:pt modelId="{69127F8F-6581-4EA3-9107-4E918E44E8FD}" type="pres">
      <dgm:prSet presAssocID="{7F70E7B5-B82C-498B-9E13-AD6CC7EC90F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94DC852-761A-4215-98F2-839FFFF0A0EA}" type="pres">
      <dgm:prSet presAssocID="{7F70E7B5-B82C-498B-9E13-AD6CC7EC90F2}" presName="txShp" presStyleLbl="node1" presStyleIdx="0" presStyleCnt="5">
        <dgm:presLayoutVars>
          <dgm:bulletEnabled val="1"/>
        </dgm:presLayoutVars>
      </dgm:prSet>
      <dgm:spPr/>
      <dgm:t>
        <a:bodyPr/>
        <a:lstStyle/>
        <a:p>
          <a:endParaRPr lang="en-US"/>
        </a:p>
      </dgm:t>
    </dgm:pt>
    <dgm:pt modelId="{39573CC7-21FB-45FA-AC3B-0244358E43D5}" type="pres">
      <dgm:prSet presAssocID="{F62EFAFB-7ECF-4634-9E6E-2CFD0A020811}" presName="spacing" presStyleCnt="0"/>
      <dgm:spPr/>
    </dgm:pt>
    <dgm:pt modelId="{9B39B90D-C590-4137-A103-857499EA65A7}" type="pres">
      <dgm:prSet presAssocID="{718B4091-38DA-4D3C-A61B-794C228BBC42}" presName="composite" presStyleCnt="0"/>
      <dgm:spPr/>
    </dgm:pt>
    <dgm:pt modelId="{F2E94125-D952-4599-8373-E4993F70001F}" type="pres">
      <dgm:prSet presAssocID="{718B4091-38DA-4D3C-A61B-794C228BBC42}"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3C26585-3FD9-46E2-B8E1-2173D09ACF2C}" type="pres">
      <dgm:prSet presAssocID="{718B4091-38DA-4D3C-A61B-794C228BBC42}" presName="txShp" presStyleLbl="node1" presStyleIdx="1" presStyleCnt="5">
        <dgm:presLayoutVars>
          <dgm:bulletEnabled val="1"/>
        </dgm:presLayoutVars>
      </dgm:prSet>
      <dgm:spPr/>
      <dgm:t>
        <a:bodyPr/>
        <a:lstStyle/>
        <a:p>
          <a:endParaRPr lang="en-US"/>
        </a:p>
      </dgm:t>
    </dgm:pt>
    <dgm:pt modelId="{7DB1F39D-A232-4A37-8744-0102765437A5}" type="pres">
      <dgm:prSet presAssocID="{B7EE7326-6F3F-4DE6-BBDA-22619BC06A32}" presName="spacing" presStyleCnt="0"/>
      <dgm:spPr/>
    </dgm:pt>
    <dgm:pt modelId="{AAAC0084-F0BA-48A8-9F07-0C5D37433BDB}" type="pres">
      <dgm:prSet presAssocID="{35E98E31-2FA4-431A-BABD-A48823C2527E}" presName="composite" presStyleCnt="0"/>
      <dgm:spPr/>
    </dgm:pt>
    <dgm:pt modelId="{B6FEA54C-7552-4380-989C-B8084E82F9FC}" type="pres">
      <dgm:prSet presAssocID="{35E98E31-2FA4-431A-BABD-A48823C2527E}"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A35541E-6840-4791-8332-5DE6AB8CDD33}" type="pres">
      <dgm:prSet presAssocID="{35E98E31-2FA4-431A-BABD-A48823C2527E}" presName="txShp" presStyleLbl="node1" presStyleIdx="2" presStyleCnt="5">
        <dgm:presLayoutVars>
          <dgm:bulletEnabled val="1"/>
        </dgm:presLayoutVars>
      </dgm:prSet>
      <dgm:spPr/>
      <dgm:t>
        <a:bodyPr/>
        <a:lstStyle/>
        <a:p>
          <a:endParaRPr lang="en-US"/>
        </a:p>
      </dgm:t>
    </dgm:pt>
    <dgm:pt modelId="{5125C664-1DFF-4FD8-8711-0B82DF8B32E5}" type="pres">
      <dgm:prSet presAssocID="{6EAA8EEE-673E-4D7C-9B3F-8A033A537123}" presName="spacing" presStyleCnt="0"/>
      <dgm:spPr/>
    </dgm:pt>
    <dgm:pt modelId="{48F76CB7-BF90-4D23-AC58-DA1C7536F2F7}" type="pres">
      <dgm:prSet presAssocID="{58BCF88A-1D27-428E-B4D7-312AE5AD4CFC}" presName="composite" presStyleCnt="0"/>
      <dgm:spPr/>
    </dgm:pt>
    <dgm:pt modelId="{754D9CBE-2082-4DE5-A9C5-17608D65D3D5}" type="pres">
      <dgm:prSet presAssocID="{58BCF88A-1D27-428E-B4D7-312AE5AD4CFC}"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7A2FACE-939E-4DFB-9E5E-C6CB6C2FB684}" type="pres">
      <dgm:prSet presAssocID="{58BCF88A-1D27-428E-B4D7-312AE5AD4CFC}" presName="txShp" presStyleLbl="node1" presStyleIdx="3" presStyleCnt="5">
        <dgm:presLayoutVars>
          <dgm:bulletEnabled val="1"/>
        </dgm:presLayoutVars>
      </dgm:prSet>
      <dgm:spPr/>
      <dgm:t>
        <a:bodyPr/>
        <a:lstStyle/>
        <a:p>
          <a:endParaRPr lang="en-US"/>
        </a:p>
      </dgm:t>
    </dgm:pt>
    <dgm:pt modelId="{B7EEA7C3-7A35-4CFF-89F8-7F8E01EEDE8C}" type="pres">
      <dgm:prSet presAssocID="{4DFE8106-903F-4034-A8C1-4B8171140873}" presName="spacing" presStyleCnt="0"/>
      <dgm:spPr/>
    </dgm:pt>
    <dgm:pt modelId="{8279E7EA-7098-4A79-9EC3-67C0F7096C09}" type="pres">
      <dgm:prSet presAssocID="{42D3078C-58C6-49DD-BE77-A3615C7028C0}" presName="composite" presStyleCnt="0"/>
      <dgm:spPr/>
    </dgm:pt>
    <dgm:pt modelId="{2C279C6E-CD01-4697-83DA-5F342D4B8F12}" type="pres">
      <dgm:prSet presAssocID="{42D3078C-58C6-49DD-BE77-A3615C7028C0}"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1000" r="-31000"/>
          </a:stretch>
        </a:blipFill>
      </dgm:spPr>
    </dgm:pt>
    <dgm:pt modelId="{19BD7D26-3424-43C5-A59D-90FA484A3705}" type="pres">
      <dgm:prSet presAssocID="{42D3078C-58C6-49DD-BE77-A3615C7028C0}" presName="txShp" presStyleLbl="node1" presStyleIdx="4" presStyleCnt="5">
        <dgm:presLayoutVars>
          <dgm:bulletEnabled val="1"/>
        </dgm:presLayoutVars>
      </dgm:prSet>
      <dgm:spPr/>
      <dgm:t>
        <a:bodyPr/>
        <a:lstStyle/>
        <a:p>
          <a:endParaRPr lang="en-US"/>
        </a:p>
      </dgm:t>
    </dgm:pt>
  </dgm:ptLst>
  <dgm:cxnLst>
    <dgm:cxn modelId="{96FFC816-10F5-4E2D-A0E3-33B6310EB1BC}" srcId="{7F795019-5C41-4B1C-AD11-635F2427665E}" destId="{42D3078C-58C6-49DD-BE77-A3615C7028C0}" srcOrd="4" destOrd="0" parTransId="{566DDFBE-1787-46E2-ACA9-07362DA44AF1}" sibTransId="{E453CF16-8551-4A63-A1D8-F56C03C46D32}"/>
    <dgm:cxn modelId="{4B1D81B8-48EE-4E18-883A-C17A75D2F777}" srcId="{7F795019-5C41-4B1C-AD11-635F2427665E}" destId="{7F70E7B5-B82C-498B-9E13-AD6CC7EC90F2}" srcOrd="0" destOrd="0" parTransId="{DBB4A910-069F-4B77-B146-FA3BE6072923}" sibTransId="{F62EFAFB-7ECF-4634-9E6E-2CFD0A020811}"/>
    <dgm:cxn modelId="{51F89706-0064-47C7-9506-970BA5A9635F}" type="presOf" srcId="{7F70E7B5-B82C-498B-9E13-AD6CC7EC90F2}" destId="{894DC852-761A-4215-98F2-839FFFF0A0EA}" srcOrd="0" destOrd="0" presId="urn:microsoft.com/office/officeart/2005/8/layout/vList3"/>
    <dgm:cxn modelId="{526C9DFB-390C-4D1C-900A-D735B7E209B8}" srcId="{7F795019-5C41-4B1C-AD11-635F2427665E}" destId="{718B4091-38DA-4D3C-A61B-794C228BBC42}" srcOrd="1" destOrd="0" parTransId="{D7D579CA-0D9E-4CAE-99E7-D492D004D9C2}" sibTransId="{B7EE7326-6F3F-4DE6-BBDA-22619BC06A32}"/>
    <dgm:cxn modelId="{8A3702D8-1D55-4E87-9BDB-B30EC681A899}" srcId="{7F795019-5C41-4B1C-AD11-635F2427665E}" destId="{58BCF88A-1D27-428E-B4D7-312AE5AD4CFC}" srcOrd="3" destOrd="0" parTransId="{9FB09083-7E0E-4952-982E-89B129B7291A}" sibTransId="{4DFE8106-903F-4034-A8C1-4B8171140873}"/>
    <dgm:cxn modelId="{69F535A6-7A49-4437-980C-BE262E69A85A}" type="presOf" srcId="{35E98E31-2FA4-431A-BABD-A48823C2527E}" destId="{CA35541E-6840-4791-8332-5DE6AB8CDD33}" srcOrd="0" destOrd="0" presId="urn:microsoft.com/office/officeart/2005/8/layout/vList3"/>
    <dgm:cxn modelId="{7F71F80D-4CF8-4441-A276-C650CC86A467}" type="presOf" srcId="{7F795019-5C41-4B1C-AD11-635F2427665E}" destId="{C7C2DAA7-45AA-4857-A0DA-D3AD53E71E5E}" srcOrd="0" destOrd="0" presId="urn:microsoft.com/office/officeart/2005/8/layout/vList3"/>
    <dgm:cxn modelId="{46D6DCE1-BC8F-411B-8AE2-34C9A5F5895F}" srcId="{7F795019-5C41-4B1C-AD11-635F2427665E}" destId="{35E98E31-2FA4-431A-BABD-A48823C2527E}" srcOrd="2" destOrd="0" parTransId="{4B29A562-BECF-4BA7-AC3F-8B5C908226C9}" sibTransId="{6EAA8EEE-673E-4D7C-9B3F-8A033A537123}"/>
    <dgm:cxn modelId="{02767B57-C129-41B9-8515-F82BA7B2B4D8}" type="presOf" srcId="{58BCF88A-1D27-428E-B4D7-312AE5AD4CFC}" destId="{07A2FACE-939E-4DFB-9E5E-C6CB6C2FB684}" srcOrd="0" destOrd="0" presId="urn:microsoft.com/office/officeart/2005/8/layout/vList3"/>
    <dgm:cxn modelId="{80B8500F-9DD6-4983-AA71-367BDF9CCF3B}" type="presOf" srcId="{718B4091-38DA-4D3C-A61B-794C228BBC42}" destId="{D3C26585-3FD9-46E2-B8E1-2173D09ACF2C}" srcOrd="0" destOrd="0" presId="urn:microsoft.com/office/officeart/2005/8/layout/vList3"/>
    <dgm:cxn modelId="{395904EC-E85D-4ED0-A601-343524250003}" type="presOf" srcId="{42D3078C-58C6-49DD-BE77-A3615C7028C0}" destId="{19BD7D26-3424-43C5-A59D-90FA484A3705}" srcOrd="0" destOrd="0" presId="urn:microsoft.com/office/officeart/2005/8/layout/vList3"/>
    <dgm:cxn modelId="{0D112F25-2142-46D2-9A9E-285DD4F3A98A}" type="presParOf" srcId="{C7C2DAA7-45AA-4857-A0DA-D3AD53E71E5E}" destId="{9B457304-8B26-4B74-9238-3427FEB82976}" srcOrd="0" destOrd="0" presId="urn:microsoft.com/office/officeart/2005/8/layout/vList3"/>
    <dgm:cxn modelId="{ABBE4FB6-459C-4EC0-9267-41D762AF52B1}" type="presParOf" srcId="{9B457304-8B26-4B74-9238-3427FEB82976}" destId="{69127F8F-6581-4EA3-9107-4E918E44E8FD}" srcOrd="0" destOrd="0" presId="urn:microsoft.com/office/officeart/2005/8/layout/vList3"/>
    <dgm:cxn modelId="{98159118-B20D-4CAE-8B16-2724864CA414}" type="presParOf" srcId="{9B457304-8B26-4B74-9238-3427FEB82976}" destId="{894DC852-761A-4215-98F2-839FFFF0A0EA}" srcOrd="1" destOrd="0" presId="urn:microsoft.com/office/officeart/2005/8/layout/vList3"/>
    <dgm:cxn modelId="{82994439-1B54-46D0-AC30-141ADDDF3686}" type="presParOf" srcId="{C7C2DAA7-45AA-4857-A0DA-D3AD53E71E5E}" destId="{39573CC7-21FB-45FA-AC3B-0244358E43D5}" srcOrd="1" destOrd="0" presId="urn:microsoft.com/office/officeart/2005/8/layout/vList3"/>
    <dgm:cxn modelId="{BCCD675C-501C-4567-9DA8-DC818B4E488E}" type="presParOf" srcId="{C7C2DAA7-45AA-4857-A0DA-D3AD53E71E5E}" destId="{9B39B90D-C590-4137-A103-857499EA65A7}" srcOrd="2" destOrd="0" presId="urn:microsoft.com/office/officeart/2005/8/layout/vList3"/>
    <dgm:cxn modelId="{867DA22C-F8DA-468B-92B9-597469117F5B}" type="presParOf" srcId="{9B39B90D-C590-4137-A103-857499EA65A7}" destId="{F2E94125-D952-4599-8373-E4993F70001F}" srcOrd="0" destOrd="0" presId="urn:microsoft.com/office/officeart/2005/8/layout/vList3"/>
    <dgm:cxn modelId="{2C6A253A-DD82-4EAA-AD44-159C1FB54744}" type="presParOf" srcId="{9B39B90D-C590-4137-A103-857499EA65A7}" destId="{D3C26585-3FD9-46E2-B8E1-2173D09ACF2C}" srcOrd="1" destOrd="0" presId="urn:microsoft.com/office/officeart/2005/8/layout/vList3"/>
    <dgm:cxn modelId="{54DF1B01-E2B8-40A5-9DCF-4BC696A793A7}" type="presParOf" srcId="{C7C2DAA7-45AA-4857-A0DA-D3AD53E71E5E}" destId="{7DB1F39D-A232-4A37-8744-0102765437A5}" srcOrd="3" destOrd="0" presId="urn:microsoft.com/office/officeart/2005/8/layout/vList3"/>
    <dgm:cxn modelId="{2F550E34-09B5-4EE7-AEB2-8EF604EA9510}" type="presParOf" srcId="{C7C2DAA7-45AA-4857-A0DA-D3AD53E71E5E}" destId="{AAAC0084-F0BA-48A8-9F07-0C5D37433BDB}" srcOrd="4" destOrd="0" presId="urn:microsoft.com/office/officeart/2005/8/layout/vList3"/>
    <dgm:cxn modelId="{35B90555-BDDC-43B3-8C04-1015169E2A76}" type="presParOf" srcId="{AAAC0084-F0BA-48A8-9F07-0C5D37433BDB}" destId="{B6FEA54C-7552-4380-989C-B8084E82F9FC}" srcOrd="0" destOrd="0" presId="urn:microsoft.com/office/officeart/2005/8/layout/vList3"/>
    <dgm:cxn modelId="{05DC12B6-169E-43B0-9C2B-9E5AD6FD90CF}" type="presParOf" srcId="{AAAC0084-F0BA-48A8-9F07-0C5D37433BDB}" destId="{CA35541E-6840-4791-8332-5DE6AB8CDD33}" srcOrd="1" destOrd="0" presId="urn:microsoft.com/office/officeart/2005/8/layout/vList3"/>
    <dgm:cxn modelId="{6469099C-FE38-4FAB-88FA-29FA11D47022}" type="presParOf" srcId="{C7C2DAA7-45AA-4857-A0DA-D3AD53E71E5E}" destId="{5125C664-1DFF-4FD8-8711-0B82DF8B32E5}" srcOrd="5" destOrd="0" presId="urn:microsoft.com/office/officeart/2005/8/layout/vList3"/>
    <dgm:cxn modelId="{A6902F92-CBEB-4957-9AC6-9CF1550EA8EF}" type="presParOf" srcId="{C7C2DAA7-45AA-4857-A0DA-D3AD53E71E5E}" destId="{48F76CB7-BF90-4D23-AC58-DA1C7536F2F7}" srcOrd="6" destOrd="0" presId="urn:microsoft.com/office/officeart/2005/8/layout/vList3"/>
    <dgm:cxn modelId="{63C7623F-E5E6-4DD5-BAD3-24C9D396E00C}" type="presParOf" srcId="{48F76CB7-BF90-4D23-AC58-DA1C7536F2F7}" destId="{754D9CBE-2082-4DE5-A9C5-17608D65D3D5}" srcOrd="0" destOrd="0" presId="urn:microsoft.com/office/officeart/2005/8/layout/vList3"/>
    <dgm:cxn modelId="{47C3105B-A136-4981-A602-D02EC5ADF2D7}" type="presParOf" srcId="{48F76CB7-BF90-4D23-AC58-DA1C7536F2F7}" destId="{07A2FACE-939E-4DFB-9E5E-C6CB6C2FB684}" srcOrd="1" destOrd="0" presId="urn:microsoft.com/office/officeart/2005/8/layout/vList3"/>
    <dgm:cxn modelId="{6C60C05D-284A-48C8-95C8-9330EA385165}" type="presParOf" srcId="{C7C2DAA7-45AA-4857-A0DA-D3AD53E71E5E}" destId="{B7EEA7C3-7A35-4CFF-89F8-7F8E01EEDE8C}" srcOrd="7" destOrd="0" presId="urn:microsoft.com/office/officeart/2005/8/layout/vList3"/>
    <dgm:cxn modelId="{4B871CEB-279D-4F80-B276-93678F02DB6A}" type="presParOf" srcId="{C7C2DAA7-45AA-4857-A0DA-D3AD53E71E5E}" destId="{8279E7EA-7098-4A79-9EC3-67C0F7096C09}" srcOrd="8" destOrd="0" presId="urn:microsoft.com/office/officeart/2005/8/layout/vList3"/>
    <dgm:cxn modelId="{C5BAB53D-D5C8-4E76-B4F4-37B5C31D3C3A}" type="presParOf" srcId="{8279E7EA-7098-4A79-9EC3-67C0F7096C09}" destId="{2C279C6E-CD01-4697-83DA-5F342D4B8F12}" srcOrd="0" destOrd="0" presId="urn:microsoft.com/office/officeart/2005/8/layout/vList3"/>
    <dgm:cxn modelId="{DFC147DA-A8BB-42CA-8BC8-B054561E9E93}" type="presParOf" srcId="{8279E7EA-7098-4A79-9EC3-67C0F7096C09}" destId="{19BD7D26-3424-43C5-A59D-90FA484A370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72547" cy="496808"/>
          </a:xfrm>
          <a:prstGeom prst="rect">
            <a:avLst/>
          </a:prstGeom>
        </p:spPr>
        <p:txBody>
          <a:bodyPr vert="horz" lIns="91755" tIns="45878" rIns="91755" bIns="45878" rtlCol="0"/>
          <a:lstStyle>
            <a:lvl1pPr algn="l">
              <a:defRPr sz="1200"/>
            </a:lvl1pPr>
          </a:lstStyle>
          <a:p>
            <a:endParaRPr lang="en-US"/>
          </a:p>
        </p:txBody>
      </p:sp>
      <p:sp>
        <p:nvSpPr>
          <p:cNvPr id="3" name="Datumsplatzhalter 2"/>
          <p:cNvSpPr>
            <a:spLocks noGrp="1"/>
          </p:cNvSpPr>
          <p:nvPr>
            <p:ph type="dt" sz="quarter" idx="1"/>
          </p:nvPr>
        </p:nvSpPr>
        <p:spPr>
          <a:xfrm>
            <a:off x="3883854" y="0"/>
            <a:ext cx="2972547" cy="496808"/>
          </a:xfrm>
          <a:prstGeom prst="rect">
            <a:avLst/>
          </a:prstGeom>
        </p:spPr>
        <p:txBody>
          <a:bodyPr vert="horz" lIns="91755" tIns="45878" rIns="91755" bIns="45878" rtlCol="0"/>
          <a:lstStyle>
            <a:lvl1pPr algn="r">
              <a:defRPr sz="1200"/>
            </a:lvl1pPr>
          </a:lstStyle>
          <a:p>
            <a:fld id="{425B300C-E65B-4AA7-A048-30BB38C9C3DE}" type="datetimeFigureOut">
              <a:rPr lang="en-US" smtClean="0"/>
              <a:t>5/30/2018</a:t>
            </a:fld>
            <a:endParaRPr lang="en-US"/>
          </a:p>
        </p:txBody>
      </p:sp>
      <p:sp>
        <p:nvSpPr>
          <p:cNvPr id="4" name="Fußzeilenplatzhalter 3"/>
          <p:cNvSpPr>
            <a:spLocks noGrp="1"/>
          </p:cNvSpPr>
          <p:nvPr>
            <p:ph type="ftr" sz="quarter" idx="2"/>
          </p:nvPr>
        </p:nvSpPr>
        <p:spPr>
          <a:xfrm>
            <a:off x="2" y="9428243"/>
            <a:ext cx="2972547" cy="496808"/>
          </a:xfrm>
          <a:prstGeom prst="rect">
            <a:avLst/>
          </a:prstGeom>
        </p:spPr>
        <p:txBody>
          <a:bodyPr vert="horz" lIns="91755" tIns="45878" rIns="91755" bIns="45878" rtlCol="0" anchor="b"/>
          <a:lstStyle>
            <a:lvl1pPr algn="l">
              <a:defRPr sz="1200"/>
            </a:lvl1pPr>
          </a:lstStyle>
          <a:p>
            <a:endParaRPr lang="en-US"/>
          </a:p>
        </p:txBody>
      </p:sp>
      <p:sp>
        <p:nvSpPr>
          <p:cNvPr id="5" name="Foliennummernplatzhalter 4"/>
          <p:cNvSpPr>
            <a:spLocks noGrp="1"/>
          </p:cNvSpPr>
          <p:nvPr>
            <p:ph type="sldNum" sz="quarter" idx="3"/>
          </p:nvPr>
        </p:nvSpPr>
        <p:spPr>
          <a:xfrm>
            <a:off x="3883854" y="9428243"/>
            <a:ext cx="2972547" cy="496808"/>
          </a:xfrm>
          <a:prstGeom prst="rect">
            <a:avLst/>
          </a:prstGeom>
        </p:spPr>
        <p:txBody>
          <a:bodyPr vert="horz" lIns="91755" tIns="45878" rIns="91755" bIns="45878" rtlCol="0" anchor="b"/>
          <a:lstStyle>
            <a:lvl1pPr algn="r">
              <a:defRPr sz="1200"/>
            </a:lvl1pPr>
          </a:lstStyle>
          <a:p>
            <a:fld id="{4019B229-6269-4098-ACF1-A81EA5E8E1DC}" type="slidenum">
              <a:rPr lang="en-US" smtClean="0"/>
              <a:t>‹Nr.›</a:t>
            </a:fld>
            <a:endParaRPr lang="en-US"/>
          </a:p>
        </p:txBody>
      </p:sp>
    </p:spTree>
    <p:extLst>
      <p:ext uri="{BB962C8B-B14F-4D97-AF65-F5344CB8AC3E}">
        <p14:creationId xmlns:p14="http://schemas.microsoft.com/office/powerpoint/2010/main" val="103509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72547" cy="496808"/>
          </a:xfrm>
          <a:prstGeom prst="rect">
            <a:avLst/>
          </a:prstGeom>
        </p:spPr>
        <p:txBody>
          <a:bodyPr vert="horz" lIns="91755" tIns="45878" rIns="91755" bIns="45878" rtlCol="0"/>
          <a:lstStyle>
            <a:lvl1pPr algn="l" defTabSz="917396"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3854" y="0"/>
            <a:ext cx="2972547" cy="496808"/>
          </a:xfrm>
          <a:prstGeom prst="rect">
            <a:avLst/>
          </a:prstGeom>
        </p:spPr>
        <p:txBody>
          <a:bodyPr vert="horz" lIns="91755" tIns="45878" rIns="91755" bIns="45878" rtlCol="0"/>
          <a:lstStyle>
            <a:lvl1pPr algn="r" defTabSz="917396" fontAlgn="auto">
              <a:spcBef>
                <a:spcPts val="0"/>
              </a:spcBef>
              <a:spcAft>
                <a:spcPts val="0"/>
              </a:spcAft>
              <a:defRPr sz="1200">
                <a:latin typeface="+mn-lt"/>
                <a:cs typeface="+mn-cs"/>
              </a:defRPr>
            </a:lvl1pPr>
          </a:lstStyle>
          <a:p>
            <a:pPr>
              <a:defRPr/>
            </a:pPr>
            <a:fld id="{A75C7951-6C81-4DCE-838D-4A30858C3208}" type="datetimeFigureOut">
              <a:rPr lang="de-DE"/>
              <a:pPr>
                <a:defRPr/>
              </a:pPr>
              <a:t>30.05.2018</a:t>
            </a:fld>
            <a:endParaRPr lang="de-DE"/>
          </a:p>
        </p:txBody>
      </p:sp>
      <p:sp>
        <p:nvSpPr>
          <p:cNvPr id="4" name="Folienbildplatzhalter 3"/>
          <p:cNvSpPr>
            <a:spLocks noGrp="1" noRot="1" noChangeAspect="1"/>
          </p:cNvSpPr>
          <p:nvPr>
            <p:ph type="sldImg" idx="2"/>
          </p:nvPr>
        </p:nvSpPr>
        <p:spPr>
          <a:xfrm>
            <a:off x="946150" y="742950"/>
            <a:ext cx="4965700" cy="3724275"/>
          </a:xfrm>
          <a:prstGeom prst="rect">
            <a:avLst/>
          </a:prstGeom>
          <a:noFill/>
          <a:ln w="12700">
            <a:solidFill>
              <a:prstClr val="black"/>
            </a:solidFill>
          </a:ln>
        </p:spPr>
        <p:txBody>
          <a:bodyPr vert="horz" lIns="91755" tIns="45878" rIns="91755" bIns="45878" rtlCol="0" anchor="ctr"/>
          <a:lstStyle/>
          <a:p>
            <a:pPr lvl="0"/>
            <a:endParaRPr lang="de-DE" noProof="0"/>
          </a:p>
        </p:txBody>
      </p:sp>
      <p:sp>
        <p:nvSpPr>
          <p:cNvPr id="5" name="Notizenplatzhalter 4"/>
          <p:cNvSpPr>
            <a:spLocks noGrp="1"/>
          </p:cNvSpPr>
          <p:nvPr>
            <p:ph type="body" sz="quarter" idx="3"/>
          </p:nvPr>
        </p:nvSpPr>
        <p:spPr>
          <a:xfrm>
            <a:off x="685481" y="4715710"/>
            <a:ext cx="5487040" cy="4466511"/>
          </a:xfrm>
          <a:prstGeom prst="rect">
            <a:avLst/>
          </a:prstGeom>
        </p:spPr>
        <p:txBody>
          <a:bodyPr vert="horz" lIns="91755" tIns="45878" rIns="91755" bIns="45878"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2" y="9428243"/>
            <a:ext cx="2972547" cy="496808"/>
          </a:xfrm>
          <a:prstGeom prst="rect">
            <a:avLst/>
          </a:prstGeom>
        </p:spPr>
        <p:txBody>
          <a:bodyPr vert="horz" lIns="91755" tIns="45878" rIns="91755" bIns="45878" rtlCol="0" anchor="b"/>
          <a:lstStyle>
            <a:lvl1pPr algn="l" defTabSz="917396"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3854" y="9428243"/>
            <a:ext cx="2972547" cy="496808"/>
          </a:xfrm>
          <a:prstGeom prst="rect">
            <a:avLst/>
          </a:prstGeom>
        </p:spPr>
        <p:txBody>
          <a:bodyPr vert="horz" lIns="91755" tIns="45878" rIns="91755" bIns="45878" rtlCol="0" anchor="b"/>
          <a:lstStyle>
            <a:lvl1pPr algn="r" defTabSz="917396" fontAlgn="auto">
              <a:spcBef>
                <a:spcPts val="0"/>
              </a:spcBef>
              <a:spcAft>
                <a:spcPts val="0"/>
              </a:spcAft>
              <a:defRPr sz="1200">
                <a:latin typeface="+mn-lt"/>
                <a:cs typeface="+mn-cs"/>
              </a:defRPr>
            </a:lvl1pPr>
          </a:lstStyle>
          <a:p>
            <a:pPr>
              <a:defRPr/>
            </a:pPr>
            <a:fld id="{BBBD0B15-CCA9-4472-834B-954C962B63A6}" type="slidenum">
              <a:rPr lang="de-DE"/>
              <a:pPr>
                <a:defRPr/>
              </a:pPr>
              <a:t>‹Nr.›</a:t>
            </a:fld>
            <a:endParaRPr lang="de-DE"/>
          </a:p>
        </p:txBody>
      </p:sp>
    </p:spTree>
    <p:extLst>
      <p:ext uri="{BB962C8B-B14F-4D97-AF65-F5344CB8AC3E}">
        <p14:creationId xmlns:p14="http://schemas.microsoft.com/office/powerpoint/2010/main" val="310060393"/>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603" algn="l" defTabSz="914242" rtl="0" eaLnBrk="1" latinLnBrk="0" hangingPunct="1">
      <a:defRPr sz="1200" kern="1200">
        <a:solidFill>
          <a:schemeClr val="tx1"/>
        </a:solidFill>
        <a:latin typeface="+mn-lt"/>
        <a:ea typeface="+mn-ea"/>
        <a:cs typeface="+mn-cs"/>
      </a:defRPr>
    </a:lvl6pPr>
    <a:lvl7pPr marL="2742724" algn="l" defTabSz="914242" rtl="0" eaLnBrk="1" latinLnBrk="0" hangingPunct="1">
      <a:defRPr sz="1200" kern="1200">
        <a:solidFill>
          <a:schemeClr val="tx1"/>
        </a:solidFill>
        <a:latin typeface="+mn-lt"/>
        <a:ea typeface="+mn-ea"/>
        <a:cs typeface="+mn-cs"/>
      </a:defRPr>
    </a:lvl7pPr>
    <a:lvl8pPr marL="3199845" algn="l" defTabSz="914242" rtl="0" eaLnBrk="1" latinLnBrk="0" hangingPunct="1">
      <a:defRPr sz="1200" kern="1200">
        <a:solidFill>
          <a:schemeClr val="tx1"/>
        </a:solidFill>
        <a:latin typeface="+mn-lt"/>
        <a:ea typeface="+mn-ea"/>
        <a:cs typeface="+mn-cs"/>
      </a:defRPr>
    </a:lvl8pPr>
    <a:lvl9pPr marL="3656965" algn="l" defTabSz="9142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setl.io/" TargetMode="External"/><Relationship Id="rId3" Type="http://schemas.openxmlformats.org/officeDocument/2006/relationships/hyperlink" Target="http://wirtschaftslexikon.gabler.de/Definition/datenverarbeitung.html" TargetMode="External"/><Relationship Id="rId7" Type="http://schemas.openxmlformats.org/officeDocument/2006/relationships/hyperlink" Target="http://www.everledger.io/"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irtschaftslexikon.gabler.de/Definition/blockchain.html" TargetMode="External"/><Relationship Id="rId5" Type="http://schemas.openxmlformats.org/officeDocument/2006/relationships/hyperlink" Target="http://wirtschaftslexikon.gabler.de/Definition/netzwerk.html" TargetMode="External"/><Relationship Id="rId10" Type="http://schemas.openxmlformats.org/officeDocument/2006/relationships/hyperlink" Target="https://www.funderbeam.com/" TargetMode="External"/><Relationship Id="rId4" Type="http://schemas.openxmlformats.org/officeDocument/2006/relationships/hyperlink" Target="http://wirtschaftslexikon.gabler.de/Definition/datenbank.html" TargetMode="External"/><Relationship Id="rId9" Type="http://schemas.openxmlformats.org/officeDocument/2006/relationships/hyperlink" Target="http://www.cuber.ee/en_U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3584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5485" indent="-286725">
              <a:defRPr>
                <a:solidFill>
                  <a:schemeClr val="tx1"/>
                </a:solidFill>
                <a:latin typeface="Arial" charset="0"/>
              </a:defRPr>
            </a:lvl2pPr>
            <a:lvl3pPr marL="1146901" indent="-229380">
              <a:defRPr>
                <a:solidFill>
                  <a:schemeClr val="tx1"/>
                </a:solidFill>
                <a:latin typeface="Arial" charset="0"/>
              </a:defRPr>
            </a:lvl3pPr>
            <a:lvl4pPr marL="1605660" indent="-229380">
              <a:defRPr>
                <a:solidFill>
                  <a:schemeClr val="tx1"/>
                </a:solidFill>
                <a:latin typeface="Arial" charset="0"/>
              </a:defRPr>
            </a:lvl4pPr>
            <a:lvl5pPr marL="2064421" indent="-229380">
              <a:defRPr>
                <a:solidFill>
                  <a:schemeClr val="tx1"/>
                </a:solidFill>
                <a:latin typeface="Arial" charset="0"/>
              </a:defRPr>
            </a:lvl5pPr>
            <a:lvl6pPr marL="2523182" indent="-229380" defTabSz="915928" fontAlgn="base">
              <a:spcBef>
                <a:spcPct val="0"/>
              </a:spcBef>
              <a:spcAft>
                <a:spcPct val="0"/>
              </a:spcAft>
              <a:defRPr>
                <a:solidFill>
                  <a:schemeClr val="tx1"/>
                </a:solidFill>
                <a:latin typeface="Arial" charset="0"/>
              </a:defRPr>
            </a:lvl6pPr>
            <a:lvl7pPr marL="2981941" indent="-229380" defTabSz="915928" fontAlgn="base">
              <a:spcBef>
                <a:spcPct val="0"/>
              </a:spcBef>
              <a:spcAft>
                <a:spcPct val="0"/>
              </a:spcAft>
              <a:defRPr>
                <a:solidFill>
                  <a:schemeClr val="tx1"/>
                </a:solidFill>
                <a:latin typeface="Arial" charset="0"/>
              </a:defRPr>
            </a:lvl7pPr>
            <a:lvl8pPr marL="3440702" indent="-229380" defTabSz="915928" fontAlgn="base">
              <a:spcBef>
                <a:spcPct val="0"/>
              </a:spcBef>
              <a:spcAft>
                <a:spcPct val="0"/>
              </a:spcAft>
              <a:defRPr>
                <a:solidFill>
                  <a:schemeClr val="tx1"/>
                </a:solidFill>
                <a:latin typeface="Arial" charset="0"/>
              </a:defRPr>
            </a:lvl8pPr>
            <a:lvl9pPr marL="3899462" indent="-229380" defTabSz="915928" fontAlgn="base">
              <a:spcBef>
                <a:spcPct val="0"/>
              </a:spcBef>
              <a:spcAft>
                <a:spcPct val="0"/>
              </a:spcAft>
              <a:defRPr>
                <a:solidFill>
                  <a:schemeClr val="tx1"/>
                </a:solidFill>
                <a:latin typeface="Arial" charset="0"/>
              </a:defRPr>
            </a:lvl9pPr>
          </a:lstStyle>
          <a:p>
            <a:pPr defTabSz="915928" fontAlgn="base">
              <a:spcBef>
                <a:spcPct val="0"/>
              </a:spcBef>
              <a:spcAft>
                <a:spcPct val="0"/>
              </a:spcAft>
              <a:defRPr/>
            </a:pPr>
            <a:fld id="{50AA4B61-F424-49D2-9188-74EDDE8BECB8}" type="slidenum">
              <a:rPr lang="de-DE" altLang="de-DE" smtClean="0">
                <a:latin typeface="Calibri" pitchFamily="34" charset="0"/>
              </a:rPr>
              <a:pPr defTabSz="915928" fontAlgn="base">
                <a:spcBef>
                  <a:spcPct val="0"/>
                </a:spcBef>
                <a:spcAft>
                  <a:spcPct val="0"/>
                </a:spcAft>
                <a:defRPr/>
              </a:pPr>
              <a:t>1</a:t>
            </a:fld>
            <a:endParaRPr lang="de-DE" altLang="de-DE">
              <a:latin typeface="Calibri" pitchFamily="34" charset="0"/>
            </a:endParaRPr>
          </a:p>
        </p:txBody>
      </p:sp>
    </p:spTree>
    <p:extLst>
      <p:ext uri="{BB962C8B-B14F-4D97-AF65-F5344CB8AC3E}">
        <p14:creationId xmlns:p14="http://schemas.microsoft.com/office/powerpoint/2010/main" val="67247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 und mittlerweile die Funktion der App auch um eine Bezahlfähigkeit im Internet erweitert haben.</a:t>
            </a:r>
          </a:p>
          <a:p>
            <a:endParaRPr lang="de-DE" dirty="0"/>
          </a:p>
          <a:p>
            <a:r>
              <a:rPr lang="de-DE" dirty="0"/>
              <a:t>Paydirekt, die</a:t>
            </a:r>
            <a:r>
              <a:rPr lang="de-DE" baseline="0" dirty="0"/>
              <a:t> Lösung der deutschen Banken für das Bezahlen im Onlinehandel, versucht mittlerweile durch eine P2P-Komponente breitere Akzeptanz zu finden, nachdem der Einstieg in den Internethandel mit einigen Hürden verbunden war. </a:t>
            </a:r>
          </a:p>
          <a:p>
            <a:endParaRPr lang="de-DE" baseline="0" dirty="0"/>
          </a:p>
          <a:p>
            <a:pPr marL="166009" indent="-166009">
              <a:buFont typeface="Arial" pitchFamily="34" charset="0"/>
              <a:buChar char="•"/>
            </a:pPr>
            <a:r>
              <a:rPr lang="de-DE" baseline="0" dirty="0"/>
              <a:t>Ursprünglich als Alternative zum Marktführer PayPal gedacht</a:t>
            </a:r>
          </a:p>
          <a:p>
            <a:pPr marL="166009" indent="-166009">
              <a:buFont typeface="Arial" pitchFamily="34" charset="0"/>
              <a:buChar char="•"/>
            </a:pPr>
            <a:r>
              <a:rPr lang="de-DE" baseline="0" dirty="0"/>
              <a:t>Beteiligung fast aller deutschen Banken</a:t>
            </a:r>
          </a:p>
          <a:p>
            <a:pPr marL="166009" indent="-166009">
              <a:buFont typeface="Arial" pitchFamily="34" charset="0"/>
              <a:buChar char="•"/>
            </a:pPr>
            <a:r>
              <a:rPr lang="de-DE" baseline="0" dirty="0"/>
              <a:t>Aufgrund der Marktmacht von PayPal schwerer Start in den Markt, zum Anfang wenige Händler und aktive Nutzer</a:t>
            </a:r>
          </a:p>
          <a:p>
            <a:pPr marL="166009" indent="-166009">
              <a:buFont typeface="Arial" pitchFamily="34" charset="0"/>
              <a:buChar char="•"/>
            </a:pPr>
            <a:r>
              <a:rPr lang="de-DE" baseline="0" dirty="0"/>
              <a:t>Gibt Online-Händler sofortige Zahlungsgarantie und bietet auch Käuferschutz</a:t>
            </a:r>
          </a:p>
          <a:p>
            <a:pPr marL="166009" indent="-166009">
              <a:buFont typeface="Arial" pitchFamily="34" charset="0"/>
              <a:buChar char="•"/>
            </a:pPr>
            <a:endParaRPr lang="de-DE" baseline="0" dirty="0"/>
          </a:p>
          <a:p>
            <a:r>
              <a:rPr lang="de-DE" baseline="0" dirty="0"/>
              <a:t>Problem:</a:t>
            </a:r>
          </a:p>
          <a:p>
            <a:r>
              <a:rPr lang="de-DE" baseline="0" dirty="0"/>
              <a:t>Zwei Online-Riesen mit eigenen Bezahllösungen Ebay </a:t>
            </a:r>
            <a:r>
              <a:rPr lang="de-DE" baseline="0" dirty="0" smtClean="0"/>
              <a:t>besaß zuvor </a:t>
            </a:r>
            <a:r>
              <a:rPr lang="de-DE" baseline="0" dirty="0"/>
              <a:t>PayPal, Amazon Pay</a:t>
            </a: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10</a:t>
            </a:fld>
            <a:endParaRPr lang="de-DE"/>
          </a:p>
        </p:txBody>
      </p:sp>
    </p:spTree>
    <p:extLst>
      <p:ext uri="{BB962C8B-B14F-4D97-AF65-F5344CB8AC3E}">
        <p14:creationId xmlns:p14="http://schemas.microsoft.com/office/powerpoint/2010/main" val="275726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smtClean="0"/>
              <a:t>Linke und mittlere</a:t>
            </a:r>
            <a:r>
              <a:rPr lang="de-DE" baseline="0" dirty="0" smtClean="0"/>
              <a:t> Grafik: Mobiles Bezahlen mit dem Smartphone innerhalb (z.B. in Supermärkten) oder außerhalb eines Geschäfts (z.B. ÖPNV-Tickets) mittlerweile bei mehr als 50 % der Bevölkerung bekannt, aber noch sehr wenig genutzt</a:t>
            </a:r>
          </a:p>
          <a:p>
            <a:endParaRPr lang="de-DE" baseline="0" dirty="0" smtClean="0"/>
          </a:p>
          <a:p>
            <a:r>
              <a:rPr lang="de-DE" baseline="0" dirty="0" smtClean="0"/>
              <a:t>Starker Start: P2P-Apps (ganz rechts), erst 2017 in breiterem Umfang eingeführt (und erstmalig abgefragt). Aus dem Stand 5 % Nutzer.</a:t>
            </a:r>
          </a:p>
          <a:p>
            <a:endParaRPr lang="de-DE" baseline="0" dirty="0" smtClean="0"/>
          </a:p>
          <a:p>
            <a:r>
              <a:rPr lang="de-DE" baseline="0" dirty="0" smtClean="0"/>
              <a:t>Bis das Bezahlen mit dem Smartphone weiter verbreitet</a:t>
            </a:r>
            <a:endParaRPr lang="de-DE" dirty="0" smtClean="0"/>
          </a:p>
          <a:p>
            <a:endParaRPr lang="de-DE" dirty="0" smtClean="0"/>
          </a:p>
          <a:p>
            <a:r>
              <a:rPr lang="de-DE" baseline="0" dirty="0" smtClean="0"/>
              <a:t>Mögliche Überleitung zur nächsten Folie</a:t>
            </a:r>
          </a:p>
          <a:p>
            <a:r>
              <a:rPr lang="de-DE" baseline="0" dirty="0" smtClean="0"/>
              <a:t>Neben den Banken, die mit </a:t>
            </a:r>
            <a:r>
              <a:rPr lang="de-DE" baseline="0" dirty="0" err="1" smtClean="0"/>
              <a:t>paydirekt</a:t>
            </a:r>
            <a:r>
              <a:rPr lang="de-DE" baseline="0" dirty="0" smtClean="0"/>
              <a:t> eine P2P-Lösung anbieten, haben sich in letzter Zeit vermehrt junge Unternehmen etabliert, die hauptsächlich Innovationen für den Endkunden anbieten</a:t>
            </a:r>
          </a:p>
          <a:p>
            <a:endParaRPr lang="de-DE" dirty="0" smtClean="0"/>
          </a:p>
          <a:p>
            <a:endParaRPr lang="de-DE" dirty="0" smtClean="0"/>
          </a:p>
          <a:p>
            <a:pPr defTabSz="889655">
              <a:defRPr/>
            </a:pPr>
            <a:r>
              <a:rPr lang="de-DE" b="0" i="1" u="sng" dirty="0" smtClean="0"/>
              <a:t>Nachrichtlich Fußnotentext zur Graphik in der Studie:</a:t>
            </a:r>
          </a:p>
          <a:p>
            <a:r>
              <a:rPr lang="de-DE" b="1" dirty="0" smtClean="0"/>
              <a:t>Basis:</a:t>
            </a:r>
            <a:r>
              <a:rPr lang="de-DE" dirty="0" smtClean="0"/>
              <a:t> alle Befragten. Abweichungen zu 100 % ergeben sich aus Rundungsdifferenzen.</a:t>
            </a:r>
            <a:r>
              <a:rPr lang="de-DE" b="1" dirty="0" smtClean="0"/>
              <a:t> </a:t>
            </a:r>
          </a:p>
          <a:p>
            <a:r>
              <a:rPr lang="de-DE" b="1" dirty="0" smtClean="0"/>
              <a:t>Fragen: </a:t>
            </a:r>
            <a:r>
              <a:rPr lang="de-DE" dirty="0" smtClean="0"/>
              <a:t>Welche der folgenden Bezahlverfahren kennen und nutzen Sie? Anschließende Frage an alle, die ein Verfahren kennen und nutzen: Wie häufig nutzen Sie dieses Verfahren normalerweise? </a:t>
            </a:r>
          </a:p>
          <a:p>
            <a:r>
              <a:rPr lang="de-DE" b="1" dirty="0" smtClean="0"/>
              <a:t>Bezahlen mit dem Handy</a:t>
            </a:r>
          </a:p>
          <a:p>
            <a:r>
              <a:rPr lang="de-DE" dirty="0" smtClean="0"/>
              <a:t>- </a:t>
            </a:r>
            <a:r>
              <a:rPr lang="de-DE" b="1" dirty="0" smtClean="0"/>
              <a:t>Außerhalb eines Geschäfts: </a:t>
            </a:r>
            <a:r>
              <a:rPr lang="de-DE" dirty="0" smtClean="0"/>
              <a:t>z. B. Bestellen und </a:t>
            </a:r>
            <a:r>
              <a:rPr lang="de-DE" dirty="0" err="1" smtClean="0"/>
              <a:t>Bezahlen</a:t>
            </a:r>
            <a:r>
              <a:rPr lang="de-DE" dirty="0" smtClean="0"/>
              <a:t> bei Onlinehändlern,</a:t>
            </a:r>
          </a:p>
          <a:p>
            <a:r>
              <a:rPr lang="de-DE" dirty="0" smtClean="0"/>
              <a:t>Buchung und Bezahlung von Tickets für Bus, Bahn, Kino etc.</a:t>
            </a:r>
          </a:p>
          <a:p>
            <a:r>
              <a:rPr lang="de-DE" dirty="0" smtClean="0"/>
              <a:t>- </a:t>
            </a:r>
            <a:r>
              <a:rPr lang="de-DE" b="1" dirty="0" smtClean="0"/>
              <a:t>In einem Geschäft: </a:t>
            </a:r>
            <a:r>
              <a:rPr lang="de-DE" dirty="0" smtClean="0"/>
              <a:t>z. B. durch Apps von Supermarktketten, Payback.</a:t>
            </a:r>
          </a:p>
          <a:p>
            <a:r>
              <a:rPr lang="de-DE" b="1" dirty="0" smtClean="0"/>
              <a:t>- Zum Geld versenden und empfangen: </a:t>
            </a:r>
            <a:r>
              <a:rPr lang="de-DE" dirty="0" smtClean="0"/>
              <a:t>z.B.</a:t>
            </a:r>
            <a:r>
              <a:rPr lang="de-DE" b="1" dirty="0" smtClean="0"/>
              <a:t> </a:t>
            </a:r>
            <a:r>
              <a:rPr lang="de-DE" dirty="0" err="1" smtClean="0"/>
              <a:t>Cringle</a:t>
            </a:r>
            <a:r>
              <a:rPr lang="de-DE" dirty="0" smtClean="0"/>
              <a:t>, </a:t>
            </a:r>
            <a:r>
              <a:rPr lang="de-DE" dirty="0" err="1" smtClean="0"/>
              <a:t>Kwitt</a:t>
            </a:r>
            <a:r>
              <a:rPr lang="de-DE" dirty="0" smtClean="0"/>
              <a:t>, Geld senden &amp; anfordern.</a:t>
            </a:r>
            <a:endParaRPr lang="de-DE" b="0" i="0" dirty="0" smtClean="0"/>
          </a:p>
          <a:p>
            <a:endParaRPr lang="en-GB"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11</a:t>
            </a:fld>
            <a:endParaRPr lang="de-DE"/>
          </a:p>
        </p:txBody>
      </p:sp>
    </p:spTree>
    <p:extLst>
      <p:ext uri="{BB962C8B-B14F-4D97-AF65-F5344CB8AC3E}">
        <p14:creationId xmlns:p14="http://schemas.microsoft.com/office/powerpoint/2010/main" val="123995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84325" y="581025"/>
            <a:ext cx="3689350" cy="2767013"/>
          </a:xfrm>
        </p:spPr>
      </p:sp>
      <p:sp>
        <p:nvSpPr>
          <p:cNvPr id="3" name="Notizenplatzhalter 2"/>
          <p:cNvSpPr>
            <a:spLocks noGrp="1"/>
          </p:cNvSpPr>
          <p:nvPr>
            <p:ph type="body" idx="1"/>
          </p:nvPr>
        </p:nvSpPr>
        <p:spPr/>
        <p:txBody>
          <a:bodyPr>
            <a:normAutofit lnSpcReduction="10000"/>
          </a:bodyPr>
          <a:lstStyle/>
          <a:p>
            <a:r>
              <a:rPr lang="de-DE" dirty="0"/>
              <a:t>Definition „FinTech“</a:t>
            </a:r>
          </a:p>
          <a:p>
            <a:r>
              <a:rPr lang="de-DE" dirty="0"/>
              <a:t>(Gabler Finanzlexikon): Der Ausdruck FinTech setzt sich aus Financial Services und Technology zusammen und bezieht sich auf Unternehmen, die mit Hilfe moderner Technologie spezialisierte Finanzdienstleistungen anbieten.</a:t>
            </a:r>
          </a:p>
          <a:p>
            <a:endParaRPr lang="de-DE" dirty="0"/>
          </a:p>
          <a:p>
            <a:pPr marL="166009" indent="-166009">
              <a:buFont typeface="Arial" panose="020B0604020202020204" pitchFamily="34" charset="0"/>
              <a:buChar char="•"/>
            </a:pPr>
            <a:r>
              <a:rPr lang="de-DE" dirty="0"/>
              <a:t>Zuerst Konzentration auf Kundenschnittstelle (z.B. Sofort, PayPal), bei P2P und bei sogenannten </a:t>
            </a:r>
            <a:r>
              <a:rPr lang="de-DE" dirty="0" err="1"/>
              <a:t>Wallets</a:t>
            </a:r>
            <a:r>
              <a:rPr lang="de-DE" dirty="0"/>
              <a:t>, in denen z.B. Zahlungskarten digital gespeichert werden können.</a:t>
            </a:r>
          </a:p>
          <a:p>
            <a:endParaRPr lang="de-DE" dirty="0"/>
          </a:p>
          <a:p>
            <a:r>
              <a:rPr lang="de-DE" dirty="0"/>
              <a:t>Mittlerweile vermehrt auch in anderen Bereichen</a:t>
            </a:r>
          </a:p>
          <a:p>
            <a:r>
              <a:rPr lang="de-DE" dirty="0"/>
              <a:t>Mobile POS:  </a:t>
            </a:r>
            <a:r>
              <a:rPr lang="de-DE" dirty="0" err="1"/>
              <a:t>iZettle</a:t>
            </a:r>
            <a:r>
              <a:rPr lang="de-DE" dirty="0"/>
              <a:t>: POS-Kartenleser für Mobiltelefone </a:t>
            </a:r>
          </a:p>
          <a:p>
            <a:r>
              <a:rPr lang="de-DE" dirty="0"/>
              <a:t>Biometrie/Identifizierung/Authentifizierung: Z.B. </a:t>
            </a:r>
            <a:r>
              <a:rPr lang="de-DE" dirty="0" err="1"/>
              <a:t>Irisscan</a:t>
            </a:r>
            <a:r>
              <a:rPr lang="de-DE" dirty="0"/>
              <a:t> zur Identifikation, Tippverhalten, Fingerabdruck und Pulsmesser</a:t>
            </a:r>
          </a:p>
          <a:p>
            <a:r>
              <a:rPr lang="de-DE" dirty="0"/>
              <a:t>Smart Data: Analyse großer Datenmengen mithilfe von künstlicher Intelligenz, Daten als „neues Gold“ des Zahlungsverkehrs</a:t>
            </a:r>
          </a:p>
          <a:p>
            <a:endParaRPr lang="de-DE" dirty="0"/>
          </a:p>
          <a:p>
            <a:r>
              <a:rPr lang="de-DE" dirty="0"/>
              <a:t>API: Unterschied zu „normaler Schnittstelle“ : API funktioniert in beide Richtungen, ist also aktive Schnittstelle</a:t>
            </a:r>
          </a:p>
          <a:p>
            <a:endParaRPr lang="de-DE" dirty="0"/>
          </a:p>
          <a:p>
            <a:r>
              <a:rPr lang="de-DE" dirty="0"/>
              <a:t>Mögliche Überleitung zur nächsten Folie:</a:t>
            </a:r>
          </a:p>
          <a:p>
            <a:r>
              <a:rPr lang="de-DE" dirty="0"/>
              <a:t>Mittlerweile eine Vielzahl an FinTechs in Deutschland….</a:t>
            </a:r>
          </a:p>
        </p:txBody>
      </p:sp>
      <p:sp>
        <p:nvSpPr>
          <p:cNvPr id="4" name="Foliennummernplatzhalter 3"/>
          <p:cNvSpPr>
            <a:spLocks noGrp="1"/>
          </p:cNvSpPr>
          <p:nvPr>
            <p:ph type="sldNum" sz="quarter" idx="10"/>
          </p:nvPr>
        </p:nvSpPr>
        <p:spPr/>
        <p:txBody>
          <a:bodyPr/>
          <a:lstStyle/>
          <a:p>
            <a:fld id="{62AFC97D-5284-447B-A0EB-09CB25071501}" type="slidenum">
              <a:rPr lang="de-DE" smtClean="0"/>
              <a:pPr/>
              <a:t>12</a:t>
            </a:fld>
            <a:endParaRPr lang="de-DE"/>
          </a:p>
        </p:txBody>
      </p:sp>
    </p:spTree>
    <p:extLst>
      <p:ext uri="{BB962C8B-B14F-4D97-AF65-F5344CB8AC3E}">
        <p14:creationId xmlns:p14="http://schemas.microsoft.com/office/powerpoint/2010/main" val="3204823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lstStyle/>
          <a:p>
            <a:r>
              <a:rPr lang="en-US" dirty="0"/>
              <a:t>… von </a:t>
            </a:r>
            <a:r>
              <a:rPr lang="en-US" dirty="0" err="1"/>
              <a:t>denen</a:t>
            </a:r>
            <a:r>
              <a:rPr lang="en-US" dirty="0"/>
              <a:t> </a:t>
            </a:r>
            <a:r>
              <a:rPr lang="en-US" dirty="0" err="1"/>
              <a:t>Einige</a:t>
            </a:r>
            <a:r>
              <a:rPr lang="en-US" baseline="0" dirty="0"/>
              <a:t> </a:t>
            </a:r>
            <a:r>
              <a:rPr lang="en-US" baseline="0" dirty="0" err="1"/>
              <a:t>auch</a:t>
            </a:r>
            <a:r>
              <a:rPr lang="en-US" baseline="0" dirty="0"/>
              <a:t> </a:t>
            </a:r>
            <a:r>
              <a:rPr lang="en-US" baseline="0" dirty="0" err="1"/>
              <a:t>mittlerweile</a:t>
            </a:r>
            <a:r>
              <a:rPr lang="en-US" baseline="0" dirty="0"/>
              <a:t> </a:t>
            </a:r>
            <a:r>
              <a:rPr lang="en-US" baseline="0" dirty="0" err="1"/>
              <a:t>wieder</a:t>
            </a:r>
            <a:r>
              <a:rPr lang="en-US" baseline="0" dirty="0"/>
              <a:t> </a:t>
            </a:r>
            <a:r>
              <a:rPr lang="en-US" baseline="0" dirty="0" err="1"/>
              <a:t>verschwunden</a:t>
            </a:r>
            <a:r>
              <a:rPr lang="en-US" baseline="0" dirty="0"/>
              <a:t> </a:t>
            </a:r>
            <a:r>
              <a:rPr lang="en-US" baseline="0" dirty="0" err="1"/>
              <a:t>sind</a:t>
            </a:r>
            <a:r>
              <a:rPr lang="en-US" baseline="0" dirty="0"/>
              <a:t>. </a:t>
            </a:r>
          </a:p>
          <a:p>
            <a:endParaRPr lang="en-US" baseline="0" dirty="0"/>
          </a:p>
          <a:p>
            <a:pPr marL="166009" indent="-166009">
              <a:buFont typeface="Arial" panose="020B0604020202020204" pitchFamily="34" charset="0"/>
              <a:buChar char="•"/>
            </a:pPr>
            <a:r>
              <a:rPr lang="en-US" baseline="0" dirty="0" err="1"/>
              <a:t>Zahlungsverkehr</a:t>
            </a:r>
            <a:r>
              <a:rPr lang="en-US" baseline="0" dirty="0"/>
              <a:t> </a:t>
            </a:r>
            <a:r>
              <a:rPr lang="en-US" baseline="0" dirty="0" err="1"/>
              <a:t>sehr</a:t>
            </a:r>
            <a:r>
              <a:rPr lang="en-US" baseline="0" dirty="0"/>
              <a:t> </a:t>
            </a:r>
            <a:r>
              <a:rPr lang="en-US" baseline="0" dirty="0" err="1"/>
              <a:t>interessant</a:t>
            </a:r>
            <a:r>
              <a:rPr lang="en-US" baseline="0" dirty="0"/>
              <a:t> </a:t>
            </a:r>
            <a:r>
              <a:rPr lang="en-US" baseline="0" dirty="0" err="1"/>
              <a:t>für</a:t>
            </a:r>
            <a:r>
              <a:rPr lang="en-US" baseline="0" dirty="0"/>
              <a:t> </a:t>
            </a:r>
            <a:r>
              <a:rPr lang="en-US" baseline="0" dirty="0" err="1"/>
              <a:t>FinTechs</a:t>
            </a:r>
            <a:r>
              <a:rPr lang="en-US" baseline="0" dirty="0"/>
              <a:t>, da </a:t>
            </a:r>
            <a:r>
              <a:rPr lang="en-US" baseline="0" dirty="0" err="1"/>
              <a:t>lange</a:t>
            </a:r>
            <a:r>
              <a:rPr lang="en-US" baseline="0" dirty="0"/>
              <a:t> </a:t>
            </a:r>
            <a:r>
              <a:rPr lang="en-US" baseline="0" dirty="0" err="1"/>
              <a:t>eher</a:t>
            </a:r>
            <a:r>
              <a:rPr lang="en-US" baseline="0" dirty="0"/>
              <a:t> die </a:t>
            </a:r>
            <a:r>
              <a:rPr lang="en-US" baseline="0" dirty="0" err="1"/>
              <a:t>reibungslose</a:t>
            </a:r>
            <a:r>
              <a:rPr lang="en-US" baseline="0" dirty="0"/>
              <a:t> </a:t>
            </a:r>
            <a:r>
              <a:rPr lang="en-US" baseline="0" dirty="0" err="1"/>
              <a:t>Abwicklung</a:t>
            </a:r>
            <a:r>
              <a:rPr lang="en-US" baseline="0" dirty="0"/>
              <a:t> </a:t>
            </a:r>
            <a:r>
              <a:rPr lang="en-US" baseline="0" dirty="0" err="1"/>
              <a:t>im</a:t>
            </a:r>
            <a:r>
              <a:rPr lang="en-US" baseline="0" dirty="0"/>
              <a:t> </a:t>
            </a:r>
            <a:r>
              <a:rPr lang="en-US" baseline="0" dirty="0" err="1"/>
              <a:t>Fokus</a:t>
            </a:r>
            <a:r>
              <a:rPr lang="en-US" baseline="0" dirty="0"/>
              <a:t> stand und </a:t>
            </a:r>
            <a:r>
              <a:rPr lang="en-US" baseline="0" dirty="0" err="1"/>
              <a:t>weniger</a:t>
            </a:r>
            <a:r>
              <a:rPr lang="en-US" baseline="0" dirty="0"/>
              <a:t> der </a:t>
            </a:r>
            <a:r>
              <a:rPr lang="en-US" baseline="0" dirty="0" err="1"/>
              <a:t>Mehrwert</a:t>
            </a:r>
            <a:r>
              <a:rPr lang="en-US" baseline="0" dirty="0"/>
              <a:t> </a:t>
            </a:r>
            <a:r>
              <a:rPr lang="en-US" baseline="0" dirty="0" err="1"/>
              <a:t>für</a:t>
            </a:r>
            <a:r>
              <a:rPr lang="en-US" baseline="0" dirty="0"/>
              <a:t> den </a:t>
            </a:r>
            <a:r>
              <a:rPr lang="en-US" baseline="0" dirty="0" err="1"/>
              <a:t>Kunden</a:t>
            </a:r>
            <a:endParaRPr lang="en-US" baseline="0" dirty="0"/>
          </a:p>
          <a:p>
            <a:pPr marL="166009" indent="-166009">
              <a:buFont typeface="Arial" panose="020B0604020202020204" pitchFamily="34" charset="0"/>
              <a:buChar char="•"/>
            </a:pPr>
            <a:r>
              <a:rPr lang="en-US" baseline="0" dirty="0" err="1"/>
              <a:t>Zugriff</a:t>
            </a:r>
            <a:r>
              <a:rPr lang="en-US" baseline="0" dirty="0"/>
              <a:t> auf </a:t>
            </a:r>
            <a:r>
              <a:rPr lang="en-US" baseline="0" dirty="0" err="1"/>
              <a:t>Banksysteme</a:t>
            </a:r>
            <a:r>
              <a:rPr lang="en-US" baseline="0" dirty="0"/>
              <a:t> oft </a:t>
            </a:r>
            <a:r>
              <a:rPr lang="en-US" baseline="0" dirty="0" err="1"/>
              <a:t>über</a:t>
            </a:r>
            <a:r>
              <a:rPr lang="en-US" baseline="0" dirty="0"/>
              <a:t> Kundenschnittstelle, soll </a:t>
            </a:r>
            <a:r>
              <a:rPr lang="en-US" baseline="0" dirty="0" err="1"/>
              <a:t>vermehrt</a:t>
            </a:r>
            <a:r>
              <a:rPr lang="en-US" baseline="0" dirty="0"/>
              <a:t> </a:t>
            </a:r>
            <a:r>
              <a:rPr lang="en-US" baseline="0" dirty="0" err="1"/>
              <a:t>aber</a:t>
            </a:r>
            <a:r>
              <a:rPr lang="en-US" baseline="0" dirty="0"/>
              <a:t> </a:t>
            </a:r>
            <a:r>
              <a:rPr lang="en-US" baseline="0" dirty="0" err="1"/>
              <a:t>zukünftig</a:t>
            </a:r>
            <a:r>
              <a:rPr lang="en-US" baseline="0" dirty="0"/>
              <a:t> </a:t>
            </a:r>
            <a:r>
              <a:rPr lang="en-US" baseline="0" dirty="0" err="1"/>
              <a:t>über</a:t>
            </a:r>
            <a:r>
              <a:rPr lang="en-US" baseline="0" dirty="0"/>
              <a:t> </a:t>
            </a:r>
            <a:r>
              <a:rPr lang="en-US" baseline="0" dirty="0" err="1"/>
              <a:t>sogenannte</a:t>
            </a:r>
            <a:r>
              <a:rPr lang="en-US" baseline="0" dirty="0"/>
              <a:t> APIs (Application Programming Interfaces) </a:t>
            </a:r>
            <a:r>
              <a:rPr lang="en-US" baseline="0" dirty="0" err="1" smtClean="0"/>
              <a:t>erfolgen</a:t>
            </a:r>
            <a:endParaRPr lang="en-US" baseline="0" dirty="0" smtClean="0"/>
          </a:p>
          <a:p>
            <a:pPr marL="166009" indent="-166009">
              <a:buFont typeface="Arial" panose="020B0604020202020204" pitchFamily="34" charset="0"/>
              <a:buChar char="•"/>
            </a:pPr>
            <a:endParaRPr lang="en-US" baseline="0" dirty="0" smtClean="0"/>
          </a:p>
          <a:p>
            <a:r>
              <a:rPr lang="en-US" baseline="0" dirty="0" err="1" smtClean="0"/>
              <a:t>Anm</a:t>
            </a:r>
            <a:r>
              <a:rPr lang="en-US" baseline="0" dirty="0" smtClean="0"/>
              <a:t>.: </a:t>
            </a:r>
            <a:r>
              <a:rPr lang="en-US" baseline="0" dirty="0" err="1" smtClean="0"/>
              <a:t>Kesh</a:t>
            </a:r>
            <a:r>
              <a:rPr lang="en-US" baseline="0" dirty="0" smtClean="0"/>
              <a:t> </a:t>
            </a:r>
            <a:r>
              <a:rPr lang="en-US" baseline="0" dirty="0" err="1" smtClean="0"/>
              <a:t>wurde</a:t>
            </a:r>
            <a:r>
              <a:rPr lang="en-US" baseline="0" dirty="0" smtClean="0"/>
              <a:t> </a:t>
            </a:r>
            <a:r>
              <a:rPr lang="en-US" baseline="0" dirty="0" err="1" smtClean="0"/>
              <a:t>zum</a:t>
            </a:r>
            <a:r>
              <a:rPr lang="en-US" baseline="0" dirty="0" smtClean="0"/>
              <a:t> 30.11.2017 </a:t>
            </a:r>
            <a:r>
              <a:rPr lang="en-US" baseline="0" dirty="0" err="1" smtClean="0"/>
              <a:t>eingestellt</a:t>
            </a:r>
            <a:r>
              <a:rPr lang="en-US" baseline="0" dirty="0" smtClean="0"/>
              <a:t>.</a:t>
            </a:r>
            <a:endParaRPr lang="en-US" baseline="0" dirty="0"/>
          </a:p>
          <a:p>
            <a:pPr marL="166009" indent="-166009">
              <a:buFont typeface="Arial" panose="020B0604020202020204" pitchFamily="34" charset="0"/>
              <a:buChar char="•"/>
            </a:pPr>
            <a:endParaRPr lang="en-US" baseline="0" dirty="0"/>
          </a:p>
          <a:p>
            <a:r>
              <a:rPr lang="en-US" baseline="0" dirty="0" err="1"/>
              <a:t>Überleitung</a:t>
            </a:r>
            <a:r>
              <a:rPr lang="en-US" baseline="0" dirty="0"/>
              <a:t> zur </a:t>
            </a:r>
            <a:r>
              <a:rPr lang="en-US" baseline="0" dirty="0" err="1"/>
              <a:t>nächsten</a:t>
            </a:r>
            <a:r>
              <a:rPr lang="en-US" baseline="0" dirty="0"/>
              <a:t> </a:t>
            </a:r>
            <a:r>
              <a:rPr lang="en-US" baseline="0" dirty="0" err="1"/>
              <a:t>Folie</a:t>
            </a:r>
            <a:r>
              <a:rPr lang="en-US" baseline="0" dirty="0"/>
              <a:t>:</a:t>
            </a:r>
          </a:p>
          <a:p>
            <a:r>
              <a:rPr lang="en-US" baseline="0" dirty="0"/>
              <a:t>Auf Basis dieser </a:t>
            </a:r>
            <a:r>
              <a:rPr lang="en-US" baseline="0" dirty="0" err="1"/>
              <a:t>speziellen</a:t>
            </a:r>
            <a:r>
              <a:rPr lang="en-US" baseline="0" dirty="0"/>
              <a:t> </a:t>
            </a:r>
            <a:r>
              <a:rPr lang="en-US" baseline="0" dirty="0" err="1"/>
              <a:t>Schnittpunkt</a:t>
            </a:r>
            <a:r>
              <a:rPr lang="en-US" baseline="0" dirty="0"/>
              <a:t> </a:t>
            </a:r>
            <a:r>
              <a:rPr lang="en-US" baseline="0" dirty="0" err="1"/>
              <a:t>lässt</a:t>
            </a:r>
            <a:r>
              <a:rPr lang="en-US" baseline="0" dirty="0"/>
              <a:t> </a:t>
            </a:r>
            <a:r>
              <a:rPr lang="en-US" baseline="0" dirty="0" err="1"/>
              <a:t>sich</a:t>
            </a:r>
            <a:r>
              <a:rPr lang="en-US" baseline="0" dirty="0"/>
              <a:t> in </a:t>
            </a:r>
            <a:r>
              <a:rPr lang="en-US" baseline="0" dirty="0" err="1"/>
              <a:t>letzter</a:t>
            </a:r>
            <a:r>
              <a:rPr lang="en-US" baseline="0" dirty="0"/>
              <a:t> Zeit </a:t>
            </a:r>
            <a:r>
              <a:rPr lang="en-US" baseline="0" dirty="0" err="1"/>
              <a:t>auch</a:t>
            </a:r>
            <a:r>
              <a:rPr lang="en-US" baseline="0" dirty="0"/>
              <a:t> das </a:t>
            </a:r>
            <a:r>
              <a:rPr lang="en-US" baseline="0" dirty="0" err="1"/>
              <a:t>Phänomen</a:t>
            </a:r>
            <a:r>
              <a:rPr lang="en-US" baseline="0" dirty="0"/>
              <a:t> der </a:t>
            </a:r>
            <a:r>
              <a:rPr lang="en-US" baseline="0" dirty="0" err="1"/>
              <a:t>Plattform-Banken</a:t>
            </a:r>
            <a:r>
              <a:rPr lang="en-US" baseline="0" dirty="0"/>
              <a:t> </a:t>
            </a:r>
            <a:r>
              <a:rPr lang="en-US" baseline="0" dirty="0" err="1"/>
              <a:t>beobachten</a:t>
            </a:r>
            <a:r>
              <a:rPr lang="en-US" baseline="0" dirty="0"/>
              <a:t>.</a:t>
            </a:r>
          </a:p>
          <a:p>
            <a:endParaRPr lang="en-US" baseline="0" dirty="0"/>
          </a:p>
          <a:p>
            <a:endParaRPr lang="en-US" baseline="0" dirty="0"/>
          </a:p>
          <a:p>
            <a:endParaRPr lang="en-US" baseline="0"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13</a:t>
            </a:fld>
            <a:endParaRPr lang="de-DE"/>
          </a:p>
        </p:txBody>
      </p:sp>
    </p:spTree>
    <p:extLst>
      <p:ext uri="{BB962C8B-B14F-4D97-AF65-F5344CB8AC3E}">
        <p14:creationId xmlns:p14="http://schemas.microsoft.com/office/powerpoint/2010/main" val="289572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84325" y="581025"/>
            <a:ext cx="3689350" cy="2767013"/>
          </a:xfrm>
        </p:spPr>
      </p:sp>
      <p:sp>
        <p:nvSpPr>
          <p:cNvPr id="3" name="Notizenplatzhalter 2"/>
          <p:cNvSpPr>
            <a:spLocks noGrp="1"/>
          </p:cNvSpPr>
          <p:nvPr>
            <p:ph type="body" idx="1"/>
          </p:nvPr>
        </p:nvSpPr>
        <p:spPr/>
        <p:txBody>
          <a:bodyPr/>
          <a:lstStyle/>
          <a:p>
            <a:r>
              <a:rPr lang="de-DE" dirty="0"/>
              <a:t>… Diese stellen ihre</a:t>
            </a:r>
            <a:r>
              <a:rPr lang="de-DE" baseline="0" dirty="0"/>
              <a:t> Bankserver FinTechs zur Verfügung, um ihre eigene Angebotspalette zu erweitern</a:t>
            </a:r>
          </a:p>
          <a:p>
            <a:endParaRPr lang="de-DE" baseline="0" dirty="0"/>
          </a:p>
          <a:p>
            <a:r>
              <a:rPr lang="de-DE" baseline="0" dirty="0"/>
              <a:t>So bietet zum Beispiel die N26 auf Basis ihres Kernbanksystems verschiedene Dienstleistungen mit Hilfe anderer FinTechs an.</a:t>
            </a:r>
          </a:p>
          <a:p>
            <a:pPr marL="166009" indent="-166009">
              <a:buFont typeface="Arial" panose="020B0604020202020204" pitchFamily="34" charset="0"/>
              <a:buChar char="•"/>
            </a:pPr>
            <a:r>
              <a:rPr lang="de-DE" dirty="0"/>
              <a:t>Überweisungen in Fremdwährungen mit </a:t>
            </a:r>
            <a:r>
              <a:rPr lang="de-DE" dirty="0" err="1"/>
              <a:t>Transferwise</a:t>
            </a:r>
            <a:r>
              <a:rPr lang="de-DE" dirty="0"/>
              <a:t> – preiswerter als herkömmliche Abwicklung aufgrund eines </a:t>
            </a:r>
            <a:r>
              <a:rPr lang="de-DE" dirty="0" err="1"/>
              <a:t>closed</a:t>
            </a:r>
            <a:r>
              <a:rPr lang="de-DE" dirty="0"/>
              <a:t> loop Systems bei </a:t>
            </a:r>
            <a:r>
              <a:rPr lang="de-DE" dirty="0" err="1"/>
              <a:t>Transferwise</a:t>
            </a:r>
            <a:endParaRPr lang="de-DE" dirty="0"/>
          </a:p>
          <a:p>
            <a:pPr marL="166009" indent="-166009">
              <a:buFont typeface="Arial" panose="020B0604020202020204" pitchFamily="34" charset="0"/>
              <a:buChar char="•"/>
            </a:pPr>
            <a:r>
              <a:rPr lang="de-DE" dirty="0"/>
              <a:t>Bargeldauszahlungen am POS mithilfe von Barzahlen.de</a:t>
            </a:r>
          </a:p>
          <a:p>
            <a:pPr marL="166009" indent="-166009">
              <a:buFont typeface="Arial" panose="020B0604020202020204" pitchFamily="34" charset="0"/>
              <a:buChar char="•"/>
            </a:pPr>
            <a:r>
              <a:rPr lang="de-DE" dirty="0" err="1"/>
              <a:t>Roboadvisors</a:t>
            </a:r>
            <a:r>
              <a:rPr lang="de-DE" dirty="0"/>
              <a:t> versuchen die Kosten der Geldanlage durch Automatisierung zu senken, indem Anlageentscheidungen von </a:t>
            </a:r>
            <a:r>
              <a:rPr lang="de-DE" dirty="0" err="1"/>
              <a:t>Algorhitmen</a:t>
            </a:r>
            <a:r>
              <a:rPr lang="de-DE" dirty="0"/>
              <a:t> getroffen werden</a:t>
            </a:r>
          </a:p>
          <a:p>
            <a:pPr marL="166009" indent="-166009">
              <a:buFont typeface="Arial" panose="020B0604020202020204" pitchFamily="34" charset="0"/>
              <a:buChar char="•"/>
            </a:pPr>
            <a:r>
              <a:rPr lang="de-DE" dirty="0" err="1"/>
              <a:t>Kreditkartenissuer</a:t>
            </a:r>
            <a:r>
              <a:rPr lang="de-DE" dirty="0"/>
              <a:t> </a:t>
            </a:r>
            <a:r>
              <a:rPr lang="de-DE" dirty="0" err="1"/>
              <a:t>Mastercard</a:t>
            </a:r>
            <a:endParaRPr lang="de-DE" dirty="0"/>
          </a:p>
          <a:p>
            <a:pPr marL="166009" indent="-166009">
              <a:buFont typeface="Arial" panose="020B0604020202020204" pitchFamily="34" charset="0"/>
              <a:buChar char="•"/>
            </a:pPr>
            <a:r>
              <a:rPr lang="de-DE" dirty="0"/>
              <a:t>Identifizierung mithilfe von </a:t>
            </a:r>
            <a:r>
              <a:rPr lang="de-DE" dirty="0" err="1"/>
              <a:t>IDnow</a:t>
            </a:r>
            <a:r>
              <a:rPr lang="de-DE" dirty="0"/>
              <a:t>: Videoidentifikation bei der Kontoeröffnung (Halten des Personalausweises in die Kamera)</a:t>
            </a:r>
          </a:p>
          <a:p>
            <a:endParaRPr lang="de-DE" dirty="0"/>
          </a:p>
          <a:p>
            <a:r>
              <a:rPr lang="de-DE" dirty="0"/>
              <a:t>Überleitung:</a:t>
            </a:r>
          </a:p>
          <a:p>
            <a:r>
              <a:rPr lang="de-DE" dirty="0"/>
              <a:t>Auch andere Anbieter haben den Plattformgedanken verinnerlicht:</a:t>
            </a:r>
          </a:p>
          <a:p>
            <a:endParaRPr lang="de-DE" dirty="0"/>
          </a:p>
          <a:p>
            <a:pPr marL="166009" indent="-16600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14</a:t>
            </a:fld>
            <a:endParaRPr lang="de-DE"/>
          </a:p>
        </p:txBody>
      </p:sp>
    </p:spTree>
    <p:extLst>
      <p:ext uri="{BB962C8B-B14F-4D97-AF65-F5344CB8AC3E}">
        <p14:creationId xmlns:p14="http://schemas.microsoft.com/office/powerpoint/2010/main" val="320482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a:t>… diese Anbieter sind mittlerweile zu riesigen Ökosystemen herangewachsen.</a:t>
            </a:r>
          </a:p>
          <a:p>
            <a:pPr eaLnBrk="1" hangingPunct="1">
              <a:spcBef>
                <a:spcPct val="0"/>
              </a:spcBef>
            </a:pPr>
            <a:endParaRPr lang="de-DE" altLang="de-DE" dirty="0"/>
          </a:p>
          <a:p>
            <a:pPr eaLnBrk="1" hangingPunct="1">
              <a:spcBef>
                <a:spcPct val="0"/>
              </a:spcBef>
            </a:pPr>
            <a:r>
              <a:rPr lang="de-DE" altLang="de-DE" dirty="0"/>
              <a:t>Alibaba in China bietet mittlerweile folgende Dienstleistungen an:</a:t>
            </a:r>
          </a:p>
          <a:p>
            <a:pPr marL="166009" indent="-166009" eaLnBrk="1" hangingPunct="1">
              <a:spcBef>
                <a:spcPct val="0"/>
              </a:spcBef>
              <a:buFont typeface="Arial" panose="020B0604020202020204" pitchFamily="34" charset="0"/>
              <a:buChar char="•"/>
            </a:pPr>
            <a:r>
              <a:rPr lang="de-DE" altLang="de-DE" dirty="0"/>
              <a:t>Suchmaschinen fürs Shoppen (</a:t>
            </a:r>
            <a:r>
              <a:rPr lang="de-DE" altLang="de-DE" dirty="0" err="1"/>
              <a:t>eTao</a:t>
            </a:r>
            <a:r>
              <a:rPr lang="de-DE" altLang="de-DE" dirty="0"/>
              <a:t>)</a:t>
            </a:r>
          </a:p>
          <a:p>
            <a:pPr marL="166009" indent="-166009" eaLnBrk="1" hangingPunct="1">
              <a:spcBef>
                <a:spcPct val="0"/>
              </a:spcBef>
              <a:buFont typeface="Arial" panose="020B0604020202020204" pitchFamily="34" charset="0"/>
              <a:buChar char="•"/>
            </a:pPr>
            <a:r>
              <a:rPr lang="de-DE" altLang="de-DE" dirty="0"/>
              <a:t>Onlinemarktplätze, sowohl B2C, als auch C2C (vergleichbar: Ebay(B2C,C2C) Ebay Kleinanzeigen (C2C)) (</a:t>
            </a:r>
            <a:r>
              <a:rPr lang="de-DE" altLang="de-DE" dirty="0" err="1"/>
              <a:t>Taobao</a:t>
            </a:r>
            <a:r>
              <a:rPr lang="de-DE" altLang="de-DE" dirty="0"/>
              <a:t> Mall/</a:t>
            </a:r>
            <a:r>
              <a:rPr lang="de-DE" altLang="de-DE" b="1" dirty="0"/>
              <a:t>Alibaba</a:t>
            </a:r>
            <a:r>
              <a:rPr lang="de-DE" altLang="de-DE" dirty="0"/>
              <a:t>)</a:t>
            </a:r>
          </a:p>
          <a:p>
            <a:pPr marL="166009" indent="-166009" eaLnBrk="1" hangingPunct="1">
              <a:spcBef>
                <a:spcPct val="0"/>
              </a:spcBef>
              <a:buFont typeface="Arial" panose="020B0604020202020204" pitchFamily="34" charset="0"/>
              <a:buChar char="•"/>
            </a:pPr>
            <a:r>
              <a:rPr lang="de-DE" altLang="de-DE" dirty="0"/>
              <a:t>Cloud Computing</a:t>
            </a:r>
          </a:p>
          <a:p>
            <a:pPr marL="166009" indent="-166009" eaLnBrk="1" hangingPunct="1">
              <a:spcBef>
                <a:spcPct val="0"/>
              </a:spcBef>
              <a:buFont typeface="Arial" panose="020B0604020202020204" pitchFamily="34" charset="0"/>
              <a:buChar char="•"/>
            </a:pPr>
            <a:r>
              <a:rPr lang="de-DE" altLang="de-DE" dirty="0"/>
              <a:t>Zahlungsdienste (</a:t>
            </a:r>
            <a:r>
              <a:rPr lang="de-DE" altLang="de-DE" dirty="0" err="1"/>
              <a:t>Alipay</a:t>
            </a:r>
            <a:r>
              <a:rPr lang="de-DE" altLang="de-DE" dirty="0"/>
              <a:t>) </a:t>
            </a:r>
          </a:p>
          <a:p>
            <a:pPr marL="166009" indent="-166009" eaLnBrk="1" hangingPunct="1">
              <a:spcBef>
                <a:spcPct val="0"/>
              </a:spcBef>
              <a:buFont typeface="Arial" panose="020B0604020202020204" pitchFamily="34" charset="0"/>
              <a:buChar char="•"/>
            </a:pPr>
            <a:r>
              <a:rPr lang="de-DE" altLang="de-DE" dirty="0"/>
              <a:t>Mehr als 500 Mio. Nutzer</a:t>
            </a:r>
          </a:p>
          <a:p>
            <a:pPr marL="166009" indent="-166009" eaLnBrk="1" hangingPunct="1">
              <a:spcBef>
                <a:spcPct val="0"/>
              </a:spcBef>
              <a:buFont typeface="Arial" panose="020B0604020202020204" pitchFamily="34" charset="0"/>
              <a:buChar char="•"/>
            </a:pPr>
            <a:r>
              <a:rPr lang="de-DE" altLang="de-DE" dirty="0"/>
              <a:t>Kritikpunkt: Datenschutz</a:t>
            </a:r>
          </a:p>
          <a:p>
            <a:pPr marL="166009" indent="-166009" eaLnBrk="1" hangingPunct="1">
              <a:spcBef>
                <a:spcPct val="0"/>
              </a:spcBef>
              <a:buFont typeface="Arial" panose="020B0604020202020204" pitchFamily="34" charset="0"/>
              <a:buChar char="•"/>
            </a:pPr>
            <a:endParaRPr lang="de-DE" altLang="de-DE" dirty="0"/>
          </a:p>
          <a:p>
            <a:pPr eaLnBrk="1" hangingPunct="1">
              <a:spcBef>
                <a:spcPct val="0"/>
              </a:spcBef>
            </a:pPr>
            <a:r>
              <a:rPr lang="de-DE" altLang="de-DE" dirty="0"/>
              <a:t>Vergleichbar: Amazon mit Amazon Web Services (Cloud Computing), Amazon (E-Commerce), Amazon Payments (Zahlungsdienste, mittlerweile auch auf anderen Websites (z.B. </a:t>
            </a:r>
            <a:r>
              <a:rPr lang="de-DE" altLang="de-DE" dirty="0" err="1"/>
              <a:t>MyDays</a:t>
            </a:r>
            <a:r>
              <a:rPr lang="de-DE" altLang="de-DE" dirty="0"/>
              <a:t>)</a:t>
            </a:r>
          </a:p>
          <a:p>
            <a:pPr eaLnBrk="1" hangingPunct="1">
              <a:spcBef>
                <a:spcPct val="0"/>
              </a:spcBef>
            </a:pPr>
            <a:endParaRPr lang="de-DE" altLang="de-DE" dirty="0"/>
          </a:p>
          <a:p>
            <a:pPr eaLnBrk="1" hangingPunct="1">
              <a:spcBef>
                <a:spcPct val="0"/>
              </a:spcBef>
            </a:pPr>
            <a:r>
              <a:rPr lang="de-DE" altLang="de-DE" dirty="0"/>
              <a:t>Plattformarchitektur sorgt für Synergieeffekte, allerdings steigt auch die Abhängigkeit kleiner Händler:</a:t>
            </a:r>
          </a:p>
          <a:p>
            <a:pPr eaLnBrk="1" hangingPunct="1">
              <a:spcBef>
                <a:spcPct val="0"/>
              </a:spcBef>
            </a:pPr>
            <a:r>
              <a:rPr lang="de-DE" altLang="de-DE" dirty="0"/>
              <a:t>Beispiel: Händler nutzt Amazon Web Services für Webseite, Verkauft auch über Amazon und nutzt Amazon Payments, resultiert in starkem Abhängigkeitsverhältnis</a:t>
            </a:r>
          </a:p>
          <a:p>
            <a:pPr eaLnBrk="1" hangingPunct="1">
              <a:spcBef>
                <a:spcPct val="0"/>
              </a:spcBef>
            </a:pPr>
            <a:endParaRPr lang="de-DE" altLang="de-DE" dirty="0"/>
          </a:p>
          <a:p>
            <a:pPr eaLnBrk="1" hangingPunct="1">
              <a:spcBef>
                <a:spcPct val="0"/>
              </a:spcBef>
            </a:pPr>
            <a:r>
              <a:rPr lang="de-DE" altLang="de-DE" dirty="0"/>
              <a:t>Mögliche Überleitung zur nächsten Folie:</a:t>
            </a:r>
          </a:p>
          <a:p>
            <a:pPr eaLnBrk="1" hangingPunct="1">
              <a:spcBef>
                <a:spcPct val="0"/>
              </a:spcBef>
            </a:pPr>
            <a:r>
              <a:rPr lang="de-DE" altLang="de-DE" dirty="0"/>
              <a:t>Diese neuen Anbieter konnten teilweise in den Markt drängen, weil sie einen Geschwindigkeitsvorteil gegenüber den „klassischen“ Banken hatten…</a:t>
            </a:r>
          </a:p>
          <a:p>
            <a:pPr marL="166009" indent="-166009" eaLnBrk="1" hangingPunct="1">
              <a:spcBef>
                <a:spcPct val="0"/>
              </a:spcBef>
              <a:buFont typeface="Arial" panose="020B0604020202020204" pitchFamily="34" charset="0"/>
              <a:buChar char="•"/>
            </a:pPr>
            <a:endParaRPr lang="de-DE" altLang="de-DE" dirty="0"/>
          </a:p>
        </p:txBody>
      </p:sp>
      <p:sp>
        <p:nvSpPr>
          <p:cNvPr id="3789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5429" indent="-286705">
              <a:defRPr>
                <a:solidFill>
                  <a:schemeClr val="tx1"/>
                </a:solidFill>
                <a:latin typeface="Arial" charset="0"/>
              </a:defRPr>
            </a:lvl2pPr>
            <a:lvl3pPr marL="1146815" indent="-229363">
              <a:defRPr>
                <a:solidFill>
                  <a:schemeClr val="tx1"/>
                </a:solidFill>
                <a:latin typeface="Arial" charset="0"/>
              </a:defRPr>
            </a:lvl3pPr>
            <a:lvl4pPr marL="1605541" indent="-229363">
              <a:defRPr>
                <a:solidFill>
                  <a:schemeClr val="tx1"/>
                </a:solidFill>
                <a:latin typeface="Arial" charset="0"/>
              </a:defRPr>
            </a:lvl4pPr>
            <a:lvl5pPr marL="2064268" indent="-229363">
              <a:defRPr>
                <a:solidFill>
                  <a:schemeClr val="tx1"/>
                </a:solidFill>
                <a:latin typeface="Arial" charset="0"/>
              </a:defRPr>
            </a:lvl5pPr>
            <a:lvl6pPr marL="2522995" indent="-229363" defTabSz="915861" fontAlgn="base">
              <a:spcBef>
                <a:spcPct val="0"/>
              </a:spcBef>
              <a:spcAft>
                <a:spcPct val="0"/>
              </a:spcAft>
              <a:defRPr>
                <a:solidFill>
                  <a:schemeClr val="tx1"/>
                </a:solidFill>
                <a:latin typeface="Arial" charset="0"/>
              </a:defRPr>
            </a:lvl6pPr>
            <a:lvl7pPr marL="2981720" indent="-229363" defTabSz="915861" fontAlgn="base">
              <a:spcBef>
                <a:spcPct val="0"/>
              </a:spcBef>
              <a:spcAft>
                <a:spcPct val="0"/>
              </a:spcAft>
              <a:defRPr>
                <a:solidFill>
                  <a:schemeClr val="tx1"/>
                </a:solidFill>
                <a:latin typeface="Arial" charset="0"/>
              </a:defRPr>
            </a:lvl7pPr>
            <a:lvl8pPr marL="3440446" indent="-229363" defTabSz="915861" fontAlgn="base">
              <a:spcBef>
                <a:spcPct val="0"/>
              </a:spcBef>
              <a:spcAft>
                <a:spcPct val="0"/>
              </a:spcAft>
              <a:defRPr>
                <a:solidFill>
                  <a:schemeClr val="tx1"/>
                </a:solidFill>
                <a:latin typeface="Arial" charset="0"/>
              </a:defRPr>
            </a:lvl8pPr>
            <a:lvl9pPr marL="3899174" indent="-229363" defTabSz="915861" fontAlgn="base">
              <a:spcBef>
                <a:spcPct val="0"/>
              </a:spcBef>
              <a:spcAft>
                <a:spcPct val="0"/>
              </a:spcAft>
              <a:defRPr>
                <a:solidFill>
                  <a:schemeClr val="tx1"/>
                </a:solidFill>
                <a:latin typeface="Arial" charset="0"/>
              </a:defRPr>
            </a:lvl9pPr>
          </a:lstStyle>
          <a:p>
            <a:pPr defTabSz="915861" fontAlgn="base">
              <a:spcBef>
                <a:spcPct val="0"/>
              </a:spcBef>
              <a:spcAft>
                <a:spcPct val="0"/>
              </a:spcAft>
              <a:defRPr/>
            </a:pPr>
            <a:fld id="{0A712909-3D19-4DEA-A7AD-04E02DE2D1DA}" type="slidenum">
              <a:rPr lang="de-DE" altLang="de-DE" smtClean="0">
                <a:latin typeface="Calibri" pitchFamily="34" charset="0"/>
              </a:rPr>
              <a:pPr defTabSz="915861" fontAlgn="base">
                <a:spcBef>
                  <a:spcPct val="0"/>
                </a:spcBef>
                <a:spcAft>
                  <a:spcPct val="0"/>
                </a:spcAft>
                <a:defRPr/>
              </a:pPr>
              <a:t>15</a:t>
            </a:fld>
            <a:endParaRPr lang="de-DE" altLang="de-DE">
              <a:latin typeface="Calibri" pitchFamily="34" charset="0"/>
            </a:endParaRPr>
          </a:p>
        </p:txBody>
      </p:sp>
    </p:spTree>
    <p:extLst>
      <p:ext uri="{BB962C8B-B14F-4D97-AF65-F5344CB8AC3E}">
        <p14:creationId xmlns:p14="http://schemas.microsoft.com/office/powerpoint/2010/main" val="73916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Der nun mit der Konzeption neuer Systeme ausgeglichen werden könnte. Mit Instant Payments könnten die Banken Marktanteile im Zahlungsverkehr zurück gewinnen und die Kundenbindung erhöhen.</a:t>
            </a:r>
          </a:p>
          <a:p>
            <a:endParaRPr lang="de-DE" dirty="0"/>
          </a:p>
          <a:p>
            <a:r>
              <a:rPr lang="de-DE" dirty="0"/>
              <a:t>Mögliche Überleitung zur nächsten Folie:</a:t>
            </a:r>
          </a:p>
          <a:p>
            <a:r>
              <a:rPr lang="de-DE" dirty="0"/>
              <a:t>Grundlage für dieses neue Zahlungsinstrument bildet das sogenannte </a:t>
            </a:r>
            <a:r>
              <a:rPr lang="de-DE" dirty="0" err="1"/>
              <a:t>SCTinst</a:t>
            </a:r>
            <a:r>
              <a:rPr lang="de-DE" dirty="0"/>
              <a:t> Regelwerk…</a:t>
            </a:r>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16</a:t>
            </a:fld>
            <a:endParaRPr lang="de-DE"/>
          </a:p>
        </p:txBody>
      </p:sp>
    </p:spTree>
    <p:extLst>
      <p:ext uri="{BB962C8B-B14F-4D97-AF65-F5344CB8AC3E}">
        <p14:creationId xmlns:p14="http://schemas.microsoft.com/office/powerpoint/2010/main" val="215846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Von Zahlungen per Mobiltelefon, über den E-Commerce bis hin zu Zahlungen an Freunde und Bekannte.</a:t>
            </a:r>
          </a:p>
          <a:p>
            <a:endParaRPr lang="de-DE" dirty="0"/>
          </a:p>
          <a:p>
            <a:r>
              <a:rPr lang="de-DE" dirty="0"/>
              <a:t>Voraussetzung:</a:t>
            </a:r>
          </a:p>
          <a:p>
            <a:r>
              <a:rPr lang="de-DE" dirty="0"/>
              <a:t>Nutzerfreundlichkeit – Adressierung sollte nicht mit IBAN, sondern mit Telefonnummer o.ä. erfolgen: Momentan Arbeiten in Europa, um eine Datenbank zu schaffen, die (mit Einwilligung des Nutzers) Mobiltelefonnummer mit IBAN verknüpft</a:t>
            </a:r>
          </a:p>
          <a:p>
            <a:endParaRPr lang="de-DE" dirty="0"/>
          </a:p>
          <a:p>
            <a:r>
              <a:rPr lang="de-DE" dirty="0"/>
              <a:t>Zusammen mit der überarbeiteten </a:t>
            </a:r>
            <a:r>
              <a:rPr lang="de-DE" dirty="0" err="1"/>
              <a:t>Zahlungsdiensterichtlinie</a:t>
            </a:r>
            <a:r>
              <a:rPr lang="de-DE" dirty="0"/>
              <a:t> können IP für eine deutliche Senkung der Markteintrittsbarrieren zusammen mit neuen Möglichkeiten für FinTechs führen, z.B. Zahlungsauslösedienste, die Echtzeitzahlungen anbieten</a:t>
            </a:r>
            <a:r>
              <a:rPr lang="de-DE" dirty="0" smtClean="0"/>
              <a:t>.</a:t>
            </a:r>
          </a:p>
          <a:p>
            <a:endParaRPr lang="de-DE" dirty="0" smtClean="0"/>
          </a:p>
          <a:p>
            <a:r>
              <a:rPr lang="de-DE" dirty="0" smtClean="0"/>
              <a:t>Bisher in Deutschland erst eine Bank am Markt (UniCredit), aber Sparkassen kommen ab Juli 2018</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17</a:t>
            </a:fld>
            <a:endParaRPr lang="de-DE"/>
          </a:p>
        </p:txBody>
      </p:sp>
    </p:spTree>
    <p:extLst>
      <p:ext uri="{BB962C8B-B14F-4D97-AF65-F5344CB8AC3E}">
        <p14:creationId xmlns:p14="http://schemas.microsoft.com/office/powerpoint/2010/main" val="3648576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Von Zahlungen per Mobiltelefon, über den E-Commerce bis hin zu Zahlungen an Freunde und Bekannte.</a:t>
            </a:r>
          </a:p>
          <a:p>
            <a:endParaRPr lang="de-DE" dirty="0"/>
          </a:p>
          <a:p>
            <a:r>
              <a:rPr lang="de-DE" dirty="0"/>
              <a:t>Voraussetzung:</a:t>
            </a:r>
          </a:p>
          <a:p>
            <a:r>
              <a:rPr lang="de-DE" dirty="0"/>
              <a:t>Nutzerfreundlichkeit – Adressierung sollte nicht mit IBAN, sondern mit Telefonnummer o.ä. erfolgen: Momentan Arbeiten in Europa, um eine Datenbank zu schaffen, die (mit Einwilligung des Nutzers) Mobiltelefonnummer mit IBAN verknüpft</a:t>
            </a:r>
          </a:p>
          <a:p>
            <a:endParaRPr lang="de-DE" dirty="0"/>
          </a:p>
          <a:p>
            <a:r>
              <a:rPr lang="de-DE" dirty="0"/>
              <a:t>Zusammen mit der überarbeiteten </a:t>
            </a:r>
            <a:r>
              <a:rPr lang="de-DE" dirty="0" err="1"/>
              <a:t>Zahlungsdiensterichtlinie</a:t>
            </a:r>
            <a:r>
              <a:rPr lang="de-DE" dirty="0"/>
              <a:t> können IP für eine deutliche Senkung der Markteintrittsbarrieren zusammen mit neuen Möglichkeiten für FinTechs führen, z.B. Zahlungsauslösedienste, die Echtzeitzahlungen anbieten</a:t>
            </a:r>
            <a:r>
              <a:rPr lang="de-DE" dirty="0" smtClean="0"/>
              <a:t>.</a:t>
            </a:r>
          </a:p>
          <a:p>
            <a:endParaRPr lang="de-DE" dirty="0" smtClean="0"/>
          </a:p>
          <a:p>
            <a:r>
              <a:rPr lang="de-DE" dirty="0" smtClean="0"/>
              <a:t>Bisher in Deutschland erst eine Bank am Markt (UniCredit), aber Sparkassen kommen ab Juli 2018</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18</a:t>
            </a:fld>
            <a:endParaRPr lang="de-DE"/>
          </a:p>
        </p:txBody>
      </p:sp>
    </p:spTree>
    <p:extLst>
      <p:ext uri="{BB962C8B-B14F-4D97-AF65-F5344CB8AC3E}">
        <p14:creationId xmlns:p14="http://schemas.microsoft.com/office/powerpoint/2010/main" val="364857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normAutofit fontScale="40000" lnSpcReduction="20000"/>
          </a:bodyPr>
          <a:lstStyle/>
          <a:p>
            <a:pPr marL="17572"/>
            <a:r>
              <a:rPr lang="de-DE" baseline="0" dirty="0" smtClean="0"/>
              <a:t>Weitere Vorteile </a:t>
            </a:r>
          </a:p>
          <a:p>
            <a:pPr marL="0" lvl="1">
              <a:spcBef>
                <a:spcPts val="1162"/>
              </a:spcBef>
              <a:buClr>
                <a:schemeClr val="accent1"/>
              </a:buClr>
            </a:pPr>
            <a:r>
              <a:rPr lang="de-DE" b="1" dirty="0" smtClean="0">
                <a:cs typeface="Arial" panose="020B0604020202020204" pitchFamily="34" charset="0"/>
              </a:rPr>
              <a:t>Für Zahlungsdienstnutzer</a:t>
            </a:r>
          </a:p>
          <a:p>
            <a:pPr marL="166009" indent="-166009">
              <a:buFont typeface="Arial" panose="020B0604020202020204" pitchFamily="34" charset="0"/>
              <a:buChar char="•"/>
            </a:pPr>
            <a:r>
              <a:rPr lang="de-DE" dirty="0" smtClean="0"/>
              <a:t>Geschwindigkeit als Kundenerwartung durch </a:t>
            </a:r>
            <a:r>
              <a:rPr lang="de-DE" dirty="0" err="1" smtClean="0"/>
              <a:t>Whatsapp</a:t>
            </a:r>
            <a:r>
              <a:rPr lang="de-DE" dirty="0" smtClean="0"/>
              <a:t>, E-Mail etc.</a:t>
            </a:r>
          </a:p>
          <a:p>
            <a:pPr marL="166009" indent="-166009">
              <a:buFont typeface="Arial" panose="020B0604020202020204" pitchFamily="34" charset="0"/>
              <a:buChar char="•"/>
            </a:pPr>
            <a:r>
              <a:rPr lang="de-DE" dirty="0" smtClean="0"/>
              <a:t>Weitere Innovationen können </a:t>
            </a:r>
            <a:r>
              <a:rPr lang="de-DE" sz="1600" dirty="0">
                <a:cs typeface="Arial" panose="020B0604020202020204" pitchFamily="34" charset="0"/>
              </a:rPr>
              <a:t>Wettbewerb</a:t>
            </a:r>
            <a:r>
              <a:rPr lang="de-DE" dirty="0" smtClean="0"/>
              <a:t> stärken und Preise senken</a:t>
            </a:r>
            <a:endParaRPr lang="de-DE" dirty="0" smtClean="0">
              <a:cs typeface="Arial" panose="020B0604020202020204" pitchFamily="34" charset="0"/>
            </a:endParaRPr>
          </a:p>
          <a:p>
            <a:pPr marL="276682" lvl="1" indent="-276682">
              <a:spcBef>
                <a:spcPts val="1162"/>
              </a:spcBef>
              <a:buFont typeface="Arial" panose="020B0604020202020204" pitchFamily="34" charset="0"/>
              <a:buChar char="•"/>
            </a:pPr>
            <a:r>
              <a:rPr lang="de-DE" dirty="0" smtClean="0">
                <a:cs typeface="Arial" panose="020B0604020202020204" pitchFamily="34" charset="0"/>
              </a:rPr>
              <a:t>Abwicklung von Zahlungen innerhalb weniger Sekunden</a:t>
            </a:r>
          </a:p>
          <a:p>
            <a:pPr marL="276682" lvl="1" indent="-276682">
              <a:spcBef>
                <a:spcPts val="1162"/>
              </a:spcBef>
              <a:spcAft>
                <a:spcPts val="1162"/>
              </a:spcAft>
              <a:buFont typeface="Arial" panose="020B0604020202020204" pitchFamily="34" charset="0"/>
              <a:buChar char="•"/>
            </a:pPr>
            <a:r>
              <a:rPr lang="de-DE" dirty="0" smtClean="0">
                <a:cs typeface="Arial" panose="020B0604020202020204" pitchFamily="34" charset="0"/>
              </a:rPr>
              <a:t>Türöffner für weitere Innovationen im Zahlungsverkehr</a:t>
            </a:r>
          </a:p>
          <a:p>
            <a:pPr marL="0" lvl="1">
              <a:spcBef>
                <a:spcPts val="1162"/>
              </a:spcBef>
              <a:spcAft>
                <a:spcPts val="1162"/>
              </a:spcAft>
            </a:pPr>
            <a:endParaRPr lang="de-DE" dirty="0" smtClean="0">
              <a:cs typeface="Arial" panose="020B0604020202020204" pitchFamily="34" charset="0"/>
            </a:endParaRPr>
          </a:p>
          <a:p>
            <a:pPr marL="0" lvl="1">
              <a:spcBef>
                <a:spcPts val="1162"/>
              </a:spcBef>
              <a:spcAft>
                <a:spcPts val="1162"/>
              </a:spcAft>
            </a:pPr>
            <a:r>
              <a:rPr lang="de-DE" b="1" dirty="0" smtClean="0">
                <a:cs typeface="Arial" panose="020B0604020202020204" pitchFamily="34" charset="0"/>
              </a:rPr>
              <a:t>Für Zahlungsdienstanbieter</a:t>
            </a:r>
          </a:p>
          <a:p>
            <a:pPr marL="166009" indent="-166009">
              <a:buFont typeface="Arial" panose="020B0604020202020204" pitchFamily="34" charset="0"/>
              <a:buChar char="•"/>
            </a:pPr>
            <a:r>
              <a:rPr lang="de-DE" dirty="0" smtClean="0"/>
              <a:t>Zurückgewinnen verlorener Marktanteile</a:t>
            </a:r>
          </a:p>
          <a:p>
            <a:pPr marL="166009" indent="-166009">
              <a:buFont typeface="Arial" panose="020B0604020202020204" pitchFamily="34" charset="0"/>
              <a:buChar char="•"/>
            </a:pPr>
            <a:r>
              <a:rPr lang="de-DE" dirty="0" smtClean="0"/>
              <a:t>Stärken der Wettbewerbsposition</a:t>
            </a:r>
            <a:endParaRPr lang="de-DE" dirty="0" smtClean="0">
              <a:cs typeface="Arial" panose="020B0604020202020204" pitchFamily="34" charset="0"/>
            </a:endParaRPr>
          </a:p>
          <a:p>
            <a:pPr marL="276682" lvl="1" indent="-276682">
              <a:spcBef>
                <a:spcPts val="1162"/>
              </a:spcBef>
              <a:spcAft>
                <a:spcPts val="1162"/>
              </a:spcAft>
              <a:buFont typeface="Arial" panose="020B0604020202020204" pitchFamily="34" charset="0"/>
              <a:buChar char="•"/>
            </a:pPr>
            <a:r>
              <a:rPr lang="de-DE" dirty="0" smtClean="0">
                <a:cs typeface="Arial" panose="020B0604020202020204" pitchFamily="34" charset="0"/>
              </a:rPr>
              <a:t>Möglichkeit einer engeren Kundenbindung</a:t>
            </a:r>
          </a:p>
          <a:p>
            <a:pPr marL="276682" lvl="1" indent="-276682">
              <a:spcBef>
                <a:spcPts val="1162"/>
              </a:spcBef>
              <a:spcAft>
                <a:spcPts val="1162"/>
              </a:spcAft>
              <a:buFont typeface="Arial" panose="020B0604020202020204" pitchFamily="34" charset="0"/>
              <a:buChar char="•"/>
            </a:pPr>
            <a:r>
              <a:rPr lang="de-DE" dirty="0" smtClean="0">
                <a:cs typeface="Arial" panose="020B0604020202020204" pitchFamily="34" charset="0"/>
              </a:rPr>
              <a:t>Konto bei der Hausbank rückt wieder mehr in den Fokus</a:t>
            </a:r>
          </a:p>
          <a:p>
            <a:pPr marL="0" lvl="1">
              <a:spcBef>
                <a:spcPts val="1162"/>
              </a:spcBef>
              <a:spcAft>
                <a:spcPts val="1162"/>
              </a:spcAft>
            </a:pPr>
            <a:endParaRPr lang="de-DE" dirty="0" smtClean="0">
              <a:cs typeface="Arial" panose="020B0604020202020204" pitchFamily="34" charset="0"/>
            </a:endParaRPr>
          </a:p>
          <a:p>
            <a:pPr marL="0" lvl="1">
              <a:spcBef>
                <a:spcPts val="1162"/>
              </a:spcBef>
              <a:spcAft>
                <a:spcPts val="1162"/>
              </a:spcAft>
              <a:buClr>
                <a:schemeClr val="accent1"/>
              </a:buClr>
            </a:pPr>
            <a:r>
              <a:rPr lang="de-DE" b="1" dirty="0" smtClean="0">
                <a:cs typeface="Arial" panose="020B0604020202020204" pitchFamily="34" charset="0"/>
              </a:rPr>
              <a:t>Für den Handel</a:t>
            </a:r>
          </a:p>
          <a:p>
            <a:pPr marL="276682" lvl="1" indent="-276682">
              <a:spcBef>
                <a:spcPts val="1162"/>
              </a:spcBef>
              <a:buFont typeface="Arial" panose="020B0604020202020204" pitchFamily="34" charset="0"/>
              <a:buChar char="•"/>
            </a:pPr>
            <a:r>
              <a:rPr lang="de-DE" dirty="0" smtClean="0">
                <a:cs typeface="Arial" panose="020B0604020202020204" pitchFamily="34" charset="0"/>
              </a:rPr>
              <a:t>Sofortige Verfügbarkeit der Mittel</a:t>
            </a:r>
          </a:p>
          <a:p>
            <a:pPr marL="276682" lvl="1" indent="-276682">
              <a:spcBef>
                <a:spcPts val="1162"/>
              </a:spcBef>
              <a:buFont typeface="Arial" panose="020B0604020202020204" pitchFamily="34" charset="0"/>
              <a:buChar char="•"/>
            </a:pPr>
            <a:r>
              <a:rPr lang="de-DE" dirty="0" smtClean="0">
                <a:cs typeface="Arial" panose="020B0604020202020204" pitchFamily="34" charset="0"/>
              </a:rPr>
              <a:t>Risikominimierung / Ausfallsicherheit von Zahlungen</a:t>
            </a:r>
            <a:endParaRPr lang="de-DE" dirty="0" smtClean="0"/>
          </a:p>
          <a:p>
            <a:pPr marL="166009" indent="-166009">
              <a:buFont typeface="Arial" panose="020B0604020202020204" pitchFamily="34" charset="0"/>
              <a:buChar char="•"/>
            </a:pPr>
            <a:r>
              <a:rPr lang="de-DE" dirty="0" smtClean="0"/>
              <a:t>Sofortige Verfügbarkeit der Mittel sorgt für Risikoverlagerung von Handel auf Kunden</a:t>
            </a:r>
          </a:p>
          <a:p>
            <a:pPr marL="166009" indent="-166009">
              <a:buFont typeface="Arial" panose="020B0604020202020204" pitchFamily="34" charset="0"/>
              <a:buChar char="•"/>
            </a:pPr>
            <a:r>
              <a:rPr lang="de-DE" dirty="0" smtClean="0"/>
              <a:t>Keine Zahlungsausfälle mehr für Händler, allerdings muss der Kunde (im E-Commerce) auf den Händler vertrauen, dass die Ware (fehlerfrei) bei ihm ankommt </a:t>
            </a:r>
          </a:p>
          <a:p>
            <a:pPr marL="166009" indent="-166009">
              <a:buFont typeface="Arial" panose="020B0604020202020204" pitchFamily="34" charset="0"/>
              <a:buChar char="•"/>
            </a:pPr>
            <a:endParaRPr lang="de-DE" baseline="0" dirty="0" smtClean="0"/>
          </a:p>
          <a:p>
            <a:r>
              <a:rPr lang="de-DE" dirty="0" smtClean="0"/>
              <a:t>Mögliche Überleitung zur nächsten Folie</a:t>
            </a:r>
          </a:p>
          <a:p>
            <a:r>
              <a:rPr lang="de-DE" dirty="0" smtClean="0"/>
              <a:t>Für diese Echtzeitzahlungen sind einige Anwendungsbeispiele denkbar….</a:t>
            </a:r>
          </a:p>
          <a:p>
            <a:endParaRPr lang="en-US" baseline="0" dirty="0" smtClean="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19</a:t>
            </a:fld>
            <a:endParaRPr lang="de-DE"/>
          </a:p>
        </p:txBody>
      </p:sp>
    </p:spTree>
    <p:extLst>
      <p:ext uri="{BB962C8B-B14F-4D97-AF65-F5344CB8AC3E}">
        <p14:creationId xmlns:p14="http://schemas.microsoft.com/office/powerpoint/2010/main" val="65831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Mögliche Einleitung: </a:t>
            </a:r>
          </a:p>
          <a:p>
            <a:r>
              <a:rPr lang="de-DE" dirty="0"/>
              <a:t>Frage nach der Bargeldnutzung des Publikums, anschließend Wechsel zur nächsten Folie mit der Bargeldnutzung im europäischen Vergleich</a:t>
            </a:r>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2</a:t>
            </a:fld>
            <a:endParaRPr lang="de-DE"/>
          </a:p>
        </p:txBody>
      </p:sp>
    </p:spTree>
    <p:extLst>
      <p:ext uri="{BB962C8B-B14F-4D97-AF65-F5344CB8AC3E}">
        <p14:creationId xmlns:p14="http://schemas.microsoft.com/office/powerpoint/2010/main" val="1958444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normAutofit fontScale="40000" lnSpcReduction="20000"/>
          </a:bodyPr>
          <a:lstStyle/>
          <a:p>
            <a:pPr marL="17572"/>
            <a:r>
              <a:rPr lang="de-DE" baseline="0" dirty="0" smtClean="0"/>
              <a:t>Weitere Vorteile </a:t>
            </a:r>
          </a:p>
          <a:p>
            <a:pPr marL="0" lvl="1">
              <a:spcBef>
                <a:spcPts val="1162"/>
              </a:spcBef>
              <a:buClr>
                <a:schemeClr val="accent1"/>
              </a:buClr>
            </a:pPr>
            <a:r>
              <a:rPr lang="de-DE" b="1" dirty="0" smtClean="0">
                <a:cs typeface="Arial" panose="020B0604020202020204" pitchFamily="34" charset="0"/>
              </a:rPr>
              <a:t>Für Zahlungsdienstnutzer</a:t>
            </a:r>
          </a:p>
          <a:p>
            <a:pPr marL="166009" indent="-166009">
              <a:buFont typeface="Arial" panose="020B0604020202020204" pitchFamily="34" charset="0"/>
              <a:buChar char="•"/>
            </a:pPr>
            <a:r>
              <a:rPr lang="de-DE" dirty="0" smtClean="0"/>
              <a:t>Geschwindigkeit als Kundenerwartung durch </a:t>
            </a:r>
            <a:r>
              <a:rPr lang="de-DE" dirty="0" err="1" smtClean="0"/>
              <a:t>Whatsapp</a:t>
            </a:r>
            <a:r>
              <a:rPr lang="de-DE" dirty="0" smtClean="0"/>
              <a:t>, E-Mail etc.</a:t>
            </a:r>
          </a:p>
          <a:p>
            <a:pPr marL="166009" indent="-166009">
              <a:buFont typeface="Arial" panose="020B0604020202020204" pitchFamily="34" charset="0"/>
              <a:buChar char="•"/>
            </a:pPr>
            <a:r>
              <a:rPr lang="de-DE" dirty="0" smtClean="0"/>
              <a:t>Weitere Innovationen können </a:t>
            </a:r>
            <a:r>
              <a:rPr lang="de-DE" sz="1600" dirty="0">
                <a:cs typeface="Arial" panose="020B0604020202020204" pitchFamily="34" charset="0"/>
              </a:rPr>
              <a:t>Wettbewerb</a:t>
            </a:r>
            <a:r>
              <a:rPr lang="de-DE" dirty="0" smtClean="0"/>
              <a:t> stärken und Preise senken</a:t>
            </a:r>
            <a:endParaRPr lang="de-DE" dirty="0" smtClean="0">
              <a:cs typeface="Arial" panose="020B0604020202020204" pitchFamily="34" charset="0"/>
            </a:endParaRPr>
          </a:p>
          <a:p>
            <a:pPr marL="276682" lvl="1" indent="-276682">
              <a:spcBef>
                <a:spcPts val="1162"/>
              </a:spcBef>
              <a:buFont typeface="Arial" panose="020B0604020202020204" pitchFamily="34" charset="0"/>
              <a:buChar char="•"/>
            </a:pPr>
            <a:r>
              <a:rPr lang="de-DE" dirty="0" smtClean="0">
                <a:cs typeface="Arial" panose="020B0604020202020204" pitchFamily="34" charset="0"/>
              </a:rPr>
              <a:t>Abwicklung von Zahlungen innerhalb weniger Sekunden</a:t>
            </a:r>
          </a:p>
          <a:p>
            <a:pPr marL="276682" lvl="1" indent="-276682">
              <a:spcBef>
                <a:spcPts val="1162"/>
              </a:spcBef>
              <a:spcAft>
                <a:spcPts val="1162"/>
              </a:spcAft>
              <a:buFont typeface="Arial" panose="020B0604020202020204" pitchFamily="34" charset="0"/>
              <a:buChar char="•"/>
            </a:pPr>
            <a:r>
              <a:rPr lang="de-DE" dirty="0" smtClean="0">
                <a:cs typeface="Arial" panose="020B0604020202020204" pitchFamily="34" charset="0"/>
              </a:rPr>
              <a:t>Türöffner für weitere Innovationen im Zahlungsverkehr</a:t>
            </a:r>
          </a:p>
          <a:p>
            <a:pPr marL="0" lvl="1">
              <a:spcBef>
                <a:spcPts val="1162"/>
              </a:spcBef>
              <a:spcAft>
                <a:spcPts val="1162"/>
              </a:spcAft>
            </a:pPr>
            <a:endParaRPr lang="de-DE" dirty="0" smtClean="0">
              <a:cs typeface="Arial" panose="020B0604020202020204" pitchFamily="34" charset="0"/>
            </a:endParaRPr>
          </a:p>
          <a:p>
            <a:pPr marL="0" lvl="1">
              <a:spcBef>
                <a:spcPts val="1162"/>
              </a:spcBef>
              <a:spcAft>
                <a:spcPts val="1162"/>
              </a:spcAft>
            </a:pPr>
            <a:r>
              <a:rPr lang="de-DE" b="1" dirty="0" smtClean="0">
                <a:cs typeface="Arial" panose="020B0604020202020204" pitchFamily="34" charset="0"/>
              </a:rPr>
              <a:t>Für Zahlungsdienstanbieter</a:t>
            </a:r>
          </a:p>
          <a:p>
            <a:pPr marL="166009" indent="-166009">
              <a:buFont typeface="Arial" panose="020B0604020202020204" pitchFamily="34" charset="0"/>
              <a:buChar char="•"/>
            </a:pPr>
            <a:r>
              <a:rPr lang="de-DE" dirty="0" smtClean="0"/>
              <a:t>Zurückgewinnen verlorener Marktanteile</a:t>
            </a:r>
          </a:p>
          <a:p>
            <a:pPr marL="166009" indent="-166009">
              <a:buFont typeface="Arial" panose="020B0604020202020204" pitchFamily="34" charset="0"/>
              <a:buChar char="•"/>
            </a:pPr>
            <a:r>
              <a:rPr lang="de-DE" dirty="0" smtClean="0"/>
              <a:t>Stärken der Wettbewerbsposition</a:t>
            </a:r>
            <a:endParaRPr lang="de-DE" dirty="0" smtClean="0">
              <a:cs typeface="Arial" panose="020B0604020202020204" pitchFamily="34" charset="0"/>
            </a:endParaRPr>
          </a:p>
          <a:p>
            <a:pPr marL="276682" lvl="1" indent="-276682">
              <a:spcBef>
                <a:spcPts val="1162"/>
              </a:spcBef>
              <a:spcAft>
                <a:spcPts val="1162"/>
              </a:spcAft>
              <a:buFont typeface="Arial" panose="020B0604020202020204" pitchFamily="34" charset="0"/>
              <a:buChar char="•"/>
            </a:pPr>
            <a:r>
              <a:rPr lang="de-DE" dirty="0" smtClean="0">
                <a:cs typeface="Arial" panose="020B0604020202020204" pitchFamily="34" charset="0"/>
              </a:rPr>
              <a:t>Möglichkeit einer engeren Kundenbindung</a:t>
            </a:r>
          </a:p>
          <a:p>
            <a:pPr marL="276682" lvl="1" indent="-276682">
              <a:spcBef>
                <a:spcPts val="1162"/>
              </a:spcBef>
              <a:spcAft>
                <a:spcPts val="1162"/>
              </a:spcAft>
              <a:buFont typeface="Arial" panose="020B0604020202020204" pitchFamily="34" charset="0"/>
              <a:buChar char="•"/>
            </a:pPr>
            <a:r>
              <a:rPr lang="de-DE" dirty="0" smtClean="0">
                <a:cs typeface="Arial" panose="020B0604020202020204" pitchFamily="34" charset="0"/>
              </a:rPr>
              <a:t>Konto bei der Hausbank rückt wieder mehr in den Fokus</a:t>
            </a:r>
          </a:p>
          <a:p>
            <a:pPr marL="0" lvl="1">
              <a:spcBef>
                <a:spcPts val="1162"/>
              </a:spcBef>
              <a:spcAft>
                <a:spcPts val="1162"/>
              </a:spcAft>
            </a:pPr>
            <a:endParaRPr lang="de-DE" dirty="0" smtClean="0">
              <a:cs typeface="Arial" panose="020B0604020202020204" pitchFamily="34" charset="0"/>
            </a:endParaRPr>
          </a:p>
          <a:p>
            <a:pPr marL="0" lvl="1">
              <a:spcBef>
                <a:spcPts val="1162"/>
              </a:spcBef>
              <a:spcAft>
                <a:spcPts val="1162"/>
              </a:spcAft>
              <a:buClr>
                <a:schemeClr val="accent1"/>
              </a:buClr>
            </a:pPr>
            <a:r>
              <a:rPr lang="de-DE" b="1" dirty="0" smtClean="0">
                <a:cs typeface="Arial" panose="020B0604020202020204" pitchFamily="34" charset="0"/>
              </a:rPr>
              <a:t>Für den Handel</a:t>
            </a:r>
          </a:p>
          <a:p>
            <a:pPr marL="276682" lvl="1" indent="-276682">
              <a:spcBef>
                <a:spcPts val="1162"/>
              </a:spcBef>
              <a:buFont typeface="Arial" panose="020B0604020202020204" pitchFamily="34" charset="0"/>
              <a:buChar char="•"/>
            </a:pPr>
            <a:r>
              <a:rPr lang="de-DE" dirty="0" smtClean="0">
                <a:cs typeface="Arial" panose="020B0604020202020204" pitchFamily="34" charset="0"/>
              </a:rPr>
              <a:t>Sofortige Verfügbarkeit der Mittel</a:t>
            </a:r>
          </a:p>
          <a:p>
            <a:pPr marL="276682" lvl="1" indent="-276682">
              <a:spcBef>
                <a:spcPts val="1162"/>
              </a:spcBef>
              <a:buFont typeface="Arial" panose="020B0604020202020204" pitchFamily="34" charset="0"/>
              <a:buChar char="•"/>
            </a:pPr>
            <a:r>
              <a:rPr lang="de-DE" dirty="0" smtClean="0">
                <a:cs typeface="Arial" panose="020B0604020202020204" pitchFamily="34" charset="0"/>
              </a:rPr>
              <a:t>Risikominimierung / Ausfallsicherheit von Zahlungen</a:t>
            </a:r>
            <a:endParaRPr lang="de-DE" dirty="0" smtClean="0"/>
          </a:p>
          <a:p>
            <a:pPr marL="166009" indent="-166009">
              <a:buFont typeface="Arial" panose="020B0604020202020204" pitchFamily="34" charset="0"/>
              <a:buChar char="•"/>
            </a:pPr>
            <a:r>
              <a:rPr lang="de-DE" dirty="0" smtClean="0"/>
              <a:t>Sofortige Verfügbarkeit der Mittel sorgt für Risikoverlagerung von Handel auf Kunden</a:t>
            </a:r>
          </a:p>
          <a:p>
            <a:pPr marL="166009" indent="-166009">
              <a:buFont typeface="Arial" panose="020B0604020202020204" pitchFamily="34" charset="0"/>
              <a:buChar char="•"/>
            </a:pPr>
            <a:r>
              <a:rPr lang="de-DE" dirty="0" smtClean="0"/>
              <a:t>Keine Zahlungsausfälle mehr für Händler, allerdings muss der Kunde (im E-Commerce) auf den Händler vertrauen, dass die Ware (fehlerfrei) bei ihm ankommt </a:t>
            </a:r>
          </a:p>
          <a:p>
            <a:pPr marL="166009" indent="-166009">
              <a:buFont typeface="Arial" panose="020B0604020202020204" pitchFamily="34" charset="0"/>
              <a:buChar char="•"/>
            </a:pPr>
            <a:endParaRPr lang="de-DE" baseline="0" dirty="0" smtClean="0"/>
          </a:p>
          <a:p>
            <a:r>
              <a:rPr lang="de-DE" dirty="0" smtClean="0"/>
              <a:t>Mögliche Überleitung zur nächsten Folie</a:t>
            </a:r>
          </a:p>
          <a:p>
            <a:r>
              <a:rPr lang="de-DE" dirty="0" smtClean="0"/>
              <a:t>Für diese Echtzeitzahlungen sind einige Anwendungsbeispiele denkbar….</a:t>
            </a:r>
          </a:p>
          <a:p>
            <a:endParaRPr lang="en-US" baseline="0" dirty="0" smtClean="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20</a:t>
            </a:fld>
            <a:endParaRPr lang="de-DE"/>
          </a:p>
        </p:txBody>
      </p:sp>
    </p:spTree>
    <p:extLst>
      <p:ext uri="{BB962C8B-B14F-4D97-AF65-F5344CB8AC3E}">
        <p14:creationId xmlns:p14="http://schemas.microsoft.com/office/powerpoint/2010/main" val="65831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lstStyle/>
          <a:p>
            <a:pPr marL="458725" lvl="1"/>
            <a:endParaRPr lang="en-US" baseline="0" dirty="0" smtClean="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21</a:t>
            </a:fld>
            <a:endParaRPr lang="de-DE"/>
          </a:p>
        </p:txBody>
      </p:sp>
    </p:spTree>
    <p:extLst>
      <p:ext uri="{BB962C8B-B14F-4D97-AF65-F5344CB8AC3E}">
        <p14:creationId xmlns:p14="http://schemas.microsoft.com/office/powerpoint/2010/main" val="65831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diesen wollen wir uns im folgenden Abschnitt widmen.</a:t>
            </a:r>
          </a:p>
          <a:p>
            <a:endParaRPr lang="de-DE" dirty="0"/>
          </a:p>
          <a:p>
            <a:r>
              <a:rPr lang="de-DE" dirty="0"/>
              <a:t>Mögliche Überleitung:</a:t>
            </a:r>
          </a:p>
          <a:p>
            <a:r>
              <a:rPr lang="de-DE" dirty="0"/>
              <a:t>Obwohl sie nicht erst seit Bitcoin existiert, hat </a:t>
            </a:r>
            <a:r>
              <a:rPr lang="de-DE" dirty="0" smtClean="0"/>
              <a:t>der</a:t>
            </a:r>
            <a:r>
              <a:rPr lang="de-DE" baseline="0" dirty="0" smtClean="0"/>
              <a:t> </a:t>
            </a:r>
            <a:r>
              <a:rPr lang="de-DE" baseline="0" dirty="0" err="1" smtClean="0"/>
              <a:t>Krypto</a:t>
            </a:r>
            <a:r>
              <a:rPr lang="de-DE" baseline="0" dirty="0" smtClean="0"/>
              <a:t>-Token</a:t>
            </a:r>
            <a:r>
              <a:rPr lang="de-DE" dirty="0" smtClean="0"/>
              <a:t> </a:t>
            </a:r>
            <a:r>
              <a:rPr lang="de-DE" dirty="0"/>
              <a:t>sicherlich der Distributed Ledger Technologie zu Prominenz verholfen</a:t>
            </a:r>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22</a:t>
            </a:fld>
            <a:endParaRPr lang="de-DE"/>
          </a:p>
        </p:txBody>
      </p:sp>
    </p:spTree>
    <p:extLst>
      <p:ext uri="{BB962C8B-B14F-4D97-AF65-F5344CB8AC3E}">
        <p14:creationId xmlns:p14="http://schemas.microsoft.com/office/powerpoint/2010/main" val="422007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26</a:t>
            </a:fld>
            <a:endParaRPr lang="de-DE"/>
          </a:p>
        </p:txBody>
      </p:sp>
    </p:spTree>
    <p:extLst>
      <p:ext uri="{BB962C8B-B14F-4D97-AF65-F5344CB8AC3E}">
        <p14:creationId xmlns:p14="http://schemas.microsoft.com/office/powerpoint/2010/main" val="2801493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izenplatzhalter 2"/>
          <p:cNvSpPr>
            <a:spLocks noGrp="1"/>
          </p:cNvSpPr>
          <p:nvPr>
            <p:ph type="body" idx="1"/>
          </p:nvPr>
        </p:nvSpPr>
        <p:spPr bwMode="auto">
          <a:xfrm>
            <a:off x="928249" y="4787889"/>
            <a:ext cx="5487041" cy="4466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pPr>
            <a:r>
              <a:rPr lang="de-DE" altLang="de-DE" dirty="0">
                <a:latin typeface="Arial" panose="020B0604020202020204" pitchFamily="34" charset="0"/>
                <a:cs typeface="Arial" panose="020B0604020202020204" pitchFamily="34" charset="0"/>
              </a:rPr>
              <a:t>Funktionen des Geldes:</a:t>
            </a:r>
          </a:p>
          <a:p>
            <a:pPr eaLnBrk="1" hangingPunct="1">
              <a:spcBef>
                <a:spcPct val="0"/>
              </a:spcBef>
            </a:pPr>
            <a:r>
              <a:rPr lang="de-DE" altLang="de-DE" b="1" dirty="0">
                <a:latin typeface="Arial" panose="020B0604020202020204" pitchFamily="34" charset="0"/>
                <a:cs typeface="Arial" panose="020B0604020202020204" pitchFamily="34" charset="0"/>
              </a:rPr>
              <a:t>Geld als Tausch- und Zahlungsmittel</a:t>
            </a:r>
            <a:endParaRPr lang="de-DE" altLang="de-DE" dirty="0">
              <a:latin typeface="Arial" panose="020B0604020202020204" pitchFamily="34" charset="0"/>
              <a:cs typeface="Arial" panose="020B0604020202020204" pitchFamily="34" charset="0"/>
            </a:endParaRPr>
          </a:p>
          <a:p>
            <a:pPr eaLnBrk="1" hangingPunct="1">
              <a:spcBef>
                <a:spcPct val="0"/>
              </a:spcBef>
            </a:pPr>
            <a:r>
              <a:rPr lang="de-DE" altLang="de-DE" dirty="0">
                <a:latin typeface="Arial" panose="020B0604020202020204" pitchFamily="34" charset="0"/>
                <a:cs typeface="Arial" panose="020B0604020202020204" pitchFamily="34" charset="0"/>
              </a:rPr>
              <a:t>Geld ist in erster Linie ein Tauschmittel, das den Austausch von Gütern vereinfacht. Geld wird aber auch benutzt, um Kredite zu gewähren und Schulden zu begleichen. In diesen Fällen geht es nicht um einen Austausch von Gütern, sondern um Finanztransaktionen. Man spricht von der Geldfunktion als Zahlungsmittel. Dazu muss die jeweilige Form des Geldes allgemein akzeptiert werden.</a:t>
            </a:r>
          </a:p>
          <a:p>
            <a:pPr eaLnBrk="1" hangingPunct="1">
              <a:spcBef>
                <a:spcPct val="0"/>
              </a:spcBef>
            </a:pPr>
            <a:r>
              <a:rPr lang="de-DE" altLang="de-DE" i="1" dirty="0">
                <a:latin typeface="Arial" panose="020B0604020202020204" pitchFamily="34" charset="0"/>
                <a:cs typeface="Arial" panose="020B0604020202020204" pitchFamily="34" charset="0"/>
              </a:rPr>
              <a:t>Bei Bitcoin aufgrund mangelnder Akzeptanz und Skalierbarkeit (7 Transaktionen pro Sekunde) nicht erfüllt. Außerdem erschweren die Wertschwankungen die Preissetzung</a:t>
            </a:r>
          </a:p>
          <a:p>
            <a:pPr eaLnBrk="1" hangingPunct="1">
              <a:spcBef>
                <a:spcPct val="0"/>
              </a:spcBef>
            </a:pPr>
            <a:endParaRPr lang="de-DE" altLang="de-DE" dirty="0">
              <a:latin typeface="Arial" panose="020B0604020202020204" pitchFamily="34" charset="0"/>
              <a:cs typeface="Arial" panose="020B0604020202020204" pitchFamily="34" charset="0"/>
            </a:endParaRPr>
          </a:p>
          <a:p>
            <a:pPr eaLnBrk="1" hangingPunct="1">
              <a:spcBef>
                <a:spcPct val="0"/>
              </a:spcBef>
            </a:pPr>
            <a:r>
              <a:rPr lang="de-DE" altLang="de-DE" b="1" dirty="0">
                <a:latin typeface="Arial" panose="020B0604020202020204" pitchFamily="34" charset="0"/>
                <a:cs typeface="Arial" panose="020B0604020202020204" pitchFamily="34" charset="0"/>
              </a:rPr>
              <a:t>Geld als Recheneinheit</a:t>
            </a:r>
          </a:p>
          <a:p>
            <a:pPr eaLnBrk="1" hangingPunct="1">
              <a:spcBef>
                <a:spcPct val="0"/>
              </a:spcBef>
            </a:pPr>
            <a:r>
              <a:rPr lang="de-DE" altLang="de-DE" dirty="0">
                <a:latin typeface="Arial" panose="020B0604020202020204" pitchFamily="34" charset="0"/>
                <a:cs typeface="Arial" panose="020B0604020202020204" pitchFamily="34" charset="0"/>
              </a:rPr>
              <a:t>Die abstrakte Einheit „Geld“ erlaubt es, Güter- und Vermögenswerte in einer allgemeinen Bezugsgröße auszudrücken und dadurch vergleichbar zu machen. Das Geld hat damit die Funktion einer Recheneinheit bzw. eines Wertmaßstabs. Es müssen dann nicht mehr die zahllosen Austauschverhältnisse aller Güter untereinander bestimmt werden. Beispielsweise existieren bei 100 Gütern 4.950 Austauschverhältnisse (allgemein: n(n-1)/2 Austauschverhältnisse bei n Gütern). Dank der Recheneinheit Geld muss man nicht 4.950 Austauschverhältnisse, sondern nur 100 Preise beachten. Damit Geld diese Funktion wahrnehmen kann, muss es ausreichend teilbar sein.  </a:t>
            </a:r>
          </a:p>
          <a:p>
            <a:pPr eaLnBrk="1" hangingPunct="1">
              <a:spcBef>
                <a:spcPct val="0"/>
              </a:spcBef>
            </a:pPr>
            <a:r>
              <a:rPr lang="de-DE" altLang="de-DE" i="1" dirty="0">
                <a:latin typeface="Arial" panose="020B0604020202020204" pitchFamily="34" charset="0"/>
                <a:cs typeface="Arial" panose="020B0604020202020204" pitchFamily="34" charset="0"/>
              </a:rPr>
              <a:t>Bei Bitcoin erschwert. U.a. auch durch Wertschwankungen. Wird deswegen </a:t>
            </a:r>
            <a:r>
              <a:rPr lang="de-DE" altLang="de-DE" i="1" dirty="0" err="1">
                <a:latin typeface="Arial" panose="020B0604020202020204" pitchFamily="34" charset="0"/>
                <a:cs typeface="Arial" panose="020B0604020202020204" pitchFamily="34" charset="0"/>
              </a:rPr>
              <a:t>i´n</a:t>
            </a:r>
            <a:r>
              <a:rPr lang="de-DE" altLang="de-DE" i="1" dirty="0">
                <a:latin typeface="Arial" panose="020B0604020202020204" pitchFamily="34" charset="0"/>
                <a:cs typeface="Arial" panose="020B0604020202020204" pitchFamily="34" charset="0"/>
              </a:rPr>
              <a:t> anderen Währungen angeben, aber Bitcoin hat eine  Vorteil: Zerteilung in kleinste Einheiten (Satoshi) möglich</a:t>
            </a:r>
            <a:endParaRPr lang="de-DE" altLang="de-DE" dirty="0">
              <a:latin typeface="Arial" panose="020B0604020202020204" pitchFamily="34" charset="0"/>
              <a:cs typeface="Arial" panose="020B0604020202020204" pitchFamily="34" charset="0"/>
            </a:endParaRPr>
          </a:p>
          <a:p>
            <a:pPr eaLnBrk="1" hangingPunct="1">
              <a:spcBef>
                <a:spcPct val="0"/>
              </a:spcBef>
            </a:pPr>
            <a:endParaRPr lang="de-DE" altLang="de-DE" dirty="0">
              <a:latin typeface="Arial" panose="020B0604020202020204" pitchFamily="34" charset="0"/>
              <a:cs typeface="Arial" panose="020B0604020202020204" pitchFamily="34" charset="0"/>
            </a:endParaRPr>
          </a:p>
          <a:p>
            <a:pPr eaLnBrk="1" hangingPunct="1">
              <a:spcBef>
                <a:spcPct val="0"/>
              </a:spcBef>
            </a:pPr>
            <a:r>
              <a:rPr lang="de-DE" altLang="de-DE" b="1" dirty="0">
                <a:latin typeface="Arial" panose="020B0604020202020204" pitchFamily="34" charset="0"/>
                <a:cs typeface="Arial" panose="020B0604020202020204" pitchFamily="34" charset="0"/>
              </a:rPr>
              <a:t>Geld als Wertaufbewahrungsmittel</a:t>
            </a:r>
          </a:p>
          <a:p>
            <a:pPr eaLnBrk="1" hangingPunct="1">
              <a:spcBef>
                <a:spcPct val="0"/>
              </a:spcBef>
            </a:pPr>
            <a:r>
              <a:rPr lang="de-DE" altLang="de-DE" dirty="0">
                <a:latin typeface="Arial" panose="020B0604020202020204" pitchFamily="34" charset="0"/>
                <a:cs typeface="Arial" panose="020B0604020202020204" pitchFamily="34" charset="0"/>
              </a:rPr>
              <a:t>Geld bietet den Vorteil, dass Kauf und Verkauf zeitlich auseinanderliegen können, wenn Waren nicht direkt getauscht werden müssen. In Geld lässt sich somit ein gewisser Wert „speichern“ und zu einem späteren Zeitpunkt wieder eintauschen. Das Geld hat somit eine Wertaufbewahrungsfunktion. Voraussetzung für diese Funktion ist, dass Material und Wert des Geldes beständig sind. Auf diese Funktion wird insbesondere beim Sparen gesetzt. Wer spart, „konserviert“ den Wert über die Zeit und bildet sich so eine Reserve, über die er später bei Bedarf verfügen kann. Das „Spar-Geld“ kann man so in der Zwischenzeit anderen überlassen (z. B. einer Bank). Dafür bekommt man Zinsen, die gewissermaßen eine Entschädigung dafür sind, dass man für eine bestimmte Zeit auf die Verfügbarkeit seines Geldes verzichtet.</a:t>
            </a:r>
          </a:p>
          <a:p>
            <a:pPr eaLnBrk="1" hangingPunct="1">
              <a:spcBef>
                <a:spcPct val="0"/>
              </a:spcBef>
            </a:pPr>
            <a:r>
              <a:rPr lang="de-DE" altLang="de-DE" i="1" dirty="0">
                <a:latin typeface="Arial" panose="020B0604020202020204" pitchFamily="34" charset="0"/>
                <a:cs typeface="Arial" panose="020B0604020202020204" pitchFamily="34" charset="0"/>
              </a:rPr>
              <a:t>Hohe Wertschwankungen und das Risiko des Totalverlusts verhindern die Nutzung als Wertaufbewahrungsmittel. Nur als Hochspekulatives Anlageobjekt nutzbar</a:t>
            </a:r>
          </a:p>
          <a:p>
            <a:pPr eaLnBrk="1" hangingPunct="1">
              <a:spcBef>
                <a:spcPct val="0"/>
              </a:spcBef>
            </a:pPr>
            <a:endParaRPr lang="de-DE" altLang="de-DE" dirty="0">
              <a:latin typeface="Arial" panose="020B0604020202020204" pitchFamily="34" charset="0"/>
              <a:cs typeface="Arial" panose="020B0604020202020204" pitchFamily="34" charset="0"/>
            </a:endParaRPr>
          </a:p>
          <a:p>
            <a:pPr eaLnBrk="1" hangingPunct="1">
              <a:spcBef>
                <a:spcPct val="0"/>
              </a:spcBef>
            </a:pPr>
            <a:r>
              <a:rPr lang="de-DE" altLang="de-DE" dirty="0">
                <a:latin typeface="Arial" panose="020B0604020202020204" pitchFamily="34" charset="0"/>
                <a:cs typeface="Arial" panose="020B0604020202020204" pitchFamily="34" charset="0"/>
              </a:rPr>
              <a:t>Quelle: Bundesbank.de</a:t>
            </a:r>
          </a:p>
          <a:p>
            <a:pPr eaLnBrk="1" hangingPunct="1">
              <a:spcBef>
                <a:spcPct val="0"/>
              </a:spcBef>
            </a:pPr>
            <a:endParaRPr lang="de-DE" altLang="de-DE" dirty="0">
              <a:latin typeface="Arial" panose="020B0604020202020204" pitchFamily="34" charset="0"/>
              <a:cs typeface="Arial" panose="020B0604020202020204" pitchFamily="34" charset="0"/>
            </a:endParaRPr>
          </a:p>
          <a:p>
            <a:pPr eaLnBrk="1" hangingPunct="1">
              <a:spcBef>
                <a:spcPct val="0"/>
              </a:spcBef>
            </a:pPr>
            <a:r>
              <a:rPr lang="de-DE" altLang="de-DE" dirty="0">
                <a:latin typeface="Arial" panose="020B0604020202020204" pitchFamily="34" charset="0"/>
                <a:cs typeface="Arial" panose="020B0604020202020204" pitchFamily="34" charset="0"/>
              </a:rPr>
              <a:t>Mögliche Überleitung:</a:t>
            </a:r>
          </a:p>
          <a:p>
            <a:pPr eaLnBrk="1" hangingPunct="1">
              <a:spcBef>
                <a:spcPct val="0"/>
              </a:spcBef>
            </a:pPr>
            <a:r>
              <a:rPr lang="de-DE" altLang="de-DE" dirty="0">
                <a:latin typeface="Arial" panose="020B0604020202020204" pitchFamily="34" charset="0"/>
                <a:cs typeface="Arial" panose="020B0604020202020204" pitchFamily="34" charset="0"/>
              </a:rPr>
              <a:t>Die zunehmende Digitalisierung, Beschleunigung und Globalisierung stellen auch die Regulierung vor neue Herausforderungen…</a:t>
            </a:r>
          </a:p>
        </p:txBody>
      </p:sp>
    </p:spTree>
    <p:extLst>
      <p:ext uri="{BB962C8B-B14F-4D97-AF65-F5344CB8AC3E}">
        <p14:creationId xmlns:p14="http://schemas.microsoft.com/office/powerpoint/2010/main" val="3041202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normAutofit fontScale="47500" lnSpcReduction="20000"/>
          </a:bodyPr>
          <a:lstStyle/>
          <a:p>
            <a:pPr marL="17572"/>
            <a:r>
              <a:rPr lang="en-US" baseline="0" dirty="0"/>
              <a:t>Definition:</a:t>
            </a:r>
          </a:p>
          <a:p>
            <a:pPr marL="238916" indent="-221345">
              <a:buFont typeface="Arial" panose="020B0604020202020204" pitchFamily="34" charset="0"/>
              <a:buAutoNum type="arabicPeriod"/>
            </a:pPr>
            <a:r>
              <a:rPr lang="de-DE" i="1" dirty="0"/>
              <a:t>Begriff</a:t>
            </a:r>
            <a:r>
              <a:rPr lang="de-DE" dirty="0"/>
              <a:t>: Bei der Distributed Ledger Technologie (DLT) handelt es sich um eine spezielle Form der elektronischen </a:t>
            </a:r>
            <a:r>
              <a:rPr lang="de-DE" dirty="0">
                <a:hlinkClick r:id="rId3" tooltip="Datenverarbeitung"/>
              </a:rPr>
              <a:t>Datenverarbeitung</a:t>
            </a:r>
            <a:r>
              <a:rPr lang="de-DE" dirty="0"/>
              <a:t> und -speicherung. Als Distributed Ledger oder „Verteiltes Kontenbuch“ wird eine dezentrale </a:t>
            </a:r>
            <a:r>
              <a:rPr lang="de-DE" dirty="0">
                <a:hlinkClick r:id="rId4" tooltip="Datenbank"/>
              </a:rPr>
              <a:t>Datenbank</a:t>
            </a:r>
            <a:r>
              <a:rPr lang="de-DE" dirty="0"/>
              <a:t> bezeichnet, die Teilnehmern eines </a:t>
            </a:r>
            <a:r>
              <a:rPr lang="de-DE" dirty="0">
                <a:hlinkClick r:id="rId5" tooltip="Netzwerk"/>
              </a:rPr>
              <a:t>Netzwerks</a:t>
            </a:r>
            <a:r>
              <a:rPr lang="de-DE" dirty="0"/>
              <a:t> eine gemeinsame Schreib- und Leseberechtigung erlaubt. Im Gegensatz zu einer zentral verwalteten Datenbank bedarf es in diesem Netzwerk keiner zentralen Instanz, die neue Einträge in der Datenbank vornimmt. Neue Datensätze können jederzeit von den Teilnehmern selbst hinzugefügt werden. Ein anschließender Aktualisierungsprozess sorgt dafür, dass alle Teilnehmer jeweils über den neuesten Stand der Datenbank verfügen. Eine besondere Ausprägung der DLT ist die </a:t>
            </a:r>
            <a:r>
              <a:rPr lang="de-DE" dirty="0" err="1"/>
              <a:t>Blockchain</a:t>
            </a:r>
            <a:r>
              <a:rPr lang="de-DE" dirty="0"/>
              <a:t>.</a:t>
            </a:r>
            <a:r>
              <a:rPr lang="de-DE" b="1" dirty="0"/>
              <a:t/>
            </a:r>
            <a:br>
              <a:rPr lang="de-DE" b="1" dirty="0"/>
            </a:br>
            <a:r>
              <a:rPr lang="de-DE" b="1" dirty="0"/>
              <a:t/>
            </a:r>
            <a:br>
              <a:rPr lang="de-DE" b="1" dirty="0"/>
            </a:br>
            <a:r>
              <a:rPr lang="de-DE" dirty="0"/>
              <a:t>2.</a:t>
            </a:r>
            <a:r>
              <a:rPr lang="de-DE" i="1" dirty="0"/>
              <a:t> Ausgestaltungen</a:t>
            </a:r>
            <a:r>
              <a:rPr lang="de-DE" dirty="0"/>
              <a:t>: Abhängig von den Zugangsmöglichkeiten der Teilnehmer in einem Netzwerk lassen sich Distributed Ledgers in „</a:t>
            </a:r>
            <a:r>
              <a:rPr lang="de-DE" dirty="0" err="1"/>
              <a:t>permissioned</a:t>
            </a:r>
            <a:r>
              <a:rPr lang="de-DE" dirty="0"/>
              <a:t>“ und „</a:t>
            </a:r>
            <a:r>
              <a:rPr lang="de-DE" dirty="0" err="1"/>
              <a:t>unpermissioned</a:t>
            </a:r>
            <a:r>
              <a:rPr lang="de-DE" dirty="0"/>
              <a:t>“ Ledgers unterteilen. Während letztere für jedermann offen zugänglich sind (wie z.B. die </a:t>
            </a:r>
            <a:r>
              <a:rPr lang="de-DE" dirty="0" err="1">
                <a:hlinkClick r:id="rId6" tooltip="Blockchain"/>
              </a:rPr>
              <a:t>Blockchain</a:t>
            </a:r>
            <a:r>
              <a:rPr lang="de-DE" dirty="0"/>
              <a:t> in Bitcoin-Netzwerk), ist der Zugang zum Kontenbuch bei ersteren reguliert. Teilnehmer in Netzwerken mit </a:t>
            </a:r>
            <a:r>
              <a:rPr lang="de-DE" dirty="0" err="1"/>
              <a:t>permissioned</a:t>
            </a:r>
            <a:r>
              <a:rPr lang="de-DE" dirty="0"/>
              <a:t> Ledgers sind in der Regel registriert und erfüllen bestimmte Voraussetzungen für den Zugang zum Kontenbuch. Mit der Wahl des Kreises der Zugriffsberechtigten (offener oder beschränkter Teilnehmerkreis) hängt auch die Wahl des Konsensmechanismus zusammen. So werden für </a:t>
            </a:r>
            <a:r>
              <a:rPr lang="de-DE" dirty="0" err="1"/>
              <a:t>unpermissioned</a:t>
            </a:r>
            <a:r>
              <a:rPr lang="de-DE" dirty="0"/>
              <a:t> Ledgers primär Proof-</a:t>
            </a:r>
            <a:r>
              <a:rPr lang="de-DE" dirty="0" err="1"/>
              <a:t>of</a:t>
            </a:r>
            <a:r>
              <a:rPr lang="de-DE" dirty="0"/>
              <a:t>-Work-Mechanismen eingesetzt, da für die Validierung von Einträgen kein Vertrauen unter den Teilnehmern notwendig ist. Bei </a:t>
            </a:r>
            <a:r>
              <a:rPr lang="de-DE" dirty="0" err="1"/>
              <a:t>permissioned</a:t>
            </a:r>
            <a:r>
              <a:rPr lang="de-DE" dirty="0"/>
              <a:t> Ledgers hingegen werden häufiger Proof-</a:t>
            </a:r>
            <a:r>
              <a:rPr lang="de-DE" dirty="0" err="1"/>
              <a:t>of</a:t>
            </a:r>
            <a:r>
              <a:rPr lang="de-DE" dirty="0"/>
              <a:t>-Stake oder </a:t>
            </a:r>
            <a:r>
              <a:rPr lang="de-DE" dirty="0" err="1"/>
              <a:t>Practical</a:t>
            </a:r>
            <a:r>
              <a:rPr lang="de-DE" dirty="0"/>
              <a:t> </a:t>
            </a:r>
            <a:r>
              <a:rPr lang="de-DE" dirty="0" err="1"/>
              <a:t>Byzantine</a:t>
            </a:r>
            <a:r>
              <a:rPr lang="de-DE" dirty="0"/>
              <a:t> Fault </a:t>
            </a:r>
            <a:r>
              <a:rPr lang="de-DE" dirty="0" err="1"/>
              <a:t>Tolerance</a:t>
            </a:r>
            <a:r>
              <a:rPr lang="de-DE" dirty="0"/>
              <a:t> (PBFT)-Konsensmechanismen verwendet, die weniger Rechenkapazität benötigen. Die Schaffung einer Vertrauensbasis erfolgt in diesem Fall bereits durch die Zulassung der Teilnehmer zum Netzwerk.</a:t>
            </a:r>
          </a:p>
          <a:p>
            <a:pPr marL="238916" indent="-221345">
              <a:buFont typeface="Arial" panose="020B0604020202020204" pitchFamily="34" charset="0"/>
              <a:buAutoNum type="arabicPeriod"/>
            </a:pPr>
            <a:endParaRPr lang="de-DE" baseline="0" dirty="0"/>
          </a:p>
          <a:p>
            <a:pPr marL="17572"/>
            <a:r>
              <a:rPr lang="de-DE" baseline="0" dirty="0"/>
              <a:t>Bitcoin als öffentlicher Ledger:</a:t>
            </a:r>
          </a:p>
          <a:p>
            <a:pPr marL="183580" indent="-166009">
              <a:buFont typeface="Arial" panose="020B0604020202020204" pitchFamily="34" charset="0"/>
              <a:buChar char="•"/>
            </a:pPr>
            <a:r>
              <a:rPr lang="de-DE" baseline="0" dirty="0"/>
              <a:t>Jeder kann potenziell nutzen und in </a:t>
            </a:r>
            <a:r>
              <a:rPr lang="de-DE" baseline="0" dirty="0" err="1"/>
              <a:t>Blockchain</a:t>
            </a:r>
            <a:r>
              <a:rPr lang="de-DE" baseline="0" dirty="0"/>
              <a:t> schreiben</a:t>
            </a:r>
          </a:p>
          <a:p>
            <a:pPr marL="183580" indent="-166009">
              <a:buFont typeface="Arial" panose="020B0604020202020204" pitchFamily="34" charset="0"/>
              <a:buChar char="•"/>
            </a:pPr>
            <a:endParaRPr lang="de-DE" baseline="0" dirty="0"/>
          </a:p>
          <a:p>
            <a:pPr marL="17572"/>
            <a:r>
              <a:rPr lang="de-DE" baseline="0" dirty="0"/>
              <a:t>Private, verteilte Ledger:</a:t>
            </a:r>
          </a:p>
          <a:p>
            <a:pPr marL="183580" indent="-166009">
              <a:buFont typeface="Arial" panose="020B0604020202020204" pitchFamily="34" charset="0"/>
              <a:buChar char="•"/>
            </a:pPr>
            <a:r>
              <a:rPr lang="de-DE" baseline="0" dirty="0"/>
              <a:t>Administrator(-netzwerk) entscheidet über Nutzer und deren Rechte</a:t>
            </a:r>
          </a:p>
          <a:p>
            <a:pPr marL="183580" indent="-166009">
              <a:buFont typeface="Arial" panose="020B0604020202020204" pitchFamily="34" charset="0"/>
              <a:buChar char="•"/>
            </a:pPr>
            <a:r>
              <a:rPr lang="de-DE" baseline="0" dirty="0"/>
              <a:t>Diese Methode hauptsächlich von Unternehmen in ihren Prototypen verwendet, u.a. auch von BBk und Deutscher Börse</a:t>
            </a:r>
          </a:p>
          <a:p>
            <a:pPr marL="183580" indent="-166009">
              <a:buFont typeface="Arial" panose="020B0604020202020204" pitchFamily="34" charset="0"/>
              <a:buChar char="•"/>
            </a:pPr>
            <a:endParaRPr lang="de-DE" baseline="0" dirty="0"/>
          </a:p>
          <a:p>
            <a:pPr marL="17572"/>
            <a:r>
              <a:rPr lang="de-DE" baseline="0" dirty="0"/>
              <a:t>Anwendungsbeispiele</a:t>
            </a:r>
          </a:p>
          <a:p>
            <a:pPr marL="166009" indent="-166009">
              <a:buFont typeface="Arial" panose="020B0604020202020204" pitchFamily="34" charset="0"/>
              <a:buChar char="•"/>
            </a:pPr>
            <a:r>
              <a:rPr lang="de-DE" b="0" dirty="0" err="1">
                <a:effectLst/>
                <a:hlinkClick r:id="rId7"/>
              </a:rPr>
              <a:t>Everledger</a:t>
            </a:r>
            <a:r>
              <a:rPr lang="de-DE" b="0" dirty="0">
                <a:effectLst/>
              </a:rPr>
              <a:t>, ein System, in dem Diamanten ein Zertifikat erhalten. Damit wäre der Weg eines jeden geschürften Diamanten bis zum Ursprung </a:t>
            </a:r>
            <a:r>
              <a:rPr lang="de-DE" b="0" dirty="0" err="1">
                <a:effectLst/>
              </a:rPr>
              <a:t>zurückverfolgbar</a:t>
            </a:r>
            <a:r>
              <a:rPr lang="de-DE" b="0" dirty="0">
                <a:effectLst/>
              </a:rPr>
              <a:t>. Man will hier auch smart </a:t>
            </a:r>
            <a:r>
              <a:rPr lang="de-DE" b="0" dirty="0" err="1">
                <a:effectLst/>
              </a:rPr>
              <a:t>contracts</a:t>
            </a:r>
            <a:r>
              <a:rPr lang="de-DE" b="0" dirty="0">
                <a:effectLst/>
              </a:rPr>
              <a:t> nutzen, um die Konditionen eines Diamantentransports und -verkaufs zu automatisieren. </a:t>
            </a:r>
          </a:p>
          <a:p>
            <a:pPr marL="166009" indent="-166009">
              <a:buFont typeface="Arial" panose="020B0604020202020204" pitchFamily="34" charset="0"/>
              <a:buChar char="•"/>
            </a:pPr>
            <a:r>
              <a:rPr lang="de-DE" b="0" dirty="0">
                <a:effectLst/>
                <a:hlinkClick r:id="rId8"/>
              </a:rPr>
              <a:t>SETL</a:t>
            </a:r>
            <a:r>
              <a:rPr lang="de-DE" b="0" dirty="0">
                <a:effectLst/>
              </a:rPr>
              <a:t> will eine </a:t>
            </a:r>
            <a:r>
              <a:rPr lang="de-DE" b="0" dirty="0" err="1">
                <a:effectLst/>
              </a:rPr>
              <a:t>Blockchain</a:t>
            </a:r>
            <a:r>
              <a:rPr lang="de-DE" b="0" dirty="0">
                <a:effectLst/>
              </a:rPr>
              <a:t>-basiertes Infrastruktur sein, die den Kredit-, Anlagen- und Wertpapierhandel vereinfacht. </a:t>
            </a:r>
          </a:p>
          <a:p>
            <a:pPr marL="166009" indent="-166009">
              <a:buFont typeface="Arial" panose="020B0604020202020204" pitchFamily="34" charset="0"/>
              <a:buChar char="•"/>
            </a:pPr>
            <a:r>
              <a:rPr lang="de-DE" b="0" dirty="0">
                <a:effectLst/>
              </a:rPr>
              <a:t>Estland setzt für verschiedene Projekte (</a:t>
            </a:r>
            <a:r>
              <a:rPr lang="de-DE" b="0" dirty="0">
                <a:effectLst/>
                <a:hlinkClick r:id="rId9"/>
              </a:rPr>
              <a:t>Finanztransaktionen</a:t>
            </a:r>
            <a:r>
              <a:rPr lang="de-DE" b="0" dirty="0">
                <a:effectLst/>
              </a:rPr>
              <a:t>, eine </a:t>
            </a:r>
            <a:r>
              <a:rPr lang="de-DE" b="0" dirty="0" err="1">
                <a:effectLst/>
              </a:rPr>
              <a:t>B</a:t>
            </a:r>
            <a:r>
              <a:rPr lang="de-DE" b="0" dirty="0" err="1">
                <a:effectLst/>
                <a:hlinkClick r:id="rId10"/>
              </a:rPr>
              <a:t>lockchain</a:t>
            </a:r>
            <a:r>
              <a:rPr lang="de-DE" b="0" dirty="0">
                <a:effectLst/>
                <a:hlinkClick r:id="rId10"/>
              </a:rPr>
              <a:t>-basierte </a:t>
            </a:r>
            <a:r>
              <a:rPr lang="de-DE" b="0" dirty="0" err="1">
                <a:effectLst/>
                <a:hlinkClick r:id="rId10"/>
              </a:rPr>
              <a:t>Investing</a:t>
            </a:r>
            <a:r>
              <a:rPr lang="de-DE" b="0" dirty="0">
                <a:effectLst/>
                <a:hlinkClick r:id="rId10"/>
              </a:rPr>
              <a:t>-Plattform</a:t>
            </a:r>
            <a:r>
              <a:rPr lang="de-DE" b="0" dirty="0">
                <a:effectLst/>
              </a:rPr>
              <a:t> zur Unterstützung von Startups und die Verwendung einer Public Key Infrastructure, </a:t>
            </a:r>
            <a:r>
              <a:rPr lang="de-DE" b="0" dirty="0" err="1">
                <a:effectLst/>
              </a:rPr>
              <a:t>dh</a:t>
            </a:r>
            <a:r>
              <a:rPr lang="de-DE" b="0" dirty="0">
                <a:effectLst/>
              </a:rPr>
              <a:t> einem </a:t>
            </a:r>
            <a:r>
              <a:rPr lang="de-DE" b="0" dirty="0" err="1">
                <a:effectLst/>
              </a:rPr>
              <a:t>public</a:t>
            </a:r>
            <a:r>
              <a:rPr lang="de-DE" b="0" dirty="0">
                <a:effectLst/>
              </a:rPr>
              <a:t> </a:t>
            </a:r>
            <a:r>
              <a:rPr lang="de-DE" b="0" dirty="0" err="1">
                <a:effectLst/>
              </a:rPr>
              <a:t>ledger</a:t>
            </a:r>
            <a:r>
              <a:rPr lang="de-DE" b="0" dirty="0">
                <a:effectLst/>
              </a:rPr>
              <a:t>, in dem Daten der Bürger hinterlegt sind und über die diese wählen, ihre Bankgeschäfte erledigen, die Steuererklärung ausfüllen, die Schulleistungen ihrer Kinder betrachten oder ihren letzten Willen ablegen.</a:t>
            </a:r>
          </a:p>
          <a:p>
            <a:pPr marL="183580" indent="-166009">
              <a:buFont typeface="Arial" panose="020B0604020202020204" pitchFamily="34" charset="0"/>
              <a:buChar char="•"/>
            </a:pPr>
            <a:endParaRPr lang="de-DE" baseline="0" dirty="0"/>
          </a:p>
          <a:p>
            <a:pPr marL="17572"/>
            <a:r>
              <a:rPr lang="de-DE" baseline="0" dirty="0"/>
              <a:t>Vorteile:</a:t>
            </a:r>
          </a:p>
          <a:p>
            <a:pPr marL="17572"/>
            <a:r>
              <a:rPr lang="de-DE" baseline="0" dirty="0"/>
              <a:t>Verteiltes Netzwerk schützt vor Cyberattacken (kein Single-Point-</a:t>
            </a:r>
            <a:r>
              <a:rPr lang="de-DE" baseline="0" dirty="0" err="1"/>
              <a:t>of</a:t>
            </a:r>
            <a:r>
              <a:rPr lang="de-DE" baseline="0" dirty="0"/>
              <a:t>-</a:t>
            </a:r>
            <a:r>
              <a:rPr lang="de-DE" baseline="0" dirty="0" err="1"/>
              <a:t>Attack</a:t>
            </a:r>
            <a:r>
              <a:rPr lang="de-DE" baseline="0" dirty="0"/>
              <a:t>), Daten sind durch Verknüpfung untereinander vor Manipulation geschützt</a:t>
            </a:r>
          </a:p>
          <a:p>
            <a:pPr marL="17572"/>
            <a:r>
              <a:rPr lang="de-DE" baseline="0" dirty="0"/>
              <a:t>Transparenz – jeder kann </a:t>
            </a:r>
            <a:r>
              <a:rPr lang="de-DE" baseline="0" dirty="0" err="1"/>
              <a:t>Tx</a:t>
            </a:r>
            <a:r>
              <a:rPr lang="de-DE" baseline="0" dirty="0"/>
              <a:t> einsehen</a:t>
            </a:r>
          </a:p>
          <a:p>
            <a:pPr marL="17572"/>
            <a:endParaRPr lang="de-DE" baseline="0" dirty="0"/>
          </a:p>
          <a:p>
            <a:pPr marL="17572"/>
            <a:r>
              <a:rPr lang="de-DE" baseline="0" dirty="0"/>
              <a:t>Nachteile:</a:t>
            </a:r>
          </a:p>
          <a:p>
            <a:pPr marL="17572"/>
            <a:r>
              <a:rPr lang="de-DE" baseline="0" dirty="0"/>
              <a:t>Teilweise Energieaufwändige Konsensverfahren, Bitcoin verbraucht so viel Energie wie Ungarn</a:t>
            </a:r>
          </a:p>
          <a:p>
            <a:pPr marL="17572"/>
            <a:r>
              <a:rPr lang="de-DE" baseline="0" dirty="0"/>
              <a:t>Mangelnde Skalierbarkeit und Datenschutz (s. Transparenz)</a:t>
            </a:r>
          </a:p>
          <a:p>
            <a:pPr marL="17572"/>
            <a:endParaRPr lang="de-DE" baseline="0" dirty="0"/>
          </a:p>
          <a:p>
            <a:pPr marL="17572"/>
            <a:r>
              <a:rPr lang="de-DE" baseline="0" dirty="0"/>
              <a:t>Mögliche Überleitung:</a:t>
            </a:r>
          </a:p>
          <a:p>
            <a:pPr marL="17572"/>
            <a:r>
              <a:rPr lang="de-DE" baseline="0" dirty="0"/>
              <a:t>Wie funktioniert eine solche Verteilung im Netzwerk?</a:t>
            </a:r>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29</a:t>
            </a:fld>
            <a:endParaRPr lang="de-DE"/>
          </a:p>
        </p:txBody>
      </p:sp>
    </p:spTree>
    <p:extLst>
      <p:ext uri="{BB962C8B-B14F-4D97-AF65-F5344CB8AC3E}">
        <p14:creationId xmlns:p14="http://schemas.microsoft.com/office/powerpoint/2010/main" val="658315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4563" y="741363"/>
            <a:ext cx="4968875" cy="3725862"/>
          </a:xfrm>
        </p:spPr>
      </p:sp>
      <p:sp>
        <p:nvSpPr>
          <p:cNvPr id="3" name="Notizenplatzhalter 2"/>
          <p:cNvSpPr>
            <a:spLocks noGrp="1"/>
          </p:cNvSpPr>
          <p:nvPr>
            <p:ph type="body" idx="1"/>
          </p:nvPr>
        </p:nvSpPr>
        <p:spPr/>
        <p:txBody>
          <a:bodyPr/>
          <a:lstStyle/>
          <a:p>
            <a:pPr marL="632923" lvl="1" indent="-172617">
              <a:buFont typeface="Arial" panose="020B0604020202020204" pitchFamily="34" charset="0"/>
              <a:buChar char="•"/>
            </a:pPr>
            <a:endParaRPr lang="en-US" baseline="0" dirty="0" smtClean="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30</a:t>
            </a:fld>
            <a:endParaRPr lang="de-DE"/>
          </a:p>
        </p:txBody>
      </p:sp>
    </p:spTree>
    <p:extLst>
      <p:ext uri="{BB962C8B-B14F-4D97-AF65-F5344CB8AC3E}">
        <p14:creationId xmlns:p14="http://schemas.microsoft.com/office/powerpoint/2010/main" val="658315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Wie die Regulierung auf diese Herausforderungen reagiert, möchte ich Ihnen im folgenden Kapitel darlegen.</a:t>
            </a:r>
          </a:p>
          <a:p>
            <a:endParaRPr lang="de-DE" dirty="0"/>
          </a:p>
          <a:p>
            <a:r>
              <a:rPr lang="de-DE" dirty="0"/>
              <a:t>Mögliche Überleitung:</a:t>
            </a:r>
          </a:p>
          <a:p>
            <a:r>
              <a:rPr lang="de-DE" dirty="0"/>
              <a:t>In Europa wurden in letzter Zeit viele neue Regelungen verabschiedet, die folgende Ziele haben:…</a:t>
            </a:r>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31</a:t>
            </a:fld>
            <a:endParaRPr lang="de-DE"/>
          </a:p>
        </p:txBody>
      </p:sp>
    </p:spTree>
    <p:extLst>
      <p:ext uri="{BB962C8B-B14F-4D97-AF65-F5344CB8AC3E}">
        <p14:creationId xmlns:p14="http://schemas.microsoft.com/office/powerpoint/2010/main" val="912574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lstStyle/>
          <a:p>
            <a:pPr marL="17572"/>
            <a:r>
              <a:rPr lang="en-US" baseline="0" dirty="0"/>
              <a:t>….</a:t>
            </a:r>
          </a:p>
          <a:p>
            <a:pPr marL="183580" indent="-166009">
              <a:buFont typeface="Arial" panose="020B0604020202020204" pitchFamily="34" charset="0"/>
              <a:buChar char="•"/>
            </a:pPr>
            <a:r>
              <a:rPr lang="en-US" baseline="0" dirty="0" err="1"/>
              <a:t>Europäische</a:t>
            </a:r>
            <a:r>
              <a:rPr lang="en-US" baseline="0" dirty="0"/>
              <a:t> Integration </a:t>
            </a:r>
            <a:r>
              <a:rPr lang="en-US" baseline="0" dirty="0" err="1"/>
              <a:t>weiter</a:t>
            </a:r>
            <a:r>
              <a:rPr lang="en-US" baseline="0" dirty="0"/>
              <a:t> </a:t>
            </a:r>
            <a:r>
              <a:rPr lang="en-US" baseline="0" dirty="0" err="1"/>
              <a:t>vorantreiben</a:t>
            </a:r>
            <a:r>
              <a:rPr lang="en-US" baseline="0" dirty="0"/>
              <a:t> (</a:t>
            </a:r>
            <a:r>
              <a:rPr lang="en-US" baseline="0" dirty="0" err="1"/>
              <a:t>z.B</a:t>
            </a:r>
            <a:r>
              <a:rPr lang="en-US" baseline="0" dirty="0"/>
              <a:t>. </a:t>
            </a:r>
            <a:r>
              <a:rPr lang="en-US" baseline="0" dirty="0" err="1"/>
              <a:t>durch</a:t>
            </a:r>
            <a:r>
              <a:rPr lang="en-US" baseline="0" dirty="0"/>
              <a:t> </a:t>
            </a:r>
            <a:r>
              <a:rPr lang="en-US" baseline="0" dirty="0" err="1"/>
              <a:t>Schaffung</a:t>
            </a:r>
            <a:r>
              <a:rPr lang="en-US" baseline="0" dirty="0"/>
              <a:t> </a:t>
            </a:r>
            <a:r>
              <a:rPr lang="en-US" baseline="0" dirty="0" err="1"/>
              <a:t>eines</a:t>
            </a:r>
            <a:r>
              <a:rPr lang="en-US" baseline="0" dirty="0"/>
              <a:t> </a:t>
            </a:r>
            <a:r>
              <a:rPr lang="en-US" baseline="0" dirty="0" err="1"/>
              <a:t>einheitlichen</a:t>
            </a:r>
            <a:r>
              <a:rPr lang="en-US" baseline="0" dirty="0"/>
              <a:t> </a:t>
            </a:r>
            <a:r>
              <a:rPr lang="en-US" baseline="0" dirty="0" err="1"/>
              <a:t>Zahlungsraumes</a:t>
            </a:r>
            <a:r>
              <a:rPr lang="en-US" baseline="0" dirty="0"/>
              <a:t> (SEPA-VO)</a:t>
            </a:r>
          </a:p>
          <a:p>
            <a:pPr marL="183580" indent="-166009">
              <a:buFont typeface="Arial" panose="020B0604020202020204" pitchFamily="34" charset="0"/>
              <a:buChar char="•"/>
            </a:pPr>
            <a:r>
              <a:rPr lang="en-US" baseline="0" dirty="0" err="1"/>
              <a:t>Marktöffnung</a:t>
            </a:r>
            <a:r>
              <a:rPr lang="en-US" baseline="0" dirty="0"/>
              <a:t> </a:t>
            </a:r>
            <a:r>
              <a:rPr lang="en-US" baseline="0" dirty="0" err="1"/>
              <a:t>für</a:t>
            </a:r>
            <a:r>
              <a:rPr lang="en-US" baseline="0" dirty="0"/>
              <a:t> </a:t>
            </a:r>
            <a:r>
              <a:rPr lang="en-US" baseline="0" dirty="0" err="1"/>
              <a:t>neue</a:t>
            </a:r>
            <a:r>
              <a:rPr lang="en-US" baseline="0" dirty="0"/>
              <a:t> </a:t>
            </a:r>
            <a:r>
              <a:rPr lang="en-US" baseline="0" dirty="0" err="1"/>
              <a:t>Wettbewerber</a:t>
            </a:r>
            <a:r>
              <a:rPr lang="en-US" baseline="0" dirty="0"/>
              <a:t>, </a:t>
            </a:r>
            <a:r>
              <a:rPr lang="en-US" baseline="0" dirty="0" err="1"/>
              <a:t>Transparenz</a:t>
            </a:r>
            <a:r>
              <a:rPr lang="en-US" baseline="0" dirty="0"/>
              <a:t> und </a:t>
            </a:r>
            <a:r>
              <a:rPr lang="en-US" baseline="0" dirty="0" err="1"/>
              <a:t>Auswahl</a:t>
            </a:r>
            <a:r>
              <a:rPr lang="en-US" baseline="0" dirty="0"/>
              <a:t> </a:t>
            </a:r>
            <a:r>
              <a:rPr lang="en-US" baseline="0" dirty="0" err="1"/>
              <a:t>für</a:t>
            </a:r>
            <a:r>
              <a:rPr lang="en-US" baseline="0" dirty="0"/>
              <a:t> </a:t>
            </a:r>
            <a:r>
              <a:rPr lang="en-US" baseline="0" dirty="0" err="1"/>
              <a:t>Verbraucher</a:t>
            </a:r>
            <a:r>
              <a:rPr lang="en-US" baseline="0" dirty="0"/>
              <a:t> (PSD 1, PSD2, </a:t>
            </a:r>
            <a:r>
              <a:rPr lang="en-US" baseline="0" dirty="0" err="1"/>
              <a:t>u.a</a:t>
            </a:r>
            <a:r>
              <a:rPr lang="en-US" baseline="0" dirty="0"/>
              <a:t>. </a:t>
            </a:r>
            <a:r>
              <a:rPr lang="en-US" baseline="0" dirty="0" err="1"/>
              <a:t>Regelung</a:t>
            </a:r>
            <a:r>
              <a:rPr lang="en-US" baseline="0" dirty="0"/>
              <a:t> des </a:t>
            </a:r>
            <a:r>
              <a:rPr lang="en-US" baseline="0" dirty="0" err="1"/>
              <a:t>Zugangs</a:t>
            </a:r>
            <a:r>
              <a:rPr lang="en-US" baseline="0" dirty="0"/>
              <a:t> </a:t>
            </a:r>
            <a:r>
              <a:rPr lang="en-US" baseline="0" dirty="0" err="1"/>
              <a:t>zu</a:t>
            </a:r>
            <a:r>
              <a:rPr lang="en-US" baseline="0" dirty="0"/>
              <a:t> </a:t>
            </a:r>
            <a:r>
              <a:rPr lang="en-US" baseline="0" dirty="0" err="1"/>
              <a:t>Zahlungskonten</a:t>
            </a:r>
            <a:r>
              <a:rPr lang="en-US" baseline="0" dirty="0"/>
              <a:t>)</a:t>
            </a:r>
          </a:p>
          <a:p>
            <a:pPr marL="183580" indent="-166009" defTabSz="883845">
              <a:buFont typeface="Arial" panose="020B0604020202020204" pitchFamily="34" charset="0"/>
              <a:buChar char="•"/>
              <a:defRPr/>
            </a:pPr>
            <a:r>
              <a:rPr lang="de-DE" altLang="en-US" dirty="0"/>
              <a:t>Regulierung von I</a:t>
            </a:r>
            <a:r>
              <a:rPr lang="en-US" altLang="en-US" dirty="0" err="1"/>
              <a:t>nterbankenentgelten</a:t>
            </a:r>
            <a:r>
              <a:rPr lang="en-US" altLang="en-US" dirty="0"/>
              <a:t> (IF-VO), </a:t>
            </a:r>
            <a:r>
              <a:rPr lang="en-US" altLang="en-US" dirty="0" err="1"/>
              <a:t>deckelt</a:t>
            </a:r>
            <a:r>
              <a:rPr lang="en-US" altLang="en-US" dirty="0"/>
              <a:t> </a:t>
            </a:r>
            <a:r>
              <a:rPr lang="en-US" altLang="en-US" dirty="0" err="1"/>
              <a:t>Interbankenentgelte</a:t>
            </a:r>
            <a:r>
              <a:rPr lang="en-US" altLang="en-US" dirty="0"/>
              <a:t> </a:t>
            </a:r>
            <a:r>
              <a:rPr lang="en-US" altLang="en-US" dirty="0" err="1"/>
              <a:t>für</a:t>
            </a:r>
            <a:r>
              <a:rPr lang="en-US" altLang="en-US" dirty="0"/>
              <a:t> </a:t>
            </a:r>
            <a:r>
              <a:rPr lang="en-US" altLang="en-US" dirty="0" err="1"/>
              <a:t>Kartenzahlungen</a:t>
            </a:r>
            <a:r>
              <a:rPr lang="en-US" altLang="en-US" dirty="0"/>
              <a:t> auf 0,2 (Debit-) </a:t>
            </a:r>
            <a:r>
              <a:rPr lang="en-US" altLang="en-US" dirty="0" err="1"/>
              <a:t>bzw</a:t>
            </a:r>
            <a:r>
              <a:rPr lang="en-US" altLang="en-US" dirty="0"/>
              <a:t>. 0,3% (</a:t>
            </a:r>
            <a:r>
              <a:rPr lang="en-US" altLang="en-US" dirty="0" err="1"/>
              <a:t>Kreditkarten</a:t>
            </a:r>
            <a:r>
              <a:rPr lang="en-US" altLang="en-US" dirty="0"/>
              <a:t>) und </a:t>
            </a:r>
            <a:r>
              <a:rPr lang="en-US" altLang="en-US" dirty="0" err="1"/>
              <a:t>sorgt</a:t>
            </a:r>
            <a:r>
              <a:rPr lang="en-US" altLang="en-US" dirty="0"/>
              <a:t> </a:t>
            </a:r>
            <a:r>
              <a:rPr lang="en-US" altLang="en-US" dirty="0" err="1"/>
              <a:t>für</a:t>
            </a:r>
            <a:r>
              <a:rPr lang="en-US" altLang="en-US" dirty="0"/>
              <a:t> </a:t>
            </a:r>
            <a:r>
              <a:rPr lang="en-US" altLang="en-US" dirty="0" err="1"/>
              <a:t>niedrigere</a:t>
            </a:r>
            <a:r>
              <a:rPr lang="en-US" altLang="en-US" dirty="0"/>
              <a:t> </a:t>
            </a:r>
            <a:r>
              <a:rPr lang="en-US" altLang="en-US" dirty="0" err="1"/>
              <a:t>Preise</a:t>
            </a:r>
            <a:r>
              <a:rPr lang="en-US" altLang="en-US" dirty="0"/>
              <a:t> </a:t>
            </a:r>
            <a:r>
              <a:rPr lang="en-US" altLang="en-US" dirty="0" err="1"/>
              <a:t>für</a:t>
            </a:r>
            <a:r>
              <a:rPr lang="en-US" altLang="en-US" dirty="0"/>
              <a:t> die </a:t>
            </a:r>
            <a:r>
              <a:rPr lang="en-US" altLang="en-US" dirty="0" err="1"/>
              <a:t>Kartennutzung</a:t>
            </a:r>
            <a:endParaRPr lang="en-US" altLang="en-US" dirty="0"/>
          </a:p>
          <a:p>
            <a:pPr marL="183580" indent="-166009" defTabSz="883845">
              <a:buFont typeface="Arial" panose="020B0604020202020204" pitchFamily="34" charset="0"/>
              <a:buChar char="•"/>
              <a:defRPr/>
            </a:pPr>
            <a:r>
              <a:rPr lang="en-US" altLang="en-US" dirty="0"/>
              <a:t>Innovation und </a:t>
            </a:r>
            <a:r>
              <a:rPr lang="en-US" altLang="en-US" dirty="0" err="1"/>
              <a:t>Sicherheit</a:t>
            </a:r>
            <a:r>
              <a:rPr lang="en-US" altLang="en-US" dirty="0"/>
              <a:t> </a:t>
            </a:r>
            <a:r>
              <a:rPr lang="en-US" altLang="en-US" dirty="0" err="1"/>
              <a:t>im</a:t>
            </a:r>
            <a:r>
              <a:rPr lang="en-US" altLang="en-US" dirty="0"/>
              <a:t> ZV (PSD2 </a:t>
            </a:r>
            <a:r>
              <a:rPr lang="en-US" altLang="en-US" dirty="0" err="1"/>
              <a:t>durch</a:t>
            </a:r>
            <a:r>
              <a:rPr lang="en-US" altLang="en-US" dirty="0"/>
              <a:t> </a:t>
            </a:r>
            <a:r>
              <a:rPr lang="en-US" altLang="en-US" dirty="0" err="1"/>
              <a:t>Richtlinien</a:t>
            </a:r>
            <a:r>
              <a:rPr lang="en-US" altLang="en-US" dirty="0"/>
              <a:t> </a:t>
            </a:r>
            <a:r>
              <a:rPr lang="en-US" altLang="en-US" dirty="0" err="1"/>
              <a:t>für</a:t>
            </a:r>
            <a:r>
              <a:rPr lang="en-US" altLang="en-US" dirty="0"/>
              <a:t> </a:t>
            </a:r>
            <a:r>
              <a:rPr lang="en-US" altLang="en-US" dirty="0" err="1"/>
              <a:t>sicheres</a:t>
            </a:r>
            <a:r>
              <a:rPr lang="en-US" altLang="en-US" dirty="0"/>
              <a:t> </a:t>
            </a:r>
            <a:r>
              <a:rPr lang="en-US" altLang="en-US" dirty="0" err="1"/>
              <a:t>Zahlen</a:t>
            </a:r>
            <a:r>
              <a:rPr lang="en-US" altLang="en-US" dirty="0"/>
              <a:t>, </a:t>
            </a:r>
            <a:r>
              <a:rPr lang="en-US" altLang="en-US" dirty="0" err="1"/>
              <a:t>Schaffung</a:t>
            </a:r>
            <a:r>
              <a:rPr lang="en-US" altLang="en-US" dirty="0"/>
              <a:t> </a:t>
            </a:r>
            <a:r>
              <a:rPr lang="en-US" altLang="en-US" dirty="0" err="1"/>
              <a:t>einer</a:t>
            </a:r>
            <a:r>
              <a:rPr lang="en-US" altLang="en-US" dirty="0"/>
              <a:t> </a:t>
            </a:r>
            <a:r>
              <a:rPr lang="en-US" altLang="en-US" dirty="0" err="1"/>
              <a:t>standardisierten</a:t>
            </a:r>
            <a:r>
              <a:rPr lang="en-US" altLang="en-US" dirty="0"/>
              <a:t> </a:t>
            </a:r>
            <a:r>
              <a:rPr lang="en-US" altLang="en-US" dirty="0" err="1"/>
              <a:t>Schnittstelle</a:t>
            </a:r>
            <a:r>
              <a:rPr lang="en-US" altLang="en-US" dirty="0"/>
              <a:t> </a:t>
            </a:r>
            <a:r>
              <a:rPr lang="en-US" altLang="en-US" dirty="0" err="1"/>
              <a:t>zum</a:t>
            </a:r>
            <a:r>
              <a:rPr lang="en-US" altLang="en-US" dirty="0"/>
              <a:t> </a:t>
            </a:r>
            <a:r>
              <a:rPr lang="en-US" altLang="en-US" dirty="0" err="1"/>
              <a:t>Bankkonto</a:t>
            </a:r>
            <a:r>
              <a:rPr lang="en-US" altLang="en-US" dirty="0"/>
              <a:t>, auf das </a:t>
            </a:r>
            <a:r>
              <a:rPr lang="en-US" altLang="en-US" dirty="0" err="1"/>
              <a:t>Drittanbieter</a:t>
            </a:r>
            <a:r>
              <a:rPr lang="en-US" altLang="en-US" dirty="0"/>
              <a:t> </a:t>
            </a:r>
            <a:r>
              <a:rPr lang="en-US" altLang="en-US" dirty="0" err="1"/>
              <a:t>zugreifen</a:t>
            </a:r>
            <a:r>
              <a:rPr lang="en-US" altLang="en-US" dirty="0"/>
              <a:t> </a:t>
            </a:r>
            <a:r>
              <a:rPr lang="en-US" altLang="en-US" dirty="0" err="1"/>
              <a:t>können</a:t>
            </a:r>
            <a:r>
              <a:rPr lang="en-US" altLang="en-US" dirty="0"/>
              <a:t>)</a:t>
            </a:r>
          </a:p>
          <a:p>
            <a:pPr marL="183580" indent="-166009" defTabSz="883845">
              <a:buFont typeface="Arial" panose="020B0604020202020204" pitchFamily="34" charset="0"/>
              <a:buChar char="•"/>
              <a:defRPr/>
            </a:pPr>
            <a:r>
              <a:rPr lang="en-US" altLang="en-US" dirty="0" err="1"/>
              <a:t>Finanzielle</a:t>
            </a:r>
            <a:r>
              <a:rPr lang="en-US" altLang="en-US" dirty="0"/>
              <a:t> </a:t>
            </a:r>
            <a:r>
              <a:rPr lang="en-US" altLang="en-US" dirty="0" err="1"/>
              <a:t>Inklusion</a:t>
            </a:r>
            <a:r>
              <a:rPr lang="en-US" altLang="en-US" dirty="0"/>
              <a:t> (PAD </a:t>
            </a:r>
            <a:r>
              <a:rPr lang="en-US" altLang="en-US" dirty="0" err="1"/>
              <a:t>sorgt</a:t>
            </a:r>
            <a:r>
              <a:rPr lang="en-US" altLang="en-US" dirty="0"/>
              <a:t> </a:t>
            </a:r>
            <a:r>
              <a:rPr lang="en-US" altLang="en-US" dirty="0" err="1"/>
              <a:t>für</a:t>
            </a:r>
            <a:r>
              <a:rPr lang="en-US" altLang="en-US" dirty="0"/>
              <a:t> </a:t>
            </a:r>
            <a:r>
              <a:rPr lang="en-US" altLang="en-US" dirty="0" err="1"/>
              <a:t>Recht</a:t>
            </a:r>
            <a:r>
              <a:rPr lang="en-US" altLang="en-US" dirty="0"/>
              <a:t> auf </a:t>
            </a:r>
            <a:r>
              <a:rPr lang="en-US" altLang="en-US" dirty="0" err="1"/>
              <a:t>Basiskonto</a:t>
            </a:r>
            <a:r>
              <a:rPr lang="en-US" altLang="en-US" dirty="0"/>
              <a:t>)</a:t>
            </a:r>
          </a:p>
          <a:p>
            <a:pPr marL="183580" indent="-166009" defTabSz="883845">
              <a:buFont typeface="Arial" panose="020B0604020202020204" pitchFamily="34" charset="0"/>
              <a:buChar char="•"/>
              <a:defRPr/>
            </a:pPr>
            <a:endParaRPr lang="en-US" altLang="en-US" dirty="0"/>
          </a:p>
          <a:p>
            <a:pPr marL="17572" defTabSz="883845">
              <a:defRPr/>
            </a:pPr>
            <a:r>
              <a:rPr lang="de-DE" altLang="en-US" dirty="0"/>
              <a:t>Mögliche Überleitung</a:t>
            </a:r>
          </a:p>
          <a:p>
            <a:pPr marL="17572" defTabSz="883845">
              <a:defRPr/>
            </a:pPr>
            <a:r>
              <a:rPr lang="de-DE" altLang="en-US" dirty="0"/>
              <a:t>PSD 2 ist in Deutschland am 13. Januar 2018 in Kraft getreten und soll nun näher beleuchtet werden…</a:t>
            </a:r>
          </a:p>
          <a:p>
            <a:pPr marL="183580" indent="-166009">
              <a:buFont typeface="Arial" panose="020B0604020202020204" pitchFamily="34" charset="0"/>
              <a:buChar char="•"/>
            </a:pPr>
            <a:endParaRPr lang="en-US" baseline="0" dirty="0"/>
          </a:p>
          <a:p>
            <a:pPr marL="183580" indent="-166009">
              <a:buFont typeface="Arial" panose="020B0604020202020204" pitchFamily="34" charset="0"/>
              <a:buChar char="•"/>
            </a:pPr>
            <a:endParaRPr lang="en-US" baseline="0"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32</a:t>
            </a:fld>
            <a:endParaRPr lang="de-DE"/>
          </a:p>
        </p:txBody>
      </p:sp>
    </p:spTree>
    <p:extLst>
      <p:ext uri="{BB962C8B-B14F-4D97-AF65-F5344CB8AC3E}">
        <p14:creationId xmlns:p14="http://schemas.microsoft.com/office/powerpoint/2010/main" val="658315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Wichtigste Eckpunkte</a:t>
            </a:r>
          </a:p>
          <a:p>
            <a:r>
              <a:rPr lang="de-DE" dirty="0"/>
              <a:t>Artikel 58 und 59 der PSD II.: </a:t>
            </a:r>
          </a:p>
          <a:p>
            <a:r>
              <a:rPr lang="de-DE" dirty="0"/>
              <a:t>Dritte Zahlungsdienstleister müssen sich eindeutig gegenüber der Bank des Kunden authentifizieren und dafür Sorge tragen, dass die personalisierten Sicherheitsmerkmale des Nutzers keinen anderen Parteien zugänglich sind</a:t>
            </a:r>
          </a:p>
          <a:p>
            <a:r>
              <a:rPr lang="de-DE" dirty="0"/>
              <a:t>Drittanbieter unterliegen mit Umsetzung der Richtlinie der Aufsicht (BaFin)</a:t>
            </a:r>
          </a:p>
          <a:p>
            <a:endParaRPr lang="de-DE" dirty="0"/>
          </a:p>
          <a:p>
            <a:r>
              <a:rPr lang="de-DE" dirty="0"/>
              <a:t>Drittparteien erhalten auf Wunsch des Kunden Zugang zum Konto zum</a:t>
            </a:r>
          </a:p>
          <a:p>
            <a:pPr marL="166009" indent="-166009">
              <a:buFont typeface="Arial" panose="020B0604020202020204" pitchFamily="34" charset="0"/>
              <a:buChar char="•"/>
            </a:pPr>
            <a:r>
              <a:rPr lang="de-DE" dirty="0"/>
              <a:t>Initiieren von Zahlungen (</a:t>
            </a:r>
            <a:r>
              <a:rPr lang="de-DE" dirty="0" err="1"/>
              <a:t>z.b.</a:t>
            </a:r>
            <a:r>
              <a:rPr lang="de-DE" dirty="0"/>
              <a:t> SOFORT Überweisung)</a:t>
            </a:r>
          </a:p>
          <a:p>
            <a:pPr marL="166009" indent="-166009">
              <a:buFont typeface="Arial" panose="020B0604020202020204" pitchFamily="34" charset="0"/>
              <a:buChar char="•"/>
            </a:pPr>
            <a:r>
              <a:rPr lang="de-DE" dirty="0"/>
              <a:t>Informieren über Kontodetails (z.B. Anzeigen der Kontostände bei verschiedenen Instituten in einer App – Deutsche Bank bietet ähnliches bereits jetzt an)</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33</a:t>
            </a:fld>
            <a:endParaRPr lang="de-DE"/>
          </a:p>
        </p:txBody>
      </p:sp>
    </p:spTree>
    <p:extLst>
      <p:ext uri="{BB962C8B-B14F-4D97-AF65-F5344CB8AC3E}">
        <p14:creationId xmlns:p14="http://schemas.microsoft.com/office/powerpoint/2010/main" val="175213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lstStyle/>
          <a:p>
            <a:r>
              <a:rPr lang="de-DE" dirty="0"/>
              <a:t>Europäischer Vergleich des </a:t>
            </a:r>
            <a:r>
              <a:rPr lang="de-DE" dirty="0" smtClean="0"/>
              <a:t>Zahlungsverhaltens (Grundlage Abfrage bei einer repräsentativen Anzahl von Nutzern):</a:t>
            </a:r>
            <a:endParaRPr lang="de-DE" dirty="0"/>
          </a:p>
          <a:p>
            <a:pPr marL="166009" indent="-166009">
              <a:buFont typeface="Arial" panose="020B0604020202020204" pitchFamily="34" charset="0"/>
              <a:buChar char="•"/>
            </a:pPr>
            <a:r>
              <a:rPr lang="de-DE" dirty="0"/>
              <a:t>Links sehen Sie die Betrachtung des Bargeldanteils nach der Anzahl der Bezahlvorgänge, rechts nach Volumen der Zahlungen</a:t>
            </a:r>
          </a:p>
          <a:p>
            <a:pPr marL="166009" indent="-166009">
              <a:buFont typeface="Arial" panose="020B0604020202020204" pitchFamily="34" charset="0"/>
              <a:buChar char="•"/>
            </a:pPr>
            <a:r>
              <a:rPr lang="de-DE" dirty="0"/>
              <a:t>Süden</a:t>
            </a:r>
            <a:r>
              <a:rPr lang="de-DE" baseline="0" dirty="0"/>
              <a:t> stark Bargeldaffin, sowohl im Volumen, als auch bei den Transaktionen</a:t>
            </a:r>
          </a:p>
          <a:p>
            <a:pPr marL="166009" indent="-166009">
              <a:buFont typeface="Arial" panose="020B0604020202020204" pitchFamily="34" charset="0"/>
              <a:buChar char="•"/>
            </a:pPr>
            <a:r>
              <a:rPr lang="de-DE" baseline="0" dirty="0"/>
              <a:t>Im Norden – auch außerhalb der Eurozone (Dänemark, Schweden) starke Tendenzen, die Bargeldnutzung zu reduzieren, sichtbar an der geringen Bargeldnutzung z.B. in Finnland und Estland</a:t>
            </a:r>
          </a:p>
          <a:p>
            <a:pPr marL="166009" indent="-166009">
              <a:buFont typeface="Arial" panose="020B0604020202020204" pitchFamily="34" charset="0"/>
              <a:buChar char="•"/>
            </a:pPr>
            <a:r>
              <a:rPr lang="de-DE" baseline="0" dirty="0"/>
              <a:t>Deutschland im oberen Mittelfeld der Bargeldnutzung</a:t>
            </a:r>
          </a:p>
          <a:p>
            <a:pPr marL="166009" indent="-166009">
              <a:buFont typeface="Arial" panose="020B0604020202020204" pitchFamily="34" charset="0"/>
              <a:buChar char="•"/>
            </a:pPr>
            <a:endParaRPr lang="de-DE" dirty="0"/>
          </a:p>
          <a:p>
            <a:r>
              <a:rPr lang="de-DE" dirty="0"/>
              <a:t>Mögliche Überleitung</a:t>
            </a:r>
            <a:r>
              <a:rPr lang="de-DE" baseline="0" dirty="0"/>
              <a:t> zur nächsten Folie:</a:t>
            </a:r>
          </a:p>
          <a:p>
            <a:r>
              <a:rPr lang="de-DE" baseline="0" dirty="0"/>
              <a:t>Genauere Betrachtung des deutschen </a:t>
            </a:r>
            <a:r>
              <a:rPr lang="de-DE" baseline="0" dirty="0" smtClean="0"/>
              <a:t>Zahlungsverhaltens (Grundlage Zahlungsverhaltensstudie)</a:t>
            </a:r>
            <a:endParaRPr lang="de-DE" dirty="0"/>
          </a:p>
          <a:p>
            <a:endParaRPr lang="de-DE"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3</a:t>
            </a:fld>
            <a:endParaRPr lang="de-DE"/>
          </a:p>
        </p:txBody>
      </p:sp>
    </p:spTree>
    <p:extLst>
      <p:ext uri="{BB962C8B-B14F-4D97-AF65-F5344CB8AC3E}">
        <p14:creationId xmlns:p14="http://schemas.microsoft.com/office/powerpoint/2010/main" val="272447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DE" dirty="0" smtClean="0"/>
              <a:t>Viele</a:t>
            </a:r>
            <a:r>
              <a:rPr lang="de-DE" baseline="0" dirty="0" smtClean="0"/>
              <a:t> Marktteilnehmer fragen sich vermehrt, ob es sich bei Bitcoin und anderen </a:t>
            </a:r>
            <a:r>
              <a:rPr lang="de-DE" baseline="0" dirty="0" err="1" smtClean="0"/>
              <a:t>Krypto</a:t>
            </a:r>
            <a:r>
              <a:rPr lang="de-DE" baseline="0" dirty="0" smtClean="0"/>
              <a:t>-Token um ein Schneeballsystem handelt und Spekulationsblasen entstehen können, die irgendwann platzen?</a:t>
            </a:r>
          </a:p>
          <a:p>
            <a:r>
              <a:rPr lang="de-DE" baseline="0" dirty="0" smtClean="0"/>
              <a:t>Wo liegen also die Risiken von Bitcoin &amp; Co.?</a:t>
            </a:r>
          </a:p>
          <a:p>
            <a:endParaRPr lang="de-DE" dirty="0" smtClean="0"/>
          </a:p>
          <a:p>
            <a:r>
              <a:rPr lang="de-DE" dirty="0" smtClean="0"/>
              <a:t>Ich sehe drei Ebenen,</a:t>
            </a:r>
            <a:r>
              <a:rPr lang="de-DE" baseline="0" dirty="0" smtClean="0"/>
              <a:t> auf denen sich bedeutende Risiken für Investoren ergeben können.</a:t>
            </a:r>
          </a:p>
          <a:p>
            <a:endParaRPr lang="de-DE" baseline="0" dirty="0" smtClean="0"/>
          </a:p>
          <a:p>
            <a:pPr marL="228583" indent="-228583">
              <a:buAutoNum type="arabicParenR"/>
            </a:pPr>
            <a:r>
              <a:rPr lang="de-DE" baseline="0" dirty="0" smtClean="0"/>
              <a:t>Als Erstes ist es das Bitcoin-Netzwerk selbst. Wir beobachten zurzeit enorme Preisschwankungen für Bitcoin. Zweistellige Änderungsraten von einen Tag auf den anderen sind dabei im Positiven wie im Negativen keine Seltenheit. Das Bitcoin-Netzwerk besitzt keinen Korrekturmechanismus für solche Wertschwankungen. Die Menge der Bitcoins im Netzwerk ist von den Regeln des Netzwerks vorgegeben und kann nicht verändert werden. Der Preis verändert sich dementsprechend mit Angebot und Nachfrage. Sofern die Nachfrage vorrangig spekulationsgetrieben ist, kann es folglich jederzeit zu dem Platzen einer Spekulationsblase kommen.</a:t>
            </a:r>
          </a:p>
          <a:p>
            <a:pPr marL="228583" indent="-228583">
              <a:buAutoNum type="arabicParenR"/>
            </a:pPr>
            <a:endParaRPr lang="de-DE" baseline="0" dirty="0" smtClean="0"/>
          </a:p>
          <a:p>
            <a:pPr marL="228583" indent="-228583">
              <a:buAutoNum type="arabicParenR"/>
            </a:pPr>
            <a:r>
              <a:rPr lang="de-DE" baseline="0" dirty="0" smtClean="0"/>
              <a:t>Die zweite Ebene, auf der sich hohe Risiken aufbauen können, ist die Ebene, die Investoren einen einfachen Zugang zum Bitcoin-Netzwerk ermöglicht, nämlich die Tauschbörsen oder Handelsplattformen für virtuelle Währungen. Solche internetbasierten Handelsplattformen zum Tausch von Fiat-Währungen und virtuellen Währungen sind meist private Plattformen und keine regulierten und beaufsichtigten Handelsplätze. Zwei Forscher der Cambridge University haben in einer Studie über 51 dieser Plattformen festgestellt, dass diese Tauschbörsen durchschnittlich nur um die 24 Mitarbeiter beschäftigten, 150 in der Spitze. Von den kleineren Handelsplätzen besaß im vergangenen Jahr nur rund die Hälfte eine offizielle Genehmigung, von den größeren Handelsplätzen sogar nur rund ein Drittel. Hinzu kommt, dass die unternehmerische und rechtliche Form dieser Handelsplattformen nicht immer eindeutig feststellbar ist und ihre </a:t>
            </a:r>
            <a:r>
              <a:rPr lang="de-DE" baseline="0" dirty="0" err="1" smtClean="0"/>
              <a:t>Governance</a:t>
            </a:r>
            <a:r>
              <a:rPr lang="de-DE" baseline="0" dirty="0" smtClean="0"/>
              <a:t>-Strukturen nur wenig transparent sind. Folglich sollten sich Investoren bewusst sein, dass Sie möglicherweise im Verlustfall keinerlei rechtliche Ansprüche gegenüber diesen privaten Handelsplattformen besitzen. </a:t>
            </a:r>
            <a:r>
              <a:rPr lang="de-DE" baseline="0" dirty="0" err="1" smtClean="0"/>
              <a:t>Mt</a:t>
            </a:r>
            <a:r>
              <a:rPr lang="de-DE" baseline="0" dirty="0" smtClean="0"/>
              <a:t> </a:t>
            </a:r>
            <a:r>
              <a:rPr lang="de-DE" baseline="0" dirty="0" err="1" smtClean="0"/>
              <a:t>Gox</a:t>
            </a:r>
            <a:r>
              <a:rPr lang="de-DE" baseline="0" dirty="0" smtClean="0"/>
              <a:t> stellt dabei das wohl bekannteste Beispiel dar. Neuen Daten zufolge wurden insgesamt rund ein Drittel aller Bitcoin-Handelsplattformen gehackt.  Sollten mehrere – insbesondere große – Handelsplattformen gehackt werden oder sich als nicht vertrauenswürdig herausstellen, könnte aus Verbrauchersicht großer Schaden entstehen, der unter Umständen sogar größer als die im Bitcoin-Netzwerk gehandelten Werte selbst ausfällt.</a:t>
            </a:r>
            <a:br>
              <a:rPr lang="de-DE" baseline="0" dirty="0" smtClean="0"/>
            </a:br>
            <a:r>
              <a:rPr lang="de-DE" baseline="0" dirty="0" smtClean="0"/>
              <a:t>Hinzu kommt eine hohe Transaktionszeit, so dass Arbitragemöglichkeiten sehr eingeschränkt sind. Dies führt dann z.B. dazu, dass über Tage und Wochen die Kurse von Bitcoin in einem Land deutlich abweichen von denen in anderen Ländern oder an anderen Tauschbörsen. Gründe dafür sind u.a., dass Tauschbörsen i.d.R. nur wenige Wechselkurse stellen bzw. nur wenige virtuelle Währungen handeln und der Transfer über das eigentlichen Zahlungssystem für virtuelle Währungen (also das Bitcoin-Netzwerk für Bitcoin) hohe Transaktionskosten verursacht und nur langsam arbeitet.</a:t>
            </a:r>
          </a:p>
          <a:p>
            <a:pPr marL="228583" indent="-228583">
              <a:buAutoNum type="arabicParenR"/>
            </a:pPr>
            <a:endParaRPr lang="de-DE" baseline="0" dirty="0" smtClean="0"/>
          </a:p>
          <a:p>
            <a:pPr marL="228583" indent="-228583">
              <a:buAutoNum type="arabicParenR"/>
            </a:pPr>
            <a:r>
              <a:rPr lang="de-DE" baseline="0" dirty="0" smtClean="0"/>
              <a:t>Der erst seit Mitte Dezember letzten Jahres mögliche Handel mit Bitcoin-Futures ist die dritte Ebene, die meines Erachtens ein hohes Risiko birgt. Der Handel an Terminbörsen ermöglicht auch institutionellen Investoren großvolumige Investments, die auf die Bitcoin-Preisentwicklung setzen. Grundsätzlich sind diese Derivate mit Sicherheiten von beiden Handelsparteien zu unterlegen. Durch die hohe Volatilität des Bitcoin-Preises kann es jedoch sein, dass es für Investoren deutlich schneller und in höherem Umfang zu Nachschusspflichten kommt. Für einige Vertragsparteien könnten sich dabei Risiken in bedeutendem Ausmaß einstellen.</a:t>
            </a:r>
          </a:p>
          <a:p>
            <a:endParaRPr lang="de-DE" baseline="0" dirty="0" smtClean="0"/>
          </a:p>
          <a:p>
            <a:r>
              <a:rPr lang="de-DE" baseline="0" dirty="0" smtClean="0"/>
              <a:t>Meine Damen und Herren, die Risiken von virtuellen Währungen können, wie Sie sehen, vielfältig sein. Das Vorliegen von Spekulationsblasen oder einzelnen Schneeball-Geschäftsmodellen in diesem vergleichsweise intransparentem Markt kann zurzeit nicht ausgeschlossen werden. Investoren kann daher nur zu äußerster Vorsicht geraten werden.</a:t>
            </a:r>
          </a:p>
          <a:p>
            <a:pPr marL="228583" indent="-228583">
              <a:buAutoNum type="arabicParenR"/>
            </a:pPr>
            <a:endParaRPr lang="de-DE" baseline="0" dirty="0" smtClean="0"/>
          </a:p>
        </p:txBody>
      </p:sp>
      <p:sp>
        <p:nvSpPr>
          <p:cNvPr id="4" name="Foliennummernplatzhalter 3"/>
          <p:cNvSpPr>
            <a:spLocks noGrp="1"/>
          </p:cNvSpPr>
          <p:nvPr>
            <p:ph type="sldNum" sz="quarter" idx="10"/>
          </p:nvPr>
        </p:nvSpPr>
        <p:spPr/>
        <p:txBody>
          <a:bodyPr/>
          <a:lstStyle/>
          <a:p>
            <a:fld id="{62AFC97D-5284-447B-A0EB-09CB25071501}" type="slidenum">
              <a:rPr lang="de-DE" smtClean="0"/>
              <a:pPr/>
              <a:t>34</a:t>
            </a:fld>
            <a:endParaRPr lang="de-DE"/>
          </a:p>
        </p:txBody>
      </p:sp>
    </p:spTree>
    <p:extLst>
      <p:ext uri="{BB962C8B-B14F-4D97-AF65-F5344CB8AC3E}">
        <p14:creationId xmlns:p14="http://schemas.microsoft.com/office/powerpoint/2010/main" val="1444470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a:extLst>
              <a:ext uri="{FF2B5EF4-FFF2-40B4-BE49-F238E27FC236}">
                <a16:creationId xmlns:a16="http://schemas.microsoft.com/office/drawing/2014/main" xmlns="" id="{4DED3D80-4B1F-4015-9A23-171124E66DD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izenplatzhalter 2">
            <a:extLst>
              <a:ext uri="{FF2B5EF4-FFF2-40B4-BE49-F238E27FC236}">
                <a16:creationId xmlns:a16="http://schemas.microsoft.com/office/drawing/2014/main" xmlns="" id="{68CA501D-9DB1-4E05-924B-FD08A9ED2B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de-DE" altLang="de-DE"/>
              <a:t>Nach FINMA-Auffassung unterliegen Zahlungstoken den Geldwäscheregelungen, Anlage-Token sind als Wertpapiere zu behandeln und unterliegen damit der einschlägigen Regulierung</a:t>
            </a:r>
          </a:p>
          <a:p>
            <a:pPr marL="171450" indent="-171450" eaLnBrk="1" hangingPunct="1">
              <a:spcBef>
                <a:spcPct val="0"/>
              </a:spcBef>
              <a:buFontTx/>
              <a:buChar char="-"/>
            </a:pPr>
            <a:r>
              <a:rPr lang="de-DE" altLang="de-DE"/>
              <a:t>Pläne </a:t>
            </a:r>
          </a:p>
        </p:txBody>
      </p:sp>
      <p:sp>
        <p:nvSpPr>
          <p:cNvPr id="28675" name="Foliennummernplatzhalter 3">
            <a:extLst>
              <a:ext uri="{FF2B5EF4-FFF2-40B4-BE49-F238E27FC236}">
                <a16:creationId xmlns:a16="http://schemas.microsoft.com/office/drawing/2014/main" xmlns="" id="{5814627F-C758-4795-A2BD-5C8FB13C3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E33B10-FBA5-40A6-9A74-FA5238EA3B77}" type="slidenum">
              <a:rPr lang="de-DE" altLang="de-DE">
                <a:latin typeface="Calibri" panose="020F0502020204030204" pitchFamily="34" charset="0"/>
              </a:rPr>
              <a:pPr/>
              <a:t>35</a:t>
            </a:fld>
            <a:endParaRPr lang="de-DE" altLang="de-DE">
              <a:latin typeface="Calibri" panose="020F0502020204030204" pitchFamily="34" charset="0"/>
            </a:endParaRPr>
          </a:p>
        </p:txBody>
      </p:sp>
    </p:spTree>
    <p:extLst>
      <p:ext uri="{BB962C8B-B14F-4D97-AF65-F5344CB8AC3E}">
        <p14:creationId xmlns:p14="http://schemas.microsoft.com/office/powerpoint/2010/main" val="2275636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normAutofit fontScale="77500" lnSpcReduction="20000"/>
          </a:bodyPr>
          <a:lstStyle/>
          <a:p>
            <a:pPr marL="17572"/>
            <a:r>
              <a:rPr lang="en-US" baseline="0" dirty="0" smtClean="0"/>
              <a:t>FATF:</a:t>
            </a:r>
          </a:p>
          <a:p>
            <a:r>
              <a:rPr lang="de-DE" b="1" dirty="0"/>
              <a:t>Die FATF ist das wichtigste internationale Gremium, um Geldwäsche und Terrorismusfinanzierung zu bekämpfen. Für diesen Bereich setzt sie Standards ("40 + 9-Empfehlungen"). Zugleich fördert die FATF die weltweite Verbreitung der Standards zur Bekämpfung der Geldwäsche und Terrorismusfinanzierung und überwacht deren Umsetzung in den Mitgliedstaaten.</a:t>
            </a:r>
          </a:p>
          <a:p>
            <a:r>
              <a:rPr lang="de-DE" dirty="0"/>
              <a:t>Das Gremium ist der OECD in Paris angegliedert und umfasst 36 Mitglieder. Bis zum Juni 2003 hatte Deutschland für ein Jahr die Präsidentschaft der FATF inne. Der deutschen Delegation der FATF gehören in der Regel Vertreter der BaFin an.</a:t>
            </a:r>
          </a:p>
          <a:p>
            <a:r>
              <a:rPr lang="de-DE" dirty="0"/>
              <a:t>Die FATF verabschiedete im Jahr 1990 insgesamt 40 Empfehlungen zur Geldwäschebekämpfung. Im Jahr 1996 wurden diese wichtigsten internationalen Standards zum ersten Mal aktualisiert. Unter der deutschen Präsidentschaft wurden diese 2003 ein zweites Mal grundlegend überarbeitet. Obwohl die Standards nicht unmittelbar bindendes Recht ("soft </a:t>
            </a:r>
            <a:r>
              <a:rPr lang="de-DE" dirty="0" err="1"/>
              <a:t>law</a:t>
            </a:r>
            <a:r>
              <a:rPr lang="de-DE" dirty="0"/>
              <a:t>") darstellen, haben sie bislang mehr als 170 Länder als verbindlich anerkannt.</a:t>
            </a:r>
          </a:p>
          <a:p>
            <a:r>
              <a:rPr lang="de-DE" dirty="0"/>
              <a:t>Die 40 Empfehlungen setzen erstmals einheitliche Verhaltensregeln und Maßstäbe fest, die für den gesamten Finanzsektor sowie für alle beteiligten Personen und Berufsgruppen gelten. In die Überarbeitung der Standards flossen die neuesten Erkenntnisse und Entwicklungen auf dem Gebiet der Geldwäschebekämpfung ein.</a:t>
            </a:r>
          </a:p>
          <a:p>
            <a:r>
              <a:rPr lang="de-DE" dirty="0"/>
              <a:t>Als Reaktion auf die Ereignisse des 11. September 2001 erhielt die FATF im Oktober 2001 zusätzlich das Mandat zur Bekämpfung der Terrorismusfinanzierung. Die FATF veröffentlichte in diesem Zusammenhang acht "spezielle Empfehlungen" zur Bekämpfung der Terrorismusfinanzierung. Diese wurden 2004 um eine weitere Empfehlung ergänzt. Zudem verabschiedete sie verschiedene Auslegungsgrundsätze und "Best-Practice"-Papiere.</a:t>
            </a:r>
          </a:p>
          <a:p>
            <a:pPr marL="17572"/>
            <a:r>
              <a:rPr lang="en-US" baseline="0" dirty="0" smtClean="0"/>
              <a:t>(</a:t>
            </a:r>
            <a:r>
              <a:rPr lang="en-US" baseline="0" dirty="0" err="1" smtClean="0"/>
              <a:t>Bafin</a:t>
            </a:r>
            <a:r>
              <a:rPr lang="en-US" baseline="0" dirty="0" smtClean="0"/>
              <a:t>-Definition)</a:t>
            </a:r>
          </a:p>
          <a:p>
            <a:pPr marL="17572"/>
            <a:endParaRPr lang="en-US" baseline="0" dirty="0" smtClean="0"/>
          </a:p>
          <a:p>
            <a:pPr marL="17572"/>
            <a:r>
              <a:rPr lang="en-US" baseline="0" dirty="0" smtClean="0"/>
              <a:t>Zur </a:t>
            </a:r>
            <a:r>
              <a:rPr lang="en-US" baseline="0" dirty="0" err="1" smtClean="0"/>
              <a:t>Umsetzung</a:t>
            </a:r>
            <a:r>
              <a:rPr lang="en-US" baseline="0" dirty="0" smtClean="0"/>
              <a:t> der </a:t>
            </a:r>
            <a:r>
              <a:rPr lang="en-US" baseline="0" dirty="0" err="1" smtClean="0"/>
              <a:t>Geldwäscherichtlinie</a:t>
            </a:r>
            <a:r>
              <a:rPr lang="en-US" baseline="0" dirty="0" smtClean="0"/>
              <a:t>:</a:t>
            </a:r>
          </a:p>
          <a:p>
            <a:pPr marL="183580" indent="-166009">
              <a:buFont typeface="Arial" panose="020B0604020202020204" pitchFamily="34" charset="0"/>
              <a:buChar char="•"/>
            </a:pPr>
            <a:r>
              <a:rPr lang="en-US" baseline="0" dirty="0" err="1" smtClean="0"/>
              <a:t>Schutz</a:t>
            </a:r>
            <a:r>
              <a:rPr lang="en-US" baseline="0" dirty="0" smtClean="0"/>
              <a:t> des </a:t>
            </a:r>
            <a:r>
              <a:rPr lang="en-US" baseline="0" dirty="0" err="1" smtClean="0"/>
              <a:t>Geldwäschebeauftragten</a:t>
            </a:r>
            <a:r>
              <a:rPr lang="en-US" baseline="0" dirty="0" smtClean="0"/>
              <a:t> </a:t>
            </a:r>
            <a:r>
              <a:rPr lang="en-US" baseline="0" dirty="0" err="1" smtClean="0"/>
              <a:t>durch</a:t>
            </a:r>
            <a:r>
              <a:rPr lang="en-US" baseline="0" dirty="0" smtClean="0"/>
              <a:t> </a:t>
            </a:r>
            <a:r>
              <a:rPr lang="en-US" baseline="0" dirty="0" err="1" smtClean="0"/>
              <a:t>besonderen</a:t>
            </a:r>
            <a:r>
              <a:rPr lang="en-US" baseline="0" dirty="0" smtClean="0"/>
              <a:t> </a:t>
            </a:r>
            <a:r>
              <a:rPr lang="en-US" baseline="0" dirty="0" err="1" smtClean="0"/>
              <a:t>Kündigungsschutz</a:t>
            </a:r>
            <a:r>
              <a:rPr lang="en-US" baseline="0" dirty="0" smtClean="0"/>
              <a:t> – </a:t>
            </a:r>
            <a:r>
              <a:rPr lang="en-US" baseline="0" dirty="0" err="1" smtClean="0"/>
              <a:t>Schutz</a:t>
            </a:r>
            <a:r>
              <a:rPr lang="en-US" baseline="0" dirty="0" smtClean="0"/>
              <a:t> gilt </a:t>
            </a:r>
            <a:r>
              <a:rPr lang="en-US" baseline="0" dirty="0" err="1" smtClean="0"/>
              <a:t>auch</a:t>
            </a:r>
            <a:r>
              <a:rPr lang="en-US" baseline="0" dirty="0" smtClean="0"/>
              <a:t> </a:t>
            </a:r>
            <a:r>
              <a:rPr lang="en-US" baseline="0" dirty="0" err="1" smtClean="0"/>
              <a:t>noch</a:t>
            </a:r>
            <a:r>
              <a:rPr lang="en-US" baseline="0" dirty="0" smtClean="0"/>
              <a:t> </a:t>
            </a:r>
            <a:r>
              <a:rPr lang="en-US" baseline="0" dirty="0" err="1" smtClean="0"/>
              <a:t>ein</a:t>
            </a:r>
            <a:r>
              <a:rPr lang="en-US" baseline="0" dirty="0" smtClean="0"/>
              <a:t> </a:t>
            </a:r>
            <a:r>
              <a:rPr lang="en-US" baseline="0" dirty="0" err="1" smtClean="0"/>
              <a:t>Jahr</a:t>
            </a:r>
            <a:r>
              <a:rPr lang="en-US" baseline="0" dirty="0" smtClean="0"/>
              <a:t> </a:t>
            </a:r>
            <a:r>
              <a:rPr lang="en-US" baseline="0" dirty="0" err="1" smtClean="0"/>
              <a:t>nach</a:t>
            </a:r>
            <a:r>
              <a:rPr lang="en-US" baseline="0" dirty="0" smtClean="0"/>
              <a:t> </a:t>
            </a:r>
            <a:r>
              <a:rPr lang="en-US" baseline="0" dirty="0" err="1" smtClean="0"/>
              <a:t>Niederlegen</a:t>
            </a:r>
            <a:r>
              <a:rPr lang="en-US" baseline="0" dirty="0" smtClean="0"/>
              <a:t> der Position (</a:t>
            </a:r>
            <a:r>
              <a:rPr lang="en-US" baseline="0" dirty="0" err="1" smtClean="0"/>
              <a:t>Stellvertreter</a:t>
            </a:r>
            <a:r>
              <a:rPr lang="en-US" baseline="0" dirty="0" smtClean="0"/>
              <a:t> </a:t>
            </a:r>
            <a:r>
              <a:rPr lang="en-US" baseline="0" dirty="0" err="1" smtClean="0"/>
              <a:t>ist</a:t>
            </a:r>
            <a:r>
              <a:rPr lang="en-US" baseline="0" dirty="0" smtClean="0"/>
              <a:t> </a:t>
            </a:r>
            <a:r>
              <a:rPr lang="en-US" baseline="0" dirty="0" err="1" smtClean="0"/>
              <a:t>auch</a:t>
            </a:r>
            <a:r>
              <a:rPr lang="en-US" baseline="0" dirty="0" smtClean="0"/>
              <a:t> </a:t>
            </a:r>
            <a:r>
              <a:rPr lang="en-US" baseline="0" dirty="0" err="1" smtClean="0"/>
              <a:t>geschützt</a:t>
            </a:r>
            <a:r>
              <a:rPr lang="en-US" baseline="0" dirty="0" smtClean="0"/>
              <a:t>)</a:t>
            </a:r>
          </a:p>
          <a:p>
            <a:pPr marL="183580" indent="-166009">
              <a:buFont typeface="Arial" panose="020B0604020202020204" pitchFamily="34" charset="0"/>
              <a:buChar char="•"/>
            </a:pPr>
            <a:r>
              <a:rPr lang="en-US" baseline="0" dirty="0" err="1" smtClean="0"/>
              <a:t>Anwendungsbereich</a:t>
            </a:r>
            <a:r>
              <a:rPr lang="en-US" baseline="0" dirty="0" smtClean="0"/>
              <a:t> </a:t>
            </a:r>
            <a:r>
              <a:rPr lang="en-US" baseline="0" dirty="0" err="1" smtClean="0"/>
              <a:t>umfasst</a:t>
            </a:r>
            <a:r>
              <a:rPr lang="en-US" baseline="0" dirty="0" smtClean="0"/>
              <a:t> </a:t>
            </a:r>
            <a:r>
              <a:rPr lang="en-US" baseline="0" dirty="0" err="1" smtClean="0"/>
              <a:t>nunmehr</a:t>
            </a:r>
            <a:r>
              <a:rPr lang="en-US" baseline="0" dirty="0" smtClean="0"/>
              <a:t> </a:t>
            </a:r>
            <a:r>
              <a:rPr lang="en-US" baseline="0" dirty="0" err="1" smtClean="0"/>
              <a:t>auch</a:t>
            </a:r>
            <a:r>
              <a:rPr lang="en-US" baseline="0" dirty="0" smtClean="0"/>
              <a:t>:</a:t>
            </a:r>
          </a:p>
          <a:p>
            <a:pPr marL="624735" lvl="1" indent="-166009">
              <a:buFont typeface="Arial" panose="020B0604020202020204" pitchFamily="34" charset="0"/>
              <a:buChar char="•"/>
            </a:pPr>
            <a:r>
              <a:rPr lang="de-DE" baseline="0" dirty="0" smtClean="0"/>
              <a:t>Abschlussprüfer, externe Buchprüfer und Steuerberater</a:t>
            </a:r>
          </a:p>
          <a:p>
            <a:pPr marL="624735" lvl="1" indent="-166009">
              <a:buFont typeface="Arial" panose="020B0604020202020204" pitchFamily="34" charset="0"/>
              <a:buChar char="•"/>
            </a:pPr>
            <a:r>
              <a:rPr lang="de-DE" baseline="0" dirty="0" smtClean="0"/>
              <a:t>Dienstleister für Treuhandvermögen oder Gesellschaften</a:t>
            </a:r>
          </a:p>
          <a:p>
            <a:pPr marL="624735" lvl="1" indent="-166009">
              <a:buFont typeface="Arial" panose="020B0604020202020204" pitchFamily="34" charset="0"/>
              <a:buChar char="•"/>
            </a:pPr>
            <a:r>
              <a:rPr lang="de-DE" baseline="0" dirty="0" smtClean="0"/>
              <a:t>Personen, die mit Gütern handeln, soweit sie Zahlungen in Höhe von 10.000 Euro oder mehr tätigen oder entgegennehmen</a:t>
            </a:r>
          </a:p>
          <a:p>
            <a:pPr marL="624735" lvl="1" indent="-166009">
              <a:buFont typeface="Arial" panose="020B0604020202020204" pitchFamily="34" charset="0"/>
              <a:buChar char="•"/>
            </a:pPr>
            <a:r>
              <a:rPr lang="de-DE" baseline="0" dirty="0" smtClean="0"/>
              <a:t>Anbieter von Glücksspieldiensten</a:t>
            </a:r>
            <a:endParaRPr lang="en-US" baseline="0" dirty="0" smtClean="0"/>
          </a:p>
          <a:p>
            <a:pPr marL="183580" indent="-166009">
              <a:buFont typeface="Arial" panose="020B0604020202020204" pitchFamily="34" charset="0"/>
              <a:buChar char="•"/>
            </a:pPr>
            <a:endParaRPr lang="en-US" baseline="0" dirty="0" smtClean="0"/>
          </a:p>
          <a:p>
            <a:pPr marL="17572"/>
            <a:endParaRPr lang="en-US" baseline="0" dirty="0" smtClean="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36</a:t>
            </a:fld>
            <a:endParaRPr lang="de-DE"/>
          </a:p>
        </p:txBody>
      </p:sp>
    </p:spTree>
    <p:extLst>
      <p:ext uri="{BB962C8B-B14F-4D97-AF65-F5344CB8AC3E}">
        <p14:creationId xmlns:p14="http://schemas.microsoft.com/office/powerpoint/2010/main" val="658315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2AFC97D-5284-447B-A0EB-09CB25071501}" type="slidenum">
              <a:rPr lang="de-DE" smtClean="0"/>
              <a:pPr/>
              <a:t>37</a:t>
            </a:fld>
            <a:endParaRPr lang="de-DE"/>
          </a:p>
        </p:txBody>
      </p:sp>
    </p:spTree>
    <p:extLst>
      <p:ext uri="{BB962C8B-B14F-4D97-AF65-F5344CB8AC3E}">
        <p14:creationId xmlns:p14="http://schemas.microsoft.com/office/powerpoint/2010/main" val="218369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46150" y="742950"/>
            <a:ext cx="4965700" cy="3724275"/>
          </a:xfrm>
        </p:spPr>
      </p:sp>
      <p:sp>
        <p:nvSpPr>
          <p:cNvPr id="3" name="Notizenplatzhalter 2"/>
          <p:cNvSpPr>
            <a:spLocks noGrp="1"/>
          </p:cNvSpPr>
          <p:nvPr>
            <p:ph type="body" idx="1"/>
          </p:nvPr>
        </p:nvSpPr>
        <p:spPr/>
        <p:txBody>
          <a:bodyPr/>
          <a:lstStyle/>
          <a:p>
            <a:pPr marL="166009" indent="-166009">
              <a:buFontTx/>
              <a:buChar char="-"/>
            </a:pPr>
            <a:r>
              <a:rPr lang="de-DE" baseline="0" dirty="0" smtClean="0"/>
              <a:t>Erhebung der Bundesbank zum Zahlungsverhalten alle 3 Jahre seit 2008</a:t>
            </a:r>
          </a:p>
          <a:p>
            <a:pPr marL="166009" indent="-166009">
              <a:buFontTx/>
              <a:buChar char="-"/>
            </a:pPr>
            <a:r>
              <a:rPr lang="de-DE" baseline="0" dirty="0" smtClean="0"/>
              <a:t>Rund 2000 Befragte: persönliches Interview und Zahlungstagebuch für 7 Tage</a:t>
            </a:r>
          </a:p>
          <a:p>
            <a:pPr marL="166009" indent="-166009">
              <a:buFontTx/>
              <a:buChar char="-"/>
            </a:pPr>
            <a:endParaRPr lang="de-DE" baseline="0" dirty="0" smtClean="0"/>
          </a:p>
          <a:p>
            <a:r>
              <a:rPr lang="de-DE" baseline="0" dirty="0" smtClean="0"/>
              <a:t>Ergebnisse im Wesentlichen:</a:t>
            </a:r>
          </a:p>
          <a:p>
            <a:pPr marL="166009" indent="-166009">
              <a:buFontTx/>
              <a:buChar char="-"/>
            </a:pPr>
            <a:r>
              <a:rPr lang="de-DE" baseline="0" dirty="0" smtClean="0"/>
              <a:t>Rückgang des Barumsatzes am POS um 10 % innerhalb von 9 Jahren</a:t>
            </a:r>
          </a:p>
          <a:p>
            <a:pPr marL="166009" indent="-166009">
              <a:buFontTx/>
              <a:buChar char="-"/>
            </a:pPr>
            <a:r>
              <a:rPr lang="de-DE" baseline="0" dirty="0" smtClean="0"/>
              <a:t>Nach Anzahl der Transaktionen ist Bargeld mit knapp 74% der Transaktionen weiterhin bedeutend</a:t>
            </a:r>
          </a:p>
          <a:p>
            <a:pPr marL="166009" indent="-166009">
              <a:buFontTx/>
              <a:buChar char="-"/>
            </a:pPr>
            <a:r>
              <a:rPr lang="de-DE" baseline="0" dirty="0" smtClean="0"/>
              <a:t>Gewinner der letzten 10 Jahre: v.a. die Debitkarte (häufig ec) und Internetbezahlverfahren, auf die wir nun einen etwas detaillierteren Blick werfen</a:t>
            </a:r>
            <a:endParaRPr lang="de-DE" baseline="0"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4</a:t>
            </a:fld>
            <a:endParaRPr lang="de-DE"/>
          </a:p>
        </p:txBody>
      </p:sp>
    </p:spTree>
    <p:extLst>
      <p:ext uri="{BB962C8B-B14F-4D97-AF65-F5344CB8AC3E}">
        <p14:creationId xmlns:p14="http://schemas.microsoft.com/office/powerpoint/2010/main" val="272447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6009" indent="-166009">
              <a:buFont typeface="Arial" panose="020B0604020202020204" pitchFamily="34" charset="0"/>
              <a:buChar char="•"/>
            </a:pPr>
            <a:r>
              <a:rPr lang="de-DE" dirty="0" smtClean="0"/>
              <a:t>Girocard – DIE deutsche Debitkarte am weitesten verbreitet -&gt; zu jedem Girokonto meist kostenlos, 2008</a:t>
            </a:r>
            <a:r>
              <a:rPr lang="de-DE" baseline="0" dirty="0" smtClean="0"/>
              <a:t> nur 91 % mit Debitkarte, mittlerweile fast komplette Abdeckung</a:t>
            </a:r>
          </a:p>
          <a:p>
            <a:pPr marL="166009" indent="-166009">
              <a:buFont typeface="Arial" panose="020B0604020202020204" pitchFamily="34" charset="0"/>
              <a:buChar char="•"/>
            </a:pPr>
            <a:r>
              <a:rPr lang="de-DE" baseline="0" dirty="0" smtClean="0"/>
              <a:t>Kreditkarte: Wachstum in den letzten Jahren: Seit 2008 30 % Wachstum allerdings von vergleichsweise niedrigem Ausgangsniveau: Nur jeder Dritte besitzt eine Kreditkarte</a:t>
            </a:r>
          </a:p>
          <a:p>
            <a:pPr marL="166009" indent="-166009">
              <a:buFont typeface="Arial" panose="020B0604020202020204" pitchFamily="34" charset="0"/>
              <a:buChar char="•"/>
            </a:pPr>
            <a:r>
              <a:rPr lang="de-DE" baseline="0" dirty="0" smtClean="0"/>
              <a:t>In den letzten Jahren auch Zunahme vorausbezahlter Zahlungskarten wie z.B. Prepaid-Kreditkarten</a:t>
            </a:r>
            <a:endParaRPr lang="de-DE" dirty="0" smtClean="0"/>
          </a:p>
          <a:p>
            <a:pPr marL="166009" indent="-166009">
              <a:buFont typeface="Arial" panose="020B0604020202020204" pitchFamily="34" charset="0"/>
              <a:buChar char="•"/>
            </a:pPr>
            <a:endParaRPr lang="en-GB"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5</a:t>
            </a:fld>
            <a:endParaRPr lang="de-DE"/>
          </a:p>
        </p:txBody>
      </p:sp>
    </p:spTree>
    <p:extLst>
      <p:ext uri="{BB962C8B-B14F-4D97-AF65-F5344CB8AC3E}">
        <p14:creationId xmlns:p14="http://schemas.microsoft.com/office/powerpoint/2010/main" val="245017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einen werden verstärkt neue Produkte im Zahlungsverkehr entwickelt, zum anderen tun sich neue Anbieter hervor, die sich stark am Kunden orientieren.</a:t>
            </a:r>
          </a:p>
          <a:p>
            <a:endParaRPr lang="de-DE" dirty="0"/>
          </a:p>
          <a:p>
            <a:r>
              <a:rPr lang="de-DE" dirty="0"/>
              <a:t>Mögliche Überleitung zur</a:t>
            </a:r>
            <a:r>
              <a:rPr lang="de-DE" baseline="0" dirty="0"/>
              <a:t> nächsten Folie:</a:t>
            </a:r>
          </a:p>
          <a:p>
            <a:r>
              <a:rPr lang="de-DE" baseline="0" dirty="0"/>
              <a:t>Eine der wichtigsten Voraussetzungen für diese Dienste war das Aufkommen von Smartphones seit der Markteinführung des iPhones in 2007</a:t>
            </a:r>
            <a:endParaRPr lang="de-DE" dirty="0"/>
          </a:p>
        </p:txBody>
      </p:sp>
      <p:sp>
        <p:nvSpPr>
          <p:cNvPr id="4" name="Foliennummernplatzhalter 3"/>
          <p:cNvSpPr>
            <a:spLocks noGrp="1"/>
          </p:cNvSpPr>
          <p:nvPr>
            <p:ph type="sldNum" sz="quarter" idx="10"/>
          </p:nvPr>
        </p:nvSpPr>
        <p:spPr/>
        <p:txBody>
          <a:bodyPr/>
          <a:lstStyle/>
          <a:p>
            <a:pPr>
              <a:defRPr/>
            </a:pPr>
            <a:fld id="{BBBD0B15-CCA9-4472-834B-954C962B63A6}" type="slidenum">
              <a:rPr lang="de-DE" smtClean="0"/>
              <a:pPr>
                <a:defRPr/>
              </a:pPr>
              <a:t>6</a:t>
            </a:fld>
            <a:endParaRPr lang="de-DE"/>
          </a:p>
        </p:txBody>
      </p:sp>
    </p:spTree>
    <p:extLst>
      <p:ext uri="{BB962C8B-B14F-4D97-AF65-F5344CB8AC3E}">
        <p14:creationId xmlns:p14="http://schemas.microsoft.com/office/powerpoint/2010/main" val="356814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baseline="0" dirty="0"/>
              <a:t>Interessanter Fakt:</a:t>
            </a:r>
          </a:p>
          <a:p>
            <a:r>
              <a:rPr lang="de-DE" baseline="0" dirty="0"/>
              <a:t>Seit neuerdings kann man im 16. Pariser Arrondissement auch seine Kirchenkollekte </a:t>
            </a:r>
            <a:r>
              <a:rPr lang="de-DE" baseline="0" dirty="0" err="1"/>
              <a:t>kontaklos</a:t>
            </a:r>
            <a:r>
              <a:rPr lang="de-DE" baseline="0" dirty="0"/>
              <a:t> zahlen (Quelle: http://www.leparisien.fr/societe/mon-dieu-la-quete-passe-au-paiement-sans-contact-17-01-2018-7506867.php)</a:t>
            </a:r>
          </a:p>
          <a:p>
            <a:endParaRPr lang="de-DE" baseline="0" dirty="0"/>
          </a:p>
          <a:p>
            <a:pPr marL="166009" indent="-166009">
              <a:buFont typeface="Arial" pitchFamily="34" charset="0"/>
              <a:buChar char="•"/>
            </a:pPr>
            <a:r>
              <a:rPr lang="de-DE" baseline="0" dirty="0"/>
              <a:t>Grundlagentechnik ist das bereits erwähnte NFC-Verfahren, bei dem Funkwellen auf Nahdistanz übertragen werden. </a:t>
            </a:r>
          </a:p>
          <a:p>
            <a:pPr marL="166009" indent="-166009">
              <a:buFont typeface="Arial" pitchFamily="34" charset="0"/>
              <a:buChar char="•"/>
            </a:pPr>
            <a:r>
              <a:rPr lang="de-DE" baseline="0" dirty="0"/>
              <a:t>Zeitersparnis durch auflegen der Karte auf Terminal, bei bestimmten Beträgen keine Eingabe der PIN nötig</a:t>
            </a:r>
          </a:p>
          <a:p>
            <a:endParaRPr lang="de-DE" baseline="0" dirty="0"/>
          </a:p>
          <a:p>
            <a:r>
              <a:rPr lang="de-DE" b="1" baseline="0" dirty="0" smtClean="0"/>
              <a:t>Kontaktloskarten in Deutschland</a:t>
            </a:r>
          </a:p>
          <a:p>
            <a:pPr marL="276682" indent="-276682">
              <a:buFont typeface="Arial" panose="020B0604020202020204" pitchFamily="34" charset="0"/>
              <a:buChar char="•"/>
            </a:pPr>
            <a:r>
              <a:rPr lang="de-DE" dirty="0" smtClean="0"/>
              <a:t>Händler sollen bis Ende 2018 ihre Terminals auf die NFC-Technologie umrüsten</a:t>
            </a:r>
          </a:p>
          <a:p>
            <a:pPr marL="276682" indent="-276682">
              <a:buFont typeface="Arial" panose="020B0604020202020204" pitchFamily="34" charset="0"/>
              <a:buChar char="•"/>
            </a:pPr>
            <a:r>
              <a:rPr lang="de-DE" dirty="0" smtClean="0"/>
              <a:t>Inzwischen nahezu durchgehend möglich mit Kreditkarten</a:t>
            </a:r>
          </a:p>
          <a:p>
            <a:pPr marL="276682" indent="-276682">
              <a:buFont typeface="Arial" panose="020B0604020202020204" pitchFamily="34" charset="0"/>
              <a:buChar char="•"/>
            </a:pPr>
            <a:r>
              <a:rPr lang="de-DE" dirty="0" smtClean="0"/>
              <a:t>Girocard: 35% kontaktlos einsetzbar, bis Ende 2019 sollen 75% einen NFC-Chip haben. Rund 100 Mio. girocard „im Feld“.</a:t>
            </a:r>
          </a:p>
          <a:p>
            <a:pPr marL="276682" indent="-276682">
              <a:buFont typeface="Arial" panose="020B0604020202020204" pitchFamily="34" charset="0"/>
              <a:buChar char="•"/>
            </a:pPr>
            <a:r>
              <a:rPr lang="de-DE" dirty="0" smtClean="0"/>
              <a:t>Genossen­schaftsbanken und Sparkassen zeigen sich hier als Vorreiter.</a:t>
            </a:r>
          </a:p>
          <a:p>
            <a:pPr marL="276682" indent="-276682">
              <a:buFont typeface="Arial" panose="020B0604020202020204" pitchFamily="34" charset="0"/>
              <a:buChar char="•"/>
            </a:pPr>
            <a:r>
              <a:rPr lang="de-DE" dirty="0" smtClean="0"/>
              <a:t>Kontaktloszahlungen gehen möglicherweise zulasten der Bargeldzahlung am POS </a:t>
            </a:r>
          </a:p>
          <a:p>
            <a:pPr marL="276682" indent="-276682">
              <a:buFont typeface="Arial" panose="020B0604020202020204" pitchFamily="34" charset="0"/>
              <a:buChar char="•"/>
            </a:pPr>
            <a:endParaRPr lang="de-DE" dirty="0" smtClean="0"/>
          </a:p>
          <a:p>
            <a:r>
              <a:rPr lang="de-DE" dirty="0" smtClean="0"/>
              <a:t>Zusatzinfos:</a:t>
            </a:r>
          </a:p>
          <a:p>
            <a:pPr marL="166009" indent="-166009">
              <a:buFont typeface="Arial" pitchFamily="34" charset="0"/>
              <a:buChar char="•"/>
            </a:pPr>
            <a:r>
              <a:rPr lang="de-DE" dirty="0" smtClean="0"/>
              <a:t>Terminals</a:t>
            </a:r>
            <a:r>
              <a:rPr lang="de-DE" baseline="0" dirty="0" smtClean="0"/>
              <a:t> zum Teil schon vorhanden, einige Große Einzelhändler (REWE) haben Kontaktloszahlungen auch aktiv beworben</a:t>
            </a:r>
          </a:p>
          <a:p>
            <a:pPr marL="166009" indent="-166009">
              <a:buFont typeface="Arial" pitchFamily="34" charset="0"/>
              <a:buChar char="•"/>
            </a:pPr>
            <a:r>
              <a:rPr lang="de-DE" baseline="0" dirty="0" smtClean="0"/>
              <a:t>Girokarten werden zunehmend kontaktlos, Austausch bei VR-Banken bis 2020 abgeschlossen, Sparkassen wahrscheinlich früher.</a:t>
            </a:r>
          </a:p>
          <a:p>
            <a:pPr marL="166009" indent="-166009">
              <a:buFont typeface="Arial" pitchFamily="34" charset="0"/>
              <a:buChar char="•"/>
            </a:pPr>
            <a:r>
              <a:rPr lang="de-DE" baseline="0" dirty="0" smtClean="0"/>
              <a:t>Entscheidend ist der Mehrwert gegenüber anderen Zahlverfahren</a:t>
            </a:r>
          </a:p>
          <a:p>
            <a:pPr marL="166009" indent="-166009">
              <a:buFont typeface="Arial" pitchFamily="34" charset="0"/>
              <a:buChar char="•"/>
            </a:pPr>
            <a:r>
              <a:rPr lang="de-DE" baseline="0" dirty="0" smtClean="0"/>
              <a:t>Möglicher Mehrwert Kontaktloszahlungen: Zeitgewinn (wenn man keine PIN eingeben muss)</a:t>
            </a:r>
          </a:p>
          <a:p>
            <a:pPr marL="166009" indent="-166009">
              <a:buFont typeface="Arial" pitchFamily="34" charset="0"/>
              <a:buChar char="•"/>
            </a:pPr>
            <a:r>
              <a:rPr lang="de-DE" baseline="0" dirty="0" smtClean="0"/>
              <a:t>Mehrwert für den Händler: Verringerte Bargeldnutzung, sofortige Garantie des Zahlungseingangs</a:t>
            </a:r>
          </a:p>
          <a:p>
            <a:endParaRPr lang="de-DE" dirty="0" smtClean="0"/>
          </a:p>
          <a:p>
            <a:pPr marL="166009" indent="-166009">
              <a:buFont typeface="Arial" pitchFamily="34" charset="0"/>
              <a:buChar char="•"/>
            </a:pPr>
            <a:endParaRPr lang="de-DE"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7</a:t>
            </a:fld>
            <a:endParaRPr lang="de-DE"/>
          </a:p>
        </p:txBody>
      </p:sp>
    </p:spTree>
    <p:extLst>
      <p:ext uri="{BB962C8B-B14F-4D97-AF65-F5344CB8AC3E}">
        <p14:creationId xmlns:p14="http://schemas.microsoft.com/office/powerpoint/2010/main" val="275726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baseline="0" dirty="0"/>
              <a:t>Interessanter Fakt:</a:t>
            </a:r>
          </a:p>
          <a:p>
            <a:r>
              <a:rPr lang="de-DE" baseline="0" dirty="0"/>
              <a:t>Seit neuerdings kann man im 16. Pariser Arrondissement auch seine Kirchenkollekte </a:t>
            </a:r>
            <a:r>
              <a:rPr lang="de-DE" baseline="0" dirty="0" err="1"/>
              <a:t>kontaklos</a:t>
            </a:r>
            <a:r>
              <a:rPr lang="de-DE" baseline="0" dirty="0"/>
              <a:t> zahlen (Quelle: http://www.leparisien.fr/societe/mon-dieu-la-quete-passe-au-paiement-sans-contact-17-01-2018-7506867.php)</a:t>
            </a:r>
          </a:p>
          <a:p>
            <a:endParaRPr lang="de-DE" baseline="0" dirty="0"/>
          </a:p>
          <a:p>
            <a:pPr marL="166009" indent="-166009">
              <a:buFont typeface="Arial" pitchFamily="34" charset="0"/>
              <a:buChar char="•"/>
            </a:pPr>
            <a:r>
              <a:rPr lang="de-DE" baseline="0" dirty="0"/>
              <a:t>Grundlagentechnik ist das bereits erwähnte NFC-Verfahren, bei dem Funkwellen auf Nahdistanz übertragen werden. </a:t>
            </a:r>
          </a:p>
          <a:p>
            <a:pPr marL="166009" indent="-166009">
              <a:buFont typeface="Arial" pitchFamily="34" charset="0"/>
              <a:buChar char="•"/>
            </a:pPr>
            <a:r>
              <a:rPr lang="de-DE" baseline="0" dirty="0"/>
              <a:t>Zeitersparnis durch auflegen der Karte auf Terminal, bei bestimmten Beträgen keine Eingabe der PIN nötig</a:t>
            </a:r>
          </a:p>
          <a:p>
            <a:endParaRPr lang="de-DE" baseline="0" dirty="0"/>
          </a:p>
          <a:p>
            <a:r>
              <a:rPr lang="de-DE" b="1" baseline="0" dirty="0" smtClean="0"/>
              <a:t>Kontaktloskarten in Deutschland</a:t>
            </a:r>
          </a:p>
          <a:p>
            <a:pPr marL="276682" indent="-276682">
              <a:buFont typeface="Arial" panose="020B0604020202020204" pitchFamily="34" charset="0"/>
              <a:buChar char="•"/>
            </a:pPr>
            <a:r>
              <a:rPr lang="de-DE" dirty="0" smtClean="0"/>
              <a:t>Händler sollen bis Ende 2018 ihre Terminals auf die NFC-Technologie umrüsten</a:t>
            </a:r>
          </a:p>
          <a:p>
            <a:pPr marL="276682" indent="-276682">
              <a:buFont typeface="Arial" panose="020B0604020202020204" pitchFamily="34" charset="0"/>
              <a:buChar char="•"/>
            </a:pPr>
            <a:r>
              <a:rPr lang="de-DE" dirty="0" smtClean="0"/>
              <a:t>Inzwischen nahezu durchgehend möglich mit Kreditkarten</a:t>
            </a:r>
          </a:p>
          <a:p>
            <a:pPr marL="276682" indent="-276682">
              <a:buFont typeface="Arial" panose="020B0604020202020204" pitchFamily="34" charset="0"/>
              <a:buChar char="•"/>
            </a:pPr>
            <a:r>
              <a:rPr lang="de-DE" dirty="0" smtClean="0"/>
              <a:t>Girocard: 35% kontaktlos einsetzbar, bis Ende 2019 sollen 75% einen NFC-Chip haben. Rund 100 Mio. girocard „im Feld“.</a:t>
            </a:r>
          </a:p>
          <a:p>
            <a:pPr marL="276682" indent="-276682">
              <a:buFont typeface="Arial" panose="020B0604020202020204" pitchFamily="34" charset="0"/>
              <a:buChar char="•"/>
            </a:pPr>
            <a:r>
              <a:rPr lang="de-DE" dirty="0" smtClean="0"/>
              <a:t>Genossen­schaftsbanken und Sparkassen zeigen sich hier als Vorreiter.</a:t>
            </a:r>
          </a:p>
          <a:p>
            <a:pPr marL="276682" indent="-276682">
              <a:buFont typeface="Arial" panose="020B0604020202020204" pitchFamily="34" charset="0"/>
              <a:buChar char="•"/>
            </a:pPr>
            <a:r>
              <a:rPr lang="de-DE" dirty="0" smtClean="0"/>
              <a:t>Kontaktloszahlungen gehen möglicherweise zulasten der Bargeldzahlung am POS </a:t>
            </a:r>
          </a:p>
          <a:p>
            <a:pPr marL="276682" indent="-276682">
              <a:buFont typeface="Arial" panose="020B0604020202020204" pitchFamily="34" charset="0"/>
              <a:buChar char="•"/>
            </a:pPr>
            <a:endParaRPr lang="de-DE" dirty="0" smtClean="0"/>
          </a:p>
          <a:p>
            <a:r>
              <a:rPr lang="de-DE" dirty="0" smtClean="0"/>
              <a:t>Zusatzinfos:</a:t>
            </a:r>
          </a:p>
          <a:p>
            <a:pPr marL="166009" indent="-166009">
              <a:buFont typeface="Arial" pitchFamily="34" charset="0"/>
              <a:buChar char="•"/>
            </a:pPr>
            <a:r>
              <a:rPr lang="de-DE" dirty="0" smtClean="0"/>
              <a:t>Terminals</a:t>
            </a:r>
            <a:r>
              <a:rPr lang="de-DE" baseline="0" dirty="0" smtClean="0"/>
              <a:t> zum Teil schon vorhanden, einige Große Einzelhändler (REWE) haben Kontaktloszahlungen auch aktiv beworben</a:t>
            </a:r>
          </a:p>
          <a:p>
            <a:pPr marL="166009" indent="-166009">
              <a:buFont typeface="Arial" pitchFamily="34" charset="0"/>
              <a:buChar char="•"/>
            </a:pPr>
            <a:r>
              <a:rPr lang="de-DE" baseline="0" dirty="0" smtClean="0"/>
              <a:t>Girokarten werden zunehmend kontaktlos, Austausch bei VR-Banken bis 2020 abgeschlossen, Sparkassen wahrscheinlich früher.</a:t>
            </a:r>
          </a:p>
          <a:p>
            <a:pPr marL="166009" indent="-166009">
              <a:buFont typeface="Arial" pitchFamily="34" charset="0"/>
              <a:buChar char="•"/>
            </a:pPr>
            <a:r>
              <a:rPr lang="de-DE" baseline="0" dirty="0" smtClean="0"/>
              <a:t>Entscheidend ist der Mehrwert gegenüber anderen Zahlverfahren</a:t>
            </a:r>
          </a:p>
          <a:p>
            <a:pPr marL="166009" indent="-166009">
              <a:buFont typeface="Arial" pitchFamily="34" charset="0"/>
              <a:buChar char="•"/>
            </a:pPr>
            <a:r>
              <a:rPr lang="de-DE" baseline="0" dirty="0" smtClean="0"/>
              <a:t>Möglicher Mehrwert Kontaktloszahlungen: Zeitgewinn (wenn man keine PIN eingeben muss)</a:t>
            </a:r>
          </a:p>
          <a:p>
            <a:pPr marL="166009" indent="-166009">
              <a:buFont typeface="Arial" pitchFamily="34" charset="0"/>
              <a:buChar char="•"/>
            </a:pPr>
            <a:r>
              <a:rPr lang="de-DE" baseline="0" dirty="0" smtClean="0"/>
              <a:t>Mehrwert für den Händler: Verringerte Bargeldnutzung, sofortige Garantie des Zahlungseingangs</a:t>
            </a:r>
          </a:p>
          <a:p>
            <a:endParaRPr lang="de-DE" dirty="0" smtClean="0"/>
          </a:p>
          <a:p>
            <a:pPr marL="166009" indent="-166009">
              <a:buFont typeface="Arial" pitchFamily="34" charset="0"/>
              <a:buChar char="•"/>
            </a:pPr>
            <a:endParaRPr lang="de-DE"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8</a:t>
            </a:fld>
            <a:endParaRPr lang="de-DE"/>
          </a:p>
        </p:txBody>
      </p:sp>
    </p:spTree>
    <p:extLst>
      <p:ext uri="{BB962C8B-B14F-4D97-AF65-F5344CB8AC3E}">
        <p14:creationId xmlns:p14="http://schemas.microsoft.com/office/powerpoint/2010/main" val="275726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 diese sogenannten P2P-Zahlungen</a:t>
            </a:r>
            <a:r>
              <a:rPr lang="de-DE" baseline="0" dirty="0"/>
              <a:t> werden sowohl von Banken, als auch von anderen Anbietern angeboten.</a:t>
            </a:r>
          </a:p>
          <a:p>
            <a:endParaRPr lang="de-DE" baseline="0" dirty="0"/>
          </a:p>
          <a:p>
            <a:r>
              <a:rPr lang="de-DE" baseline="0" dirty="0"/>
              <a:t>Anwendungsmöglichkeiten sind dabei vielseitig:</a:t>
            </a:r>
          </a:p>
          <a:p>
            <a:pPr marL="166009" indent="-166009">
              <a:buFont typeface="Arial" pitchFamily="34" charset="0"/>
              <a:buChar char="•"/>
            </a:pPr>
            <a:r>
              <a:rPr lang="de-DE" baseline="0" dirty="0"/>
              <a:t>Teilen einer Restaurantrechnung</a:t>
            </a:r>
          </a:p>
          <a:p>
            <a:pPr marL="166009" indent="-166009">
              <a:buFont typeface="Arial" pitchFamily="34" charset="0"/>
              <a:buChar char="•"/>
            </a:pPr>
            <a:r>
              <a:rPr lang="de-DE" baseline="0" dirty="0"/>
              <a:t>Sofortiges Begleichen von Schulden</a:t>
            </a:r>
          </a:p>
          <a:p>
            <a:pPr marL="166009" indent="-166009">
              <a:buFont typeface="Arial" pitchFamily="34" charset="0"/>
              <a:buChar char="•"/>
            </a:pPr>
            <a:r>
              <a:rPr lang="de-DE" baseline="0" dirty="0"/>
              <a:t>Geschenke</a:t>
            </a:r>
          </a:p>
          <a:p>
            <a:pPr marL="166009" indent="-166009">
              <a:buFont typeface="Arial" pitchFamily="34" charset="0"/>
              <a:buChar char="•"/>
            </a:pPr>
            <a:r>
              <a:rPr lang="de-DE" baseline="0" dirty="0"/>
              <a:t>Geldsammlungen</a:t>
            </a:r>
          </a:p>
          <a:p>
            <a:endParaRPr lang="de-DE" baseline="0" dirty="0"/>
          </a:p>
          <a:p>
            <a:r>
              <a:rPr lang="de-DE" baseline="0" dirty="0"/>
              <a:t>Vorteil gegenüber herkömmlichen Überweisungen aus dem Online-Banking sind z.B., die höhere Nutzerfreundlichkeit, da man den Zahlungsempfänger direkt mit seiner Telefonnummer adressieren kann, anstatt die IBAN anzugeben</a:t>
            </a:r>
            <a:r>
              <a:rPr lang="de-DE" baseline="0" dirty="0" smtClean="0"/>
              <a:t>.</a:t>
            </a:r>
          </a:p>
          <a:p>
            <a:endParaRPr lang="de-DE" baseline="0" dirty="0" smtClean="0"/>
          </a:p>
          <a:p>
            <a:r>
              <a:rPr lang="de-DE" baseline="0" dirty="0" err="1" smtClean="0"/>
              <a:t>Moneybeam</a:t>
            </a:r>
            <a:r>
              <a:rPr lang="de-DE" baseline="0" dirty="0" smtClean="0"/>
              <a:t>-Zahlung: (Funktion von N26, </a:t>
            </a:r>
            <a:r>
              <a:rPr lang="de-DE" b="1" baseline="0" dirty="0" smtClean="0"/>
              <a:t>kein</a:t>
            </a:r>
            <a:r>
              <a:rPr lang="de-DE" baseline="0" dirty="0" smtClean="0"/>
              <a:t> eigenständiges Unternehmen)</a:t>
            </a:r>
          </a:p>
          <a:p>
            <a:endParaRPr lang="de-DE" baseline="0" dirty="0" smtClean="0"/>
          </a:p>
          <a:p>
            <a:r>
              <a:rPr lang="de-DE" baseline="0" dirty="0" smtClean="0"/>
              <a:t>Falls der Empfänger kein N26-Kunde ist, erhält er einen Offline-</a:t>
            </a:r>
            <a:r>
              <a:rPr lang="de-DE" baseline="0" dirty="0" err="1" smtClean="0"/>
              <a:t>MoneyBeam</a:t>
            </a:r>
            <a:r>
              <a:rPr lang="de-DE" baseline="0" dirty="0" smtClean="0"/>
              <a:t>. Es wird ein Link per SMS oder E-Mail versandt, unter dem der Empfänger seine Bankverbindung angeben kann. Das Geld wird dem Bankkonto innerhalb von zwei Bankarbeitstagen gutgeschrieben.</a:t>
            </a:r>
          </a:p>
          <a:p>
            <a:endParaRPr lang="de-DE" baseline="0" dirty="0"/>
          </a:p>
          <a:p>
            <a:endParaRPr lang="de-DE" baseline="0" dirty="0"/>
          </a:p>
          <a:p>
            <a:r>
              <a:rPr lang="de-DE" baseline="0" dirty="0"/>
              <a:t>Mögliche Überleitung:</a:t>
            </a:r>
          </a:p>
          <a:p>
            <a:r>
              <a:rPr lang="de-DE" baseline="0" dirty="0"/>
              <a:t>Dass eine P2P-Komponente und die damit einhergehende Akzeptanz durch den Nutzer ein wichtiger Schritt bei der Markteinführung von neuen Produkten im ZV sein kann, beweisen z.B. Norwegen, Dänemark und Schweden, wo P2P-Anwendungen eine relativ breite Akzeptanz haben ….</a:t>
            </a:r>
          </a:p>
          <a:p>
            <a:endParaRPr lang="de-DE" baseline="0" dirty="0"/>
          </a:p>
        </p:txBody>
      </p:sp>
      <p:sp>
        <p:nvSpPr>
          <p:cNvPr id="4" name="Foliennummernplatzhalter 3"/>
          <p:cNvSpPr>
            <a:spLocks noGrp="1"/>
          </p:cNvSpPr>
          <p:nvPr>
            <p:ph type="sldNum" sz="quarter" idx="10"/>
          </p:nvPr>
        </p:nvSpPr>
        <p:spPr/>
        <p:txBody>
          <a:bodyPr/>
          <a:lstStyle/>
          <a:p>
            <a:fld id="{62AFC97D-5284-447B-A0EB-09CB25071501}" type="slidenum">
              <a:rPr lang="de-DE" smtClean="0"/>
              <a:pPr/>
              <a:t>9</a:t>
            </a:fld>
            <a:endParaRPr lang="de-DE"/>
          </a:p>
        </p:txBody>
      </p:sp>
    </p:spTree>
    <p:extLst>
      <p:ext uri="{BB962C8B-B14F-4D97-AF65-F5344CB8AC3E}">
        <p14:creationId xmlns:p14="http://schemas.microsoft.com/office/powerpoint/2010/main" val="2757268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5" name="Rechteck 4"/>
          <p:cNvSpPr/>
          <p:nvPr userDrawn="1"/>
        </p:nvSpPr>
        <p:spPr>
          <a:xfrm>
            <a:off x="0" y="3081338"/>
            <a:ext cx="777875" cy="960437"/>
          </a:xfrm>
          <a:prstGeom prst="rect">
            <a:avLst/>
          </a:prstGeom>
          <a:solidFill>
            <a:srgbClr val="DADA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822325" y="3081338"/>
            <a:ext cx="77788" cy="96043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pic>
        <p:nvPicPr>
          <p:cNvPr id="7" name="Grafik 8" descr="BBk_Logo_A4_RGB.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8063" y="0"/>
            <a:ext cx="1803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81208" y="2956966"/>
            <a:ext cx="8256381" cy="442837"/>
          </a:xfrm>
        </p:spPr>
        <p:txBody>
          <a:bodyPr>
            <a:noAutofit/>
          </a:bodyPr>
          <a:lstStyle>
            <a:lvl1pPr algn="l">
              <a:defRPr sz="2500" b="1" baseline="0"/>
            </a:lvl1pPr>
          </a:lstStyle>
          <a:p>
            <a:r>
              <a:rPr lang="de-DE" smtClean="0"/>
              <a:t>Titelmasterformat durch Klicken bearbeiten</a:t>
            </a:r>
            <a:endParaRPr lang="de-DE" dirty="0"/>
          </a:p>
        </p:txBody>
      </p:sp>
      <p:sp>
        <p:nvSpPr>
          <p:cNvPr id="3" name="Untertitel 2"/>
          <p:cNvSpPr>
            <a:spLocks noGrp="1"/>
          </p:cNvSpPr>
          <p:nvPr>
            <p:ph type="subTitle" idx="1"/>
          </p:nvPr>
        </p:nvSpPr>
        <p:spPr>
          <a:xfrm>
            <a:off x="881208" y="3382539"/>
            <a:ext cx="8250965" cy="401651"/>
          </a:xfrm>
        </p:spPr>
        <p:txBody>
          <a:bodyPr tIns="0" bIns="0">
            <a:noAutofit/>
          </a:bodyPr>
          <a:lstStyle>
            <a:lvl1pPr marL="0" indent="0" algn="l">
              <a:spcBef>
                <a:spcPts val="0"/>
              </a:spcBef>
              <a:buNone/>
              <a:defRPr sz="2100">
                <a:solidFill>
                  <a:schemeClr val="tx1"/>
                </a:solidFill>
                <a:latin typeface="+mj-lt"/>
              </a:defRPr>
            </a:lvl1pPr>
            <a:lvl2pPr marL="457121" indent="0" algn="ctr">
              <a:buNone/>
              <a:defRPr>
                <a:solidFill>
                  <a:schemeClr val="tx1">
                    <a:tint val="75000"/>
                  </a:schemeClr>
                </a:solidFill>
              </a:defRPr>
            </a:lvl2pPr>
            <a:lvl3pPr marL="914242" indent="0" algn="ctr">
              <a:buNone/>
              <a:defRPr>
                <a:solidFill>
                  <a:schemeClr val="tx1">
                    <a:tint val="75000"/>
                  </a:schemeClr>
                </a:solidFill>
              </a:defRPr>
            </a:lvl3pPr>
            <a:lvl4pPr marL="1371362" indent="0" algn="ctr">
              <a:buNone/>
              <a:defRPr>
                <a:solidFill>
                  <a:schemeClr val="tx1">
                    <a:tint val="75000"/>
                  </a:schemeClr>
                </a:solidFill>
              </a:defRPr>
            </a:lvl4pPr>
            <a:lvl5pPr marL="1828482" indent="0" algn="ctr">
              <a:buNone/>
              <a:defRPr>
                <a:solidFill>
                  <a:schemeClr val="tx1">
                    <a:tint val="75000"/>
                  </a:schemeClr>
                </a:solidFill>
              </a:defRPr>
            </a:lvl5pPr>
            <a:lvl6pPr marL="2285603" indent="0" algn="ctr">
              <a:buNone/>
              <a:defRPr>
                <a:solidFill>
                  <a:schemeClr val="tx1">
                    <a:tint val="75000"/>
                  </a:schemeClr>
                </a:solidFill>
              </a:defRPr>
            </a:lvl6pPr>
            <a:lvl7pPr marL="2742724" indent="0" algn="ctr">
              <a:buNone/>
              <a:defRPr>
                <a:solidFill>
                  <a:schemeClr val="tx1">
                    <a:tint val="75000"/>
                  </a:schemeClr>
                </a:solidFill>
              </a:defRPr>
            </a:lvl7pPr>
            <a:lvl8pPr marL="3199845" indent="0" algn="ctr">
              <a:buNone/>
              <a:defRPr>
                <a:solidFill>
                  <a:schemeClr val="tx1">
                    <a:tint val="75000"/>
                  </a:schemeClr>
                </a:solidFill>
              </a:defRPr>
            </a:lvl8pPr>
            <a:lvl9pPr marL="3656965"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9" name="Textplatzhalter 8"/>
          <p:cNvSpPr>
            <a:spLocks noGrp="1"/>
          </p:cNvSpPr>
          <p:nvPr>
            <p:ph type="body" sz="quarter" idx="13"/>
          </p:nvPr>
        </p:nvSpPr>
        <p:spPr>
          <a:xfrm>
            <a:off x="880067" y="3815954"/>
            <a:ext cx="8259570" cy="304746"/>
          </a:xfrm>
        </p:spPr>
        <p:txBody>
          <a:bodyPr/>
          <a:lstStyle>
            <a:lvl1pPr>
              <a:buNone/>
              <a:defRPr sz="1100" b="1"/>
            </a:lvl1pPr>
          </a:lstStyle>
          <a:p>
            <a:pPr lvl="0"/>
            <a:r>
              <a:rPr lang="de-DE" smtClean="0"/>
              <a:t>Textmasterformat bearbeiten</a:t>
            </a:r>
          </a:p>
        </p:txBody>
      </p:sp>
    </p:spTree>
    <p:extLst>
      <p:ext uri="{BB962C8B-B14F-4D97-AF65-F5344CB8AC3E}">
        <p14:creationId xmlns:p14="http://schemas.microsoft.com/office/powerpoint/2010/main" val="364034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inks mit Fließtext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16" name="Inhaltsplatzhalter 15"/>
          <p:cNvSpPr>
            <a:spLocks noGrp="1"/>
          </p:cNvSpPr>
          <p:nvPr>
            <p:ph sz="quarter" idx="16"/>
          </p:nvPr>
        </p:nvSpPr>
        <p:spPr>
          <a:xfrm>
            <a:off x="4726862" y="1258735"/>
            <a:ext cx="3887223" cy="4554632"/>
          </a:xfrm>
        </p:spPr>
        <p:txBody>
          <a:bodyPr/>
          <a:lstStyle>
            <a:lvl1pPr marL="0" indent="0">
              <a:spcBef>
                <a:spcPts val="0"/>
              </a:spcBef>
              <a:buNone/>
              <a:defRPr sz="1800"/>
            </a:lvl1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t>10. Juni 2016</a:t>
            </a:r>
            <a:endParaRPr lang="de-DE" dirty="0"/>
          </a:p>
        </p:txBody>
      </p:sp>
      <p:sp>
        <p:nvSpPr>
          <p:cNvPr id="8" name="Foliennummernplatzhalter 8"/>
          <p:cNvSpPr>
            <a:spLocks noGrp="1"/>
          </p:cNvSpPr>
          <p:nvPr>
            <p:ph type="sldNum" sz="quarter" idx="18"/>
          </p:nvPr>
        </p:nvSpPr>
        <p:spPr/>
        <p:txBody>
          <a:bodyPr/>
          <a:lstStyle>
            <a:lvl1pPr>
              <a:defRPr/>
            </a:lvl1pPr>
          </a:lstStyle>
          <a:p>
            <a:pPr>
              <a:defRPr/>
            </a:pPr>
            <a:r>
              <a:rPr lang="de-DE"/>
              <a:t>Seite </a:t>
            </a:r>
            <a:fld id="{B0C48A1C-9FEC-4AAC-B7BB-939E9E93D064}" type="slidenum">
              <a:rPr lang="de-DE"/>
              <a:pPr>
                <a:defRPr/>
              </a:pPr>
              <a:t>‹Nr.›</a:t>
            </a:fld>
            <a:endParaRPr lang="de-DE"/>
          </a:p>
        </p:txBody>
      </p:sp>
      <p:sp>
        <p:nvSpPr>
          <p:cNvPr id="9" name="Fußzeilenplatzhalter 9"/>
          <p:cNvSpPr>
            <a:spLocks noGrp="1"/>
          </p:cNvSpPr>
          <p:nvPr>
            <p:ph type="ftr" sz="quarter" idx="19"/>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405745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inks mit Aufzählung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726862" y="1258735"/>
            <a:ext cx="3887223" cy="4554632"/>
          </a:xfrm>
        </p:spPr>
        <p:txBody>
          <a:bodyPr/>
          <a:lstStyle>
            <a:lvl1pPr marL="0" indent="0">
              <a:spcBef>
                <a:spcPts val="0"/>
              </a:spcBef>
              <a:buNone/>
              <a:defRPr sz="1800"/>
            </a:lvl1pPr>
          </a:lstStyle>
          <a:p>
            <a:pPr lvl="0"/>
            <a:r>
              <a:rPr lang="de-DE" smtClean="0"/>
              <a:t>Textmasterformat bearbeiten</a:t>
            </a:r>
          </a:p>
        </p:txBody>
      </p:sp>
      <p:sp>
        <p:nvSpPr>
          <p:cNvPr id="15" name="Textplatzhalter 18"/>
          <p:cNvSpPr>
            <a:spLocks noGrp="1"/>
          </p:cNvSpPr>
          <p:nvPr>
            <p:ph type="body" sz="quarter" idx="17"/>
          </p:nvPr>
        </p:nvSpPr>
        <p:spPr>
          <a:xfrm>
            <a:off x="419820"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8"/>
          </p:nvPr>
        </p:nvSpPr>
        <p:spPr/>
        <p:txBody>
          <a:bodyPr/>
          <a:lstStyle>
            <a:lvl1pPr>
              <a:defRPr/>
            </a:lvl1pPr>
          </a:lstStyle>
          <a:p>
            <a:pPr>
              <a:defRPr/>
            </a:pPr>
            <a:r>
              <a:rPr lang="de-DE" smtClean="0"/>
              <a:t>10. Juni 2016</a:t>
            </a:r>
            <a:endParaRPr lang="de-DE" dirty="0"/>
          </a:p>
        </p:txBody>
      </p:sp>
      <p:sp>
        <p:nvSpPr>
          <p:cNvPr id="8" name="Foliennummernplatzhalter 8"/>
          <p:cNvSpPr>
            <a:spLocks noGrp="1"/>
          </p:cNvSpPr>
          <p:nvPr>
            <p:ph type="sldNum" sz="quarter" idx="19"/>
          </p:nvPr>
        </p:nvSpPr>
        <p:spPr/>
        <p:txBody>
          <a:bodyPr/>
          <a:lstStyle>
            <a:lvl1pPr>
              <a:defRPr/>
            </a:lvl1pPr>
          </a:lstStyle>
          <a:p>
            <a:pPr>
              <a:defRPr/>
            </a:pPr>
            <a:r>
              <a:rPr lang="de-DE"/>
              <a:t>Seite </a:t>
            </a:r>
            <a:fld id="{7E4C66C1-73D3-4813-8C07-A774F6D5CF72}" type="slidenum">
              <a:rPr lang="de-DE"/>
              <a:pPr>
                <a:defRPr/>
              </a:pPr>
              <a:t>‹Nr.›</a:t>
            </a:fld>
            <a:endParaRPr lang="de-DE"/>
          </a:p>
        </p:txBody>
      </p:sp>
      <p:sp>
        <p:nvSpPr>
          <p:cNvPr id="9" name="Fußzeilenplatzhalter 9"/>
          <p:cNvSpPr>
            <a:spLocks noGrp="1"/>
          </p:cNvSpPr>
          <p:nvPr>
            <p:ph type="ftr" sz="quarter" idx="20"/>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139265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rechts mit Fließtext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19820" y="1258735"/>
            <a:ext cx="3887223" cy="4554632"/>
          </a:xfrm>
        </p:spPr>
        <p:txBody>
          <a:bodyPr/>
          <a:lstStyle>
            <a:lvl1pPr marL="0" indent="0">
              <a:spcBef>
                <a:spcPts val="0"/>
              </a:spcBef>
              <a:buNone/>
              <a:defRPr sz="1800"/>
            </a:lvl1pPr>
          </a:lstStyle>
          <a:p>
            <a:pPr lvl="0"/>
            <a:r>
              <a:rPr lang="de-DE" smtClean="0"/>
              <a:t>Textmasterformat bearbeiten</a:t>
            </a:r>
          </a:p>
        </p:txBody>
      </p:sp>
      <p:sp>
        <p:nvSpPr>
          <p:cNvPr id="18" name="Textplatzhalter 13"/>
          <p:cNvSpPr>
            <a:spLocks noGrp="1"/>
          </p:cNvSpPr>
          <p:nvPr>
            <p:ph type="body" sz="quarter" idx="15"/>
          </p:nvPr>
        </p:nvSpPr>
        <p:spPr>
          <a:xfrm>
            <a:off x="4726862" y="1258735"/>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t>10. Juni 2016</a:t>
            </a:r>
            <a:endParaRPr lang="de-DE" dirty="0"/>
          </a:p>
        </p:txBody>
      </p:sp>
      <p:sp>
        <p:nvSpPr>
          <p:cNvPr id="8" name="Foliennummernplatzhalter 8"/>
          <p:cNvSpPr>
            <a:spLocks noGrp="1"/>
          </p:cNvSpPr>
          <p:nvPr>
            <p:ph type="sldNum" sz="quarter" idx="18"/>
          </p:nvPr>
        </p:nvSpPr>
        <p:spPr/>
        <p:txBody>
          <a:bodyPr/>
          <a:lstStyle>
            <a:lvl1pPr>
              <a:defRPr/>
            </a:lvl1pPr>
          </a:lstStyle>
          <a:p>
            <a:pPr>
              <a:defRPr/>
            </a:pPr>
            <a:r>
              <a:rPr lang="de-DE"/>
              <a:t>Seite </a:t>
            </a:r>
            <a:fld id="{1D3CDDF2-4B0E-406F-8BF9-D5DA436EAD8C}" type="slidenum">
              <a:rPr lang="de-DE"/>
              <a:pPr>
                <a:defRPr/>
              </a:pPr>
              <a:t>‹Nr.›</a:t>
            </a:fld>
            <a:endParaRPr lang="de-DE"/>
          </a:p>
        </p:txBody>
      </p:sp>
      <p:sp>
        <p:nvSpPr>
          <p:cNvPr id="9" name="Fußzeilenplatzhalter 9"/>
          <p:cNvSpPr>
            <a:spLocks noGrp="1"/>
          </p:cNvSpPr>
          <p:nvPr>
            <p:ph type="ftr" sz="quarter" idx="19"/>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386576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rechts mit Aufzählung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19820" y="1258735"/>
            <a:ext cx="3887223" cy="4554632"/>
          </a:xfrm>
        </p:spPr>
        <p:txBody>
          <a:bodyPr/>
          <a:lstStyle>
            <a:lvl1pPr marL="0" indent="0">
              <a:spcBef>
                <a:spcPts val="0"/>
              </a:spcBef>
              <a:buNone/>
              <a:defRPr sz="1800"/>
            </a:lvl1pPr>
          </a:lstStyle>
          <a:p>
            <a:pPr lvl="0"/>
            <a:r>
              <a:rPr lang="de-DE" smtClean="0"/>
              <a:t>Textmasterformat bearbeiten</a:t>
            </a:r>
          </a:p>
        </p:txBody>
      </p:sp>
      <p:sp>
        <p:nvSpPr>
          <p:cNvPr id="14" name="Textplatzhalter 18"/>
          <p:cNvSpPr>
            <a:spLocks noGrp="1"/>
          </p:cNvSpPr>
          <p:nvPr>
            <p:ph type="body" sz="quarter" idx="15"/>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t>10. Juni 2016</a:t>
            </a:r>
            <a:endParaRPr lang="de-DE" dirty="0"/>
          </a:p>
        </p:txBody>
      </p:sp>
      <p:sp>
        <p:nvSpPr>
          <p:cNvPr id="8" name="Foliennummernplatzhalter 8"/>
          <p:cNvSpPr>
            <a:spLocks noGrp="1"/>
          </p:cNvSpPr>
          <p:nvPr>
            <p:ph type="sldNum" sz="quarter" idx="18"/>
          </p:nvPr>
        </p:nvSpPr>
        <p:spPr/>
        <p:txBody>
          <a:bodyPr/>
          <a:lstStyle>
            <a:lvl1pPr>
              <a:defRPr/>
            </a:lvl1pPr>
          </a:lstStyle>
          <a:p>
            <a:pPr>
              <a:defRPr/>
            </a:pPr>
            <a:r>
              <a:rPr lang="de-DE"/>
              <a:t>Seite </a:t>
            </a:r>
            <a:fld id="{CB515521-2B8B-45D9-85F4-F9AED45919C9}" type="slidenum">
              <a:rPr lang="de-DE"/>
              <a:pPr>
                <a:defRPr/>
              </a:pPr>
              <a:t>‹Nr.›</a:t>
            </a:fld>
            <a:endParaRPr lang="de-DE"/>
          </a:p>
        </p:txBody>
      </p:sp>
      <p:sp>
        <p:nvSpPr>
          <p:cNvPr id="9" name="Fußzeilenplatzhalter 9"/>
          <p:cNvSpPr>
            <a:spLocks noGrp="1"/>
          </p:cNvSpPr>
          <p:nvPr>
            <p:ph type="ftr" sz="quarter" idx="19"/>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102030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dreispaltig mit Fließtext">
    <p:spTree>
      <p:nvGrpSpPr>
        <p:cNvPr id="1" name=""/>
        <p:cNvGrpSpPr/>
        <p:nvPr/>
      </p:nvGrpSpPr>
      <p:grpSpPr>
        <a:xfrm>
          <a:off x="0" y="0"/>
          <a:ext cx="0" cy="0"/>
          <a:chOff x="0" y="0"/>
          <a:chExt cx="0" cy="0"/>
        </a:xfrm>
      </p:grpSpPr>
      <p:sp>
        <p:nvSpPr>
          <p:cNvPr id="6" name="Rechteck 5"/>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7" name="Rechteck 6"/>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9" name="Textplatzhalter 13"/>
          <p:cNvSpPr>
            <a:spLocks noGrp="1"/>
          </p:cNvSpPr>
          <p:nvPr>
            <p:ph type="body" sz="quarter" idx="16"/>
          </p:nvPr>
        </p:nvSpPr>
        <p:spPr>
          <a:xfrm>
            <a:off x="4726574" y="1258735"/>
            <a:ext cx="3887223"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13" name="Textplatzhalter 13"/>
          <p:cNvSpPr>
            <a:spLocks noGrp="1"/>
          </p:cNvSpPr>
          <p:nvPr>
            <p:ph type="body" sz="quarter" idx="20"/>
          </p:nvPr>
        </p:nvSpPr>
        <p:spPr>
          <a:xfrm>
            <a:off x="419820" y="3545300"/>
            <a:ext cx="8196359"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8" name="Datumsplatzhalter 7"/>
          <p:cNvSpPr>
            <a:spLocks noGrp="1"/>
          </p:cNvSpPr>
          <p:nvPr>
            <p:ph type="dt" sz="half" idx="21"/>
          </p:nvPr>
        </p:nvSpPr>
        <p:spPr/>
        <p:txBody>
          <a:bodyPr/>
          <a:lstStyle>
            <a:lvl1pPr>
              <a:defRPr/>
            </a:lvl1pPr>
          </a:lstStyle>
          <a:p>
            <a:pPr>
              <a:defRPr/>
            </a:pPr>
            <a:r>
              <a:rPr lang="de-DE" smtClean="0"/>
              <a:t>10. Juni 2016</a:t>
            </a:r>
            <a:endParaRPr lang="de-DE" dirty="0"/>
          </a:p>
        </p:txBody>
      </p:sp>
      <p:sp>
        <p:nvSpPr>
          <p:cNvPr id="10" name="Foliennummernplatzhalter 9"/>
          <p:cNvSpPr>
            <a:spLocks noGrp="1"/>
          </p:cNvSpPr>
          <p:nvPr>
            <p:ph type="sldNum" sz="quarter" idx="22"/>
          </p:nvPr>
        </p:nvSpPr>
        <p:spPr/>
        <p:txBody>
          <a:bodyPr/>
          <a:lstStyle>
            <a:lvl1pPr>
              <a:defRPr/>
            </a:lvl1pPr>
          </a:lstStyle>
          <a:p>
            <a:pPr>
              <a:defRPr/>
            </a:pPr>
            <a:r>
              <a:rPr lang="de-DE"/>
              <a:t>Seite </a:t>
            </a:r>
            <a:fld id="{AE87D8CC-88E2-45D8-833A-52451ED2BB69}" type="slidenum">
              <a:rPr lang="de-DE"/>
              <a:pPr>
                <a:defRPr/>
              </a:pPr>
              <a:t>‹Nr.›</a:t>
            </a:fld>
            <a:endParaRPr lang="de-DE"/>
          </a:p>
        </p:txBody>
      </p:sp>
      <p:sp>
        <p:nvSpPr>
          <p:cNvPr id="11" name="Fußzeilenplatzhalter 11"/>
          <p:cNvSpPr>
            <a:spLocks noGrp="1"/>
          </p:cNvSpPr>
          <p:nvPr>
            <p:ph type="ftr" sz="quarter" idx="23"/>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3438451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oder Grafik, ganze Breite">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5" name="Inhaltsplatzhalter 14"/>
          <p:cNvSpPr>
            <a:spLocks noGrp="1"/>
          </p:cNvSpPr>
          <p:nvPr>
            <p:ph sz="quarter" idx="15"/>
          </p:nvPr>
        </p:nvSpPr>
        <p:spPr>
          <a:xfrm>
            <a:off x="419820" y="1258735"/>
            <a:ext cx="8188046" cy="4554632"/>
          </a:xfrm>
        </p:spPr>
        <p:txBody>
          <a:bodyPr/>
          <a:lstStyle>
            <a:lvl1pPr marL="0" indent="0">
              <a:spcBef>
                <a:spcPts val="0"/>
              </a:spcBef>
              <a:buNone/>
              <a:defRPr sz="1800"/>
            </a:lvl1pPr>
          </a:lstStyle>
          <a:p>
            <a:pPr lvl="0"/>
            <a:r>
              <a:rPr lang="de-DE" smtClean="0"/>
              <a:t>Textmasterformat bearbeiten</a:t>
            </a:r>
          </a:p>
        </p:txBody>
      </p:sp>
      <p:sp>
        <p:nvSpPr>
          <p:cNvPr id="6" name="Datumsplatzhalter 5"/>
          <p:cNvSpPr>
            <a:spLocks noGrp="1"/>
          </p:cNvSpPr>
          <p:nvPr>
            <p:ph type="dt" sz="half" idx="16"/>
          </p:nvPr>
        </p:nvSpPr>
        <p:spPr/>
        <p:txBody>
          <a:bodyPr/>
          <a:lstStyle>
            <a:lvl1pPr>
              <a:defRPr/>
            </a:lvl1pPr>
          </a:lstStyle>
          <a:p>
            <a:pPr>
              <a:defRPr/>
            </a:pPr>
            <a:r>
              <a:rPr lang="de-DE" smtClean="0"/>
              <a:t>10. Juni 2016</a:t>
            </a:r>
            <a:endParaRPr lang="de-DE" dirty="0"/>
          </a:p>
        </p:txBody>
      </p:sp>
      <p:sp>
        <p:nvSpPr>
          <p:cNvPr id="7" name="Foliennummernplatzhalter 7"/>
          <p:cNvSpPr>
            <a:spLocks noGrp="1"/>
          </p:cNvSpPr>
          <p:nvPr>
            <p:ph type="sldNum" sz="quarter" idx="17"/>
          </p:nvPr>
        </p:nvSpPr>
        <p:spPr/>
        <p:txBody>
          <a:bodyPr/>
          <a:lstStyle>
            <a:lvl1pPr>
              <a:defRPr/>
            </a:lvl1pPr>
          </a:lstStyle>
          <a:p>
            <a:pPr>
              <a:defRPr/>
            </a:pPr>
            <a:r>
              <a:rPr lang="de-DE"/>
              <a:t>Seite </a:t>
            </a:r>
            <a:fld id="{F23F58C8-75C4-429B-9AEE-D6F9F55DC176}" type="slidenum">
              <a:rPr lang="de-DE"/>
              <a:pPr>
                <a:defRPr/>
              </a:pPr>
              <a:t>‹Nr.›</a:t>
            </a:fld>
            <a:endParaRPr lang="de-DE"/>
          </a:p>
        </p:txBody>
      </p:sp>
      <p:sp>
        <p:nvSpPr>
          <p:cNvPr id="8" name="Fußzeilenplatzhalter 8"/>
          <p:cNvSpPr>
            <a:spLocks noGrp="1"/>
          </p:cNvSpPr>
          <p:nvPr>
            <p:ph type="ftr" sz="quarter" idx="18"/>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95087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15" name="Inhaltsplatzhalter 14"/>
          <p:cNvSpPr>
            <a:spLocks noGrp="1"/>
          </p:cNvSpPr>
          <p:nvPr>
            <p:ph sz="quarter" idx="15"/>
          </p:nvPr>
        </p:nvSpPr>
        <p:spPr>
          <a:xfrm>
            <a:off x="0" y="1"/>
            <a:ext cx="9144000" cy="6857999"/>
          </a:xfrm>
        </p:spPr>
        <p:txBody>
          <a:bodyPr/>
          <a:lstStyle>
            <a:lvl1pPr marL="0" indent="0">
              <a:spcBef>
                <a:spcPts val="0"/>
              </a:spcBef>
              <a:buNone/>
              <a:defRPr sz="1800"/>
            </a:lvl1pPr>
          </a:lstStyle>
          <a:p>
            <a:pPr lvl="0"/>
            <a:r>
              <a:rPr lang="de-DE" smtClean="0"/>
              <a:t>Textmasterformat bearbeiten</a:t>
            </a:r>
          </a:p>
        </p:txBody>
      </p:sp>
    </p:spTree>
    <p:extLst>
      <p:ext uri="{BB962C8B-B14F-4D97-AF65-F5344CB8AC3E}">
        <p14:creationId xmlns:p14="http://schemas.microsoft.com/office/powerpoint/2010/main" val="144818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xt, einspaltig mit Fließtext">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0" indent="0">
              <a:spcBef>
                <a:spcPts val="443"/>
              </a:spcBef>
              <a:buFont typeface="Arial" pitchFamily="34" charset="0"/>
              <a:buNone/>
              <a:defRPr sz="1800" baseline="0"/>
            </a:lvl1pPr>
            <a:lvl2pPr marL="319320" indent="0">
              <a:spcBef>
                <a:spcPts val="443"/>
              </a:spcBef>
              <a:buFont typeface="Arial" pitchFamily="34" charset="0"/>
              <a:buNone/>
              <a:defRPr sz="1800"/>
            </a:lvl2pPr>
            <a:lvl3pPr marL="478980" indent="0">
              <a:spcBef>
                <a:spcPts val="443"/>
              </a:spcBef>
              <a:buFont typeface="Arial" pitchFamily="34" charset="0"/>
              <a:buNone/>
              <a:defRPr sz="1800"/>
            </a:lvl3pPr>
            <a:lvl4pPr>
              <a:buNone/>
              <a:defRPr/>
            </a:lvl4pPr>
          </a:lstStyle>
          <a:p>
            <a:pPr lvl="0"/>
            <a:r>
              <a:rPr lang="de-DE" smtClean="0"/>
              <a:t>Textmasterformat bearbeiten</a:t>
            </a:r>
          </a:p>
        </p:txBody>
      </p:sp>
      <p:sp>
        <p:nvSpPr>
          <p:cNvPr id="6" name="Datumsplatzhalter 5"/>
          <p:cNvSpPr>
            <a:spLocks noGrp="1"/>
          </p:cNvSpPr>
          <p:nvPr>
            <p:ph type="dt" sz="half" idx="16"/>
          </p:nvPr>
        </p:nvSpPr>
        <p:spPr/>
        <p:txBody>
          <a:bodyPr/>
          <a:lstStyle>
            <a:lvl1pPr>
              <a:defRPr smtClean="0"/>
            </a:lvl1pPr>
          </a:lstStyle>
          <a:p>
            <a:pPr>
              <a:defRPr/>
            </a:pPr>
            <a:r>
              <a:rPr lang="de-DE" smtClean="0"/>
              <a:t>10. Juni 2016</a:t>
            </a:r>
            <a:endParaRPr lang="de-DE" dirty="0"/>
          </a:p>
        </p:txBody>
      </p:sp>
      <p:sp>
        <p:nvSpPr>
          <p:cNvPr id="7" name="Foliennummernplatzhalter 7"/>
          <p:cNvSpPr>
            <a:spLocks noGrp="1"/>
          </p:cNvSpPr>
          <p:nvPr>
            <p:ph type="sldNum" sz="quarter" idx="17"/>
          </p:nvPr>
        </p:nvSpPr>
        <p:spPr/>
        <p:txBody>
          <a:bodyPr/>
          <a:lstStyle>
            <a:lvl1pPr>
              <a:defRPr/>
            </a:lvl1pPr>
          </a:lstStyle>
          <a:p>
            <a:pPr>
              <a:defRPr/>
            </a:pPr>
            <a:r>
              <a:rPr lang="de-DE"/>
              <a:t>Seite </a:t>
            </a:r>
            <a:fld id="{8EDF197F-3C8C-4C38-9995-3F6CA515FFD5}" type="slidenum">
              <a:rPr lang="de-DE"/>
              <a:pPr>
                <a:defRPr/>
              </a:pPr>
              <a:t>‹Nr.›</a:t>
            </a:fld>
            <a:endParaRPr lang="de-DE"/>
          </a:p>
        </p:txBody>
      </p:sp>
      <p:sp>
        <p:nvSpPr>
          <p:cNvPr id="8" name="Fußzeilenplatzhalter 8"/>
          <p:cNvSpPr>
            <a:spLocks noGrp="1"/>
          </p:cNvSpPr>
          <p:nvPr>
            <p:ph type="ftr" sz="quarter" idx="18"/>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6912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zeiliger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46411"/>
            <a:ext cx="8208000" cy="652582"/>
          </a:xfrm>
        </p:spPr>
        <p:txBody>
          <a:bodyPr>
            <a:noAutofit/>
          </a:bodyPr>
          <a:lstStyle>
            <a:lvl1pPr algn="l">
              <a:lnSpc>
                <a:spcPts val="2200"/>
              </a:lnSpc>
              <a:defRPr sz="1800" b="1" baseline="0"/>
            </a:lvl1pPr>
          </a:lstStyle>
          <a:p>
            <a:r>
              <a:rPr lang="de-DE" dirty="0" smtClean="0"/>
              <a:t>Präsentationsvorlage</a:t>
            </a:r>
            <a:br>
              <a:rPr lang="de-DE" dirty="0" smtClean="0"/>
            </a:br>
            <a:r>
              <a:rPr lang="de-DE" dirty="0" smtClean="0"/>
              <a:t>Inhaltsfolie</a:t>
            </a:r>
            <a:endParaRPr lang="de-DE" dirty="0"/>
          </a:p>
        </p:txBody>
      </p:sp>
      <p:sp>
        <p:nvSpPr>
          <p:cNvPr id="7" name="Rechteck 6"/>
          <p:cNvSpPr/>
          <p:nvPr/>
        </p:nvSpPr>
        <p:spPr>
          <a:xfrm>
            <a:off x="468000" y="234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15" name="Textplatzhalter 18"/>
          <p:cNvSpPr>
            <a:spLocks noGrp="1"/>
          </p:cNvSpPr>
          <p:nvPr>
            <p:ph type="body" sz="quarter" idx="15" hasCustomPrompt="1"/>
          </p:nvPr>
        </p:nvSpPr>
        <p:spPr>
          <a:xfrm>
            <a:off x="396000" y="1170000"/>
            <a:ext cx="8208000" cy="4518000"/>
          </a:xfrm>
        </p:spPr>
        <p:txBody>
          <a:bodyPr>
            <a:normAutofit/>
          </a:bodyPr>
          <a:lstStyle>
            <a:lvl1pPr marL="159642" indent="-159642">
              <a:spcBef>
                <a:spcPts val="443"/>
              </a:spcBef>
              <a:buFont typeface="Arial" pitchFamily="34" charset="0"/>
              <a:buChar char="−"/>
              <a:defRPr sz="1500" baseline="0"/>
            </a:lvl1pPr>
            <a:lvl2pPr marL="319285" indent="-159642">
              <a:spcBef>
                <a:spcPts val="443"/>
              </a:spcBef>
              <a:buFont typeface="Arial" pitchFamily="34" charset="0"/>
              <a:buChar char="•"/>
              <a:defRPr sz="1500"/>
            </a:lvl2pPr>
            <a:lvl3pPr marL="478927" indent="-159642">
              <a:spcBef>
                <a:spcPts val="443"/>
              </a:spcBef>
              <a:buFont typeface="Arial" pitchFamily="34" charset="0"/>
              <a:buChar char="∙"/>
              <a:defRPr sz="1500"/>
            </a:lvl3pPr>
            <a:lvl4pPr>
              <a:buFont typeface="Symbol" pitchFamily="18" charset="2"/>
              <a:buChar char="-"/>
              <a:defRPr sz="1500"/>
            </a:lvl4pPr>
            <a:lvl5pPr>
              <a:defRPr sz="1500"/>
            </a:lvl5pPr>
            <a:lvl6pPr>
              <a:defRPr sz="1500"/>
            </a:lvl6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8" name="Rechteck 7"/>
          <p:cNvSpPr/>
          <p:nvPr/>
        </p:nvSpPr>
        <p:spPr>
          <a:xfrm>
            <a:off x="468000" y="6156000"/>
            <a:ext cx="54000" cy="468000"/>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de-DE"/>
          </a:p>
        </p:txBody>
      </p:sp>
      <p:sp>
        <p:nvSpPr>
          <p:cNvPr id="9" name="Foliennummernplatzhalter 14"/>
          <p:cNvSpPr>
            <a:spLocks noGrp="1"/>
          </p:cNvSpPr>
          <p:nvPr>
            <p:ph type="sldNum" sz="quarter" idx="4"/>
          </p:nvPr>
        </p:nvSpPr>
        <p:spPr>
          <a:xfrm>
            <a:off x="467999" y="6490782"/>
            <a:ext cx="2160000" cy="162000"/>
          </a:xfrm>
          <a:prstGeom prst="rect">
            <a:avLst/>
          </a:prstGeom>
        </p:spPr>
        <p:txBody>
          <a:bodyPr lIns="91430" tIns="0" rIns="91430" bIns="0"/>
          <a:lstStyle>
            <a:lvl1pPr algn="l">
              <a:defRPr sz="900" b="1">
                <a:solidFill>
                  <a:schemeClr val="tx1">
                    <a:lumMod val="75000"/>
                    <a:lumOff val="25000"/>
                  </a:schemeClr>
                </a:solidFill>
              </a:defRPr>
            </a:lvl1pPr>
          </a:lstStyle>
          <a:p>
            <a:r>
              <a:rPr lang="de-DE" dirty="0" smtClean="0"/>
              <a:t>Seite </a:t>
            </a:r>
            <a:fld id="{795659D1-D435-4DC4-B545-657E7139435F}" type="slidenum">
              <a:rPr lang="de-DE" smtClean="0"/>
              <a:pPr/>
              <a:t>‹Nr.›</a:t>
            </a:fld>
            <a:endParaRPr lang="de-DE" dirty="0"/>
          </a:p>
        </p:txBody>
      </p:sp>
      <p:sp>
        <p:nvSpPr>
          <p:cNvPr id="11" name="Datumsplatzhalter 13"/>
          <p:cNvSpPr>
            <a:spLocks noGrp="1"/>
          </p:cNvSpPr>
          <p:nvPr>
            <p:ph type="dt" sz="half" idx="2"/>
          </p:nvPr>
        </p:nvSpPr>
        <p:spPr>
          <a:xfrm>
            <a:off x="467999" y="6314156"/>
            <a:ext cx="216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1. Februar 2018</a:t>
            </a:r>
            <a:endParaRPr lang="de-DE" dirty="0"/>
          </a:p>
        </p:txBody>
      </p:sp>
      <p:sp>
        <p:nvSpPr>
          <p:cNvPr id="14" name="Fußzeilenplatzhalter 15"/>
          <p:cNvSpPr>
            <a:spLocks noGrp="1"/>
          </p:cNvSpPr>
          <p:nvPr>
            <p:ph type="ftr" sz="quarter" idx="3"/>
          </p:nvPr>
        </p:nvSpPr>
        <p:spPr>
          <a:xfrm>
            <a:off x="468000" y="6145167"/>
            <a:ext cx="5400000" cy="162000"/>
          </a:xfrm>
          <a:prstGeom prst="rect">
            <a:avLst/>
          </a:prstGeom>
        </p:spPr>
        <p:txBody>
          <a:bodyPr lIns="91430" tIns="0" rIns="91430" bIns="0"/>
          <a:lstStyle>
            <a:lvl1pPr algn="l">
              <a:defRPr sz="900">
                <a:solidFill>
                  <a:schemeClr val="tx1">
                    <a:lumMod val="75000"/>
                    <a:lumOff val="25000"/>
                  </a:schemeClr>
                </a:solidFill>
              </a:defRPr>
            </a:lvl1pPr>
          </a:lstStyle>
          <a:p>
            <a:r>
              <a:rPr lang="de-DE" smtClean="0"/>
              <a:t>Heike Winter</a:t>
            </a:r>
            <a:endParaRPr lang="de-DE" dirty="0"/>
          </a:p>
        </p:txBody>
      </p:sp>
    </p:spTree>
    <p:extLst>
      <p:ext uri="{BB962C8B-B14F-4D97-AF65-F5344CB8AC3E}">
        <p14:creationId xmlns:p14="http://schemas.microsoft.com/office/powerpoint/2010/main" val="372869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5" name="Rechteck 4"/>
          <p:cNvSpPr/>
          <p:nvPr userDrawn="1"/>
        </p:nvSpPr>
        <p:spPr>
          <a:xfrm>
            <a:off x="0" y="3081338"/>
            <a:ext cx="777875" cy="960437"/>
          </a:xfrm>
          <a:prstGeom prst="rect">
            <a:avLst/>
          </a:prstGeom>
          <a:solidFill>
            <a:srgbClr val="DADA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822325" y="3081338"/>
            <a:ext cx="77788" cy="96043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pic>
        <p:nvPicPr>
          <p:cNvPr id="7" name="Grafik 8" descr="BBk_Logo_A4_RGB.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8063" y="0"/>
            <a:ext cx="1803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81208" y="2956966"/>
            <a:ext cx="8256381" cy="442837"/>
          </a:xfrm>
        </p:spPr>
        <p:txBody>
          <a:bodyPr>
            <a:noAutofit/>
          </a:bodyPr>
          <a:lstStyle>
            <a:lvl1pPr algn="l">
              <a:defRPr sz="2500" b="1" baseline="0"/>
            </a:lvl1pPr>
          </a:lstStyle>
          <a:p>
            <a:r>
              <a:rPr lang="de-DE" smtClean="0"/>
              <a:t>Titelmasterformat durch Klicken bearbeiten</a:t>
            </a:r>
            <a:endParaRPr lang="de-DE" dirty="0"/>
          </a:p>
        </p:txBody>
      </p:sp>
      <p:sp>
        <p:nvSpPr>
          <p:cNvPr id="3" name="Untertitel 2"/>
          <p:cNvSpPr>
            <a:spLocks noGrp="1"/>
          </p:cNvSpPr>
          <p:nvPr>
            <p:ph type="subTitle" idx="1"/>
          </p:nvPr>
        </p:nvSpPr>
        <p:spPr>
          <a:xfrm>
            <a:off x="881208" y="3382539"/>
            <a:ext cx="8250965" cy="401651"/>
          </a:xfrm>
        </p:spPr>
        <p:txBody>
          <a:bodyPr tIns="0" bIns="0">
            <a:noAutofit/>
          </a:bodyPr>
          <a:lstStyle>
            <a:lvl1pPr marL="0" indent="0" algn="l">
              <a:spcBef>
                <a:spcPts val="0"/>
              </a:spcBef>
              <a:buNone/>
              <a:defRPr sz="2100">
                <a:solidFill>
                  <a:schemeClr val="tx1"/>
                </a:solidFill>
                <a:latin typeface="+mj-lt"/>
              </a:defRPr>
            </a:lvl1pPr>
            <a:lvl2pPr marL="457121" indent="0" algn="ctr">
              <a:buNone/>
              <a:defRPr>
                <a:solidFill>
                  <a:schemeClr val="tx1">
                    <a:tint val="75000"/>
                  </a:schemeClr>
                </a:solidFill>
              </a:defRPr>
            </a:lvl2pPr>
            <a:lvl3pPr marL="914242" indent="0" algn="ctr">
              <a:buNone/>
              <a:defRPr>
                <a:solidFill>
                  <a:schemeClr val="tx1">
                    <a:tint val="75000"/>
                  </a:schemeClr>
                </a:solidFill>
              </a:defRPr>
            </a:lvl3pPr>
            <a:lvl4pPr marL="1371362" indent="0" algn="ctr">
              <a:buNone/>
              <a:defRPr>
                <a:solidFill>
                  <a:schemeClr val="tx1">
                    <a:tint val="75000"/>
                  </a:schemeClr>
                </a:solidFill>
              </a:defRPr>
            </a:lvl4pPr>
            <a:lvl5pPr marL="1828482" indent="0" algn="ctr">
              <a:buNone/>
              <a:defRPr>
                <a:solidFill>
                  <a:schemeClr val="tx1">
                    <a:tint val="75000"/>
                  </a:schemeClr>
                </a:solidFill>
              </a:defRPr>
            </a:lvl5pPr>
            <a:lvl6pPr marL="2285603" indent="0" algn="ctr">
              <a:buNone/>
              <a:defRPr>
                <a:solidFill>
                  <a:schemeClr val="tx1">
                    <a:tint val="75000"/>
                  </a:schemeClr>
                </a:solidFill>
              </a:defRPr>
            </a:lvl6pPr>
            <a:lvl7pPr marL="2742724" indent="0" algn="ctr">
              <a:buNone/>
              <a:defRPr>
                <a:solidFill>
                  <a:schemeClr val="tx1">
                    <a:tint val="75000"/>
                  </a:schemeClr>
                </a:solidFill>
              </a:defRPr>
            </a:lvl7pPr>
            <a:lvl8pPr marL="3199845" indent="0" algn="ctr">
              <a:buNone/>
              <a:defRPr>
                <a:solidFill>
                  <a:schemeClr val="tx1">
                    <a:tint val="75000"/>
                  </a:schemeClr>
                </a:solidFill>
              </a:defRPr>
            </a:lvl8pPr>
            <a:lvl9pPr marL="3656965"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9" name="Textplatzhalter 8"/>
          <p:cNvSpPr>
            <a:spLocks noGrp="1"/>
          </p:cNvSpPr>
          <p:nvPr>
            <p:ph type="body" sz="quarter" idx="13"/>
          </p:nvPr>
        </p:nvSpPr>
        <p:spPr>
          <a:xfrm>
            <a:off x="880067" y="3815954"/>
            <a:ext cx="8259570" cy="304746"/>
          </a:xfrm>
        </p:spPr>
        <p:txBody>
          <a:bodyPr/>
          <a:lstStyle>
            <a:lvl1pPr>
              <a:buNone/>
              <a:defRPr sz="1100" b="1"/>
            </a:lvl1pPr>
          </a:lstStyle>
          <a:p>
            <a:pPr lvl="0"/>
            <a:r>
              <a:rPr lang="de-DE" smtClean="0"/>
              <a:t>Textmasterformat bearbeiten</a:t>
            </a:r>
          </a:p>
        </p:txBody>
      </p:sp>
    </p:spTree>
    <p:extLst>
      <p:ext uri="{BB962C8B-B14F-4D97-AF65-F5344CB8AC3E}">
        <p14:creationId xmlns:p14="http://schemas.microsoft.com/office/powerpoint/2010/main" val="394996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einspaltig mit Fließtext">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0" indent="0">
              <a:spcBef>
                <a:spcPts val="443"/>
              </a:spcBef>
              <a:buFont typeface="Arial" pitchFamily="34" charset="0"/>
              <a:buNone/>
              <a:defRPr sz="1800" baseline="0"/>
            </a:lvl1pPr>
            <a:lvl2pPr marL="319320" indent="0">
              <a:spcBef>
                <a:spcPts val="443"/>
              </a:spcBef>
              <a:buFont typeface="Arial" pitchFamily="34" charset="0"/>
              <a:buNone/>
              <a:defRPr sz="1800"/>
            </a:lvl2pPr>
            <a:lvl3pPr marL="478980" indent="0">
              <a:spcBef>
                <a:spcPts val="443"/>
              </a:spcBef>
              <a:buFont typeface="Arial" pitchFamily="34" charset="0"/>
              <a:buNone/>
              <a:defRPr sz="1800"/>
            </a:lvl3pPr>
            <a:lvl4pPr>
              <a:buNone/>
              <a:defRPr/>
            </a:lvl4pPr>
          </a:lstStyle>
          <a:p>
            <a:pPr lvl="0"/>
            <a:r>
              <a:rPr lang="de-DE" smtClean="0"/>
              <a:t>Textmasterformat bearbeiten</a:t>
            </a:r>
          </a:p>
        </p:txBody>
      </p:sp>
      <p:sp>
        <p:nvSpPr>
          <p:cNvPr id="6" name="Datumsplatzhalter 5"/>
          <p:cNvSpPr>
            <a:spLocks noGrp="1"/>
          </p:cNvSpPr>
          <p:nvPr>
            <p:ph type="dt" sz="half" idx="16"/>
          </p:nvPr>
        </p:nvSpPr>
        <p:spPr/>
        <p:txBody>
          <a:bodyPr/>
          <a:lstStyle>
            <a:lvl1pPr>
              <a:defRPr/>
            </a:lvl1pPr>
          </a:lstStyle>
          <a:p>
            <a:pPr>
              <a:defRPr/>
            </a:pPr>
            <a:r>
              <a:rPr lang="de-DE" smtClean="0"/>
              <a:t>10. Juni 2016</a:t>
            </a:r>
            <a:endParaRPr lang="de-DE" dirty="0"/>
          </a:p>
        </p:txBody>
      </p:sp>
      <p:sp>
        <p:nvSpPr>
          <p:cNvPr id="7" name="Foliennummernplatzhalter 7"/>
          <p:cNvSpPr>
            <a:spLocks noGrp="1"/>
          </p:cNvSpPr>
          <p:nvPr>
            <p:ph type="sldNum" sz="quarter" idx="17"/>
          </p:nvPr>
        </p:nvSpPr>
        <p:spPr/>
        <p:txBody>
          <a:bodyPr/>
          <a:lstStyle>
            <a:lvl1pPr>
              <a:defRPr/>
            </a:lvl1pPr>
          </a:lstStyle>
          <a:p>
            <a:pPr>
              <a:defRPr/>
            </a:pPr>
            <a:r>
              <a:rPr lang="de-DE"/>
              <a:t>Seite </a:t>
            </a:r>
            <a:fld id="{AAFB5062-3457-4E03-90B9-963D03B803FD}" type="slidenum">
              <a:rPr lang="de-DE"/>
              <a:pPr>
                <a:defRPr/>
              </a:pPr>
              <a:t>‹Nr.›</a:t>
            </a:fld>
            <a:endParaRPr lang="de-DE"/>
          </a:p>
        </p:txBody>
      </p:sp>
      <p:sp>
        <p:nvSpPr>
          <p:cNvPr id="8" name="Fußzeilenplatzhalter 8"/>
          <p:cNvSpPr>
            <a:spLocks noGrp="1"/>
          </p:cNvSpPr>
          <p:nvPr>
            <p:ph type="ftr" sz="quarter" idx="18"/>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24310407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einspaltig mit Fließtext">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0" indent="0">
              <a:spcBef>
                <a:spcPts val="443"/>
              </a:spcBef>
              <a:buFont typeface="Arial" pitchFamily="34" charset="0"/>
              <a:buNone/>
              <a:defRPr sz="1800" baseline="0"/>
            </a:lvl1pPr>
            <a:lvl2pPr marL="319320" indent="0">
              <a:spcBef>
                <a:spcPts val="443"/>
              </a:spcBef>
              <a:buFont typeface="Arial" pitchFamily="34" charset="0"/>
              <a:buNone/>
              <a:defRPr sz="1800"/>
            </a:lvl2pPr>
            <a:lvl3pPr marL="478980" indent="0">
              <a:spcBef>
                <a:spcPts val="443"/>
              </a:spcBef>
              <a:buFont typeface="Arial" pitchFamily="34" charset="0"/>
              <a:buNone/>
              <a:defRPr sz="1800"/>
            </a:lvl3pPr>
            <a:lvl4pPr>
              <a:buNone/>
              <a:defRPr/>
            </a:lvl4pPr>
          </a:lstStyle>
          <a:p>
            <a:pPr lvl="0"/>
            <a:r>
              <a:rPr lang="de-DE" smtClean="0"/>
              <a:t>Textmasterformat bearbeiten</a:t>
            </a:r>
          </a:p>
        </p:txBody>
      </p:sp>
      <p:sp>
        <p:nvSpPr>
          <p:cNvPr id="6" name="Datumsplatzhalter 5"/>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7" name="Foliennummernplatzhalter 7"/>
          <p:cNvSpPr>
            <a:spLocks noGrp="1"/>
          </p:cNvSpPr>
          <p:nvPr>
            <p:ph type="sldNum" sz="quarter" idx="17"/>
          </p:nvPr>
        </p:nvSpPr>
        <p:spPr/>
        <p:txBody>
          <a:bodyPr/>
          <a:lstStyle>
            <a:lvl1pPr>
              <a:defRPr/>
            </a:lvl1pPr>
          </a:lstStyle>
          <a:p>
            <a:pPr>
              <a:defRPr/>
            </a:pPr>
            <a:r>
              <a:rPr lang="de-DE">
                <a:solidFill>
                  <a:prstClr val="black"/>
                </a:solidFill>
              </a:rPr>
              <a:t>Seite </a:t>
            </a:r>
            <a:fld id="{AAFB5062-3457-4E03-90B9-963D03B803FD}" type="slidenum">
              <a:rPr lang="de-DE">
                <a:solidFill>
                  <a:prstClr val="black"/>
                </a:solidFill>
              </a:rPr>
              <a:pPr>
                <a:defRPr/>
              </a:pPr>
              <a:t>‹Nr.›</a:t>
            </a:fld>
            <a:endParaRPr lang="de-DE">
              <a:solidFill>
                <a:prstClr val="black"/>
              </a:solidFill>
            </a:endParaRPr>
          </a:p>
        </p:txBody>
      </p:sp>
      <p:sp>
        <p:nvSpPr>
          <p:cNvPr id="8" name="Fußzeilenplatzhalter 8"/>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69320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einspaltig mit Aufzählung">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vl6pPr>
              <a:defRPr/>
            </a:lvl6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Datumsplatzhalter 5"/>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7" name="Foliennummernplatzhalter 7"/>
          <p:cNvSpPr>
            <a:spLocks noGrp="1"/>
          </p:cNvSpPr>
          <p:nvPr>
            <p:ph type="sldNum" sz="quarter" idx="17"/>
          </p:nvPr>
        </p:nvSpPr>
        <p:spPr/>
        <p:txBody>
          <a:bodyPr/>
          <a:lstStyle>
            <a:lvl1pPr>
              <a:defRPr/>
            </a:lvl1pPr>
          </a:lstStyle>
          <a:p>
            <a:pPr>
              <a:defRPr/>
            </a:pPr>
            <a:r>
              <a:rPr lang="de-DE">
                <a:solidFill>
                  <a:prstClr val="black"/>
                </a:solidFill>
              </a:rPr>
              <a:t>Seite </a:t>
            </a:r>
            <a:fld id="{753A509E-3A39-4225-9DAB-CE1DA9BF8AF4}" type="slidenum">
              <a:rPr lang="de-DE">
                <a:solidFill>
                  <a:prstClr val="black"/>
                </a:solidFill>
              </a:rPr>
              <a:pPr>
                <a:defRPr/>
              </a:pPr>
              <a:t>‹Nr.›</a:t>
            </a:fld>
            <a:endParaRPr lang="de-DE">
              <a:solidFill>
                <a:prstClr val="black"/>
              </a:solidFill>
            </a:endParaRPr>
          </a:p>
        </p:txBody>
      </p:sp>
      <p:sp>
        <p:nvSpPr>
          <p:cNvPr id="8" name="Fußzeilenplatzhalter 8"/>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543367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lie für Kapitelbeginn">
    <p:spTree>
      <p:nvGrpSpPr>
        <p:cNvPr id="1" name=""/>
        <p:cNvGrpSpPr/>
        <p:nvPr/>
      </p:nvGrpSpPr>
      <p:grpSpPr>
        <a:xfrm>
          <a:off x="0" y="0"/>
          <a:ext cx="0" cy="0"/>
          <a:chOff x="0" y="0"/>
          <a:chExt cx="0" cy="0"/>
        </a:xfrm>
      </p:grpSpPr>
      <p:sp>
        <p:nvSpPr>
          <p:cNvPr id="3" name="Rechteck 2"/>
          <p:cNvSpPr/>
          <p:nvPr userDrawn="1"/>
        </p:nvSpPr>
        <p:spPr>
          <a:xfrm>
            <a:off x="419100" y="2925763"/>
            <a:ext cx="63500"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4" name="Rechteck 3"/>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235" y="2867430"/>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6" name="Foliennummernplatzhalter 4"/>
          <p:cNvSpPr>
            <a:spLocks noGrp="1"/>
          </p:cNvSpPr>
          <p:nvPr>
            <p:ph type="sldNum" sz="quarter" idx="11"/>
          </p:nvPr>
        </p:nvSpPr>
        <p:spPr/>
        <p:txBody>
          <a:bodyPr/>
          <a:lstStyle>
            <a:lvl1pPr>
              <a:defRPr/>
            </a:lvl1pPr>
          </a:lstStyle>
          <a:p>
            <a:pPr>
              <a:defRPr/>
            </a:pPr>
            <a:r>
              <a:rPr lang="de-DE">
                <a:solidFill>
                  <a:prstClr val="black"/>
                </a:solidFill>
              </a:rPr>
              <a:t>Seite </a:t>
            </a:r>
            <a:fld id="{E23C8777-53F1-4444-B79B-DF34F7B96791}" type="slidenum">
              <a:rPr lang="de-DE">
                <a:solidFill>
                  <a:prstClr val="black"/>
                </a:solidFill>
              </a:rPr>
              <a:pPr>
                <a:defRPr/>
              </a:pPr>
              <a:t>‹Nr.›</a:t>
            </a:fld>
            <a:endParaRPr lang="de-DE">
              <a:solidFill>
                <a:prstClr val="black"/>
              </a:solidFill>
            </a:endParaRPr>
          </a:p>
        </p:txBody>
      </p:sp>
      <p:sp>
        <p:nvSpPr>
          <p:cNvPr id="7" name="Fußzeilenplatzhalter 5"/>
          <p:cNvSpPr>
            <a:spLocks noGrp="1"/>
          </p:cNvSpPr>
          <p:nvPr>
            <p:ph type="ftr" sz="quarter" idx="12"/>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757654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sfolie mit Hinterlegung und Fließtext">
    <p:spTree>
      <p:nvGrpSpPr>
        <p:cNvPr id="1" name=""/>
        <p:cNvGrpSpPr/>
        <p:nvPr/>
      </p:nvGrpSpPr>
      <p:grpSpPr>
        <a:xfrm>
          <a:off x="0" y="0"/>
          <a:ext cx="0" cy="0"/>
          <a:chOff x="0" y="0"/>
          <a:chExt cx="0" cy="0"/>
        </a:xfrm>
      </p:grpSpPr>
      <p:sp>
        <p:nvSpPr>
          <p:cNvPr id="4" name="Rechteck 3"/>
          <p:cNvSpPr/>
          <p:nvPr userDrawn="1"/>
        </p:nvSpPr>
        <p:spPr>
          <a:xfrm>
            <a:off x="0" y="1093788"/>
            <a:ext cx="9144000" cy="48847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107" tIns="40554" rIns="81107" bIns="40554" anchor="ctr"/>
          <a:lstStyle/>
          <a:p>
            <a:pPr algn="ctr" defTabSz="914242" fontAlgn="auto">
              <a:spcBef>
                <a:spcPts val="0"/>
              </a:spcBef>
              <a:spcAft>
                <a:spcPts val="0"/>
              </a:spcAft>
              <a:defRPr/>
            </a:pPr>
            <a:endParaRPr lang="de-DE" dirty="0">
              <a:noFill/>
            </a:endParaRPr>
          </a:p>
        </p:txBody>
      </p:sp>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8186400"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7"/>
          </p:nvPr>
        </p:nvSpPr>
        <p:spPr/>
        <p:txBody>
          <a:bodyPr/>
          <a:lstStyle>
            <a:lvl1pPr>
              <a:defRPr/>
            </a:lvl1pPr>
          </a:lstStyle>
          <a:p>
            <a:pPr>
              <a:defRPr/>
            </a:pPr>
            <a:r>
              <a:rPr lang="de-DE">
                <a:solidFill>
                  <a:prstClr val="black"/>
                </a:solidFill>
              </a:rPr>
              <a:t>Seite </a:t>
            </a:r>
            <a:fld id="{AC5608D1-2713-4073-8E7F-EA93468F2BF4}" type="slidenum">
              <a:rPr lang="de-DE">
                <a:solidFill>
                  <a:prstClr val="black"/>
                </a:solidFill>
              </a:rPr>
              <a:pPr>
                <a:defRPr/>
              </a:pPr>
              <a:t>‹Nr.›</a:t>
            </a:fld>
            <a:endParaRPr lang="de-DE">
              <a:solidFill>
                <a:prstClr val="black"/>
              </a:solidFill>
            </a:endParaRPr>
          </a:p>
        </p:txBody>
      </p:sp>
      <p:sp>
        <p:nvSpPr>
          <p:cNvPr id="9" name="Fußzeilenplatzhalter 11"/>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2987796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sfolie mit Hinterlegung und Aufzählung">
    <p:spTree>
      <p:nvGrpSpPr>
        <p:cNvPr id="1" name=""/>
        <p:cNvGrpSpPr/>
        <p:nvPr/>
      </p:nvGrpSpPr>
      <p:grpSpPr>
        <a:xfrm>
          <a:off x="0" y="0"/>
          <a:ext cx="0" cy="0"/>
          <a:chOff x="0" y="0"/>
          <a:chExt cx="0" cy="0"/>
        </a:xfrm>
      </p:grpSpPr>
      <p:sp>
        <p:nvSpPr>
          <p:cNvPr id="4" name="Rechteck 3"/>
          <p:cNvSpPr/>
          <p:nvPr userDrawn="1"/>
        </p:nvSpPr>
        <p:spPr>
          <a:xfrm>
            <a:off x="0" y="1093788"/>
            <a:ext cx="9144000" cy="48847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107" tIns="40554" rIns="81107" bIns="40554" anchor="ctr"/>
          <a:lstStyle/>
          <a:p>
            <a:pPr algn="ctr" defTabSz="914242" fontAlgn="auto">
              <a:spcBef>
                <a:spcPts val="0"/>
              </a:spcBef>
              <a:spcAft>
                <a:spcPts val="0"/>
              </a:spcAft>
              <a:defRPr/>
            </a:pPr>
            <a:endParaRPr lang="de-DE" dirty="0">
              <a:noFill/>
            </a:endParaRPr>
          </a:p>
        </p:txBody>
      </p:sp>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7"/>
          </p:nvPr>
        </p:nvSpPr>
        <p:spPr/>
        <p:txBody>
          <a:bodyPr/>
          <a:lstStyle>
            <a:lvl1pPr>
              <a:defRPr/>
            </a:lvl1pPr>
          </a:lstStyle>
          <a:p>
            <a:pPr>
              <a:defRPr/>
            </a:pPr>
            <a:r>
              <a:rPr lang="de-DE">
                <a:solidFill>
                  <a:prstClr val="black"/>
                </a:solidFill>
              </a:rPr>
              <a:t>Seite </a:t>
            </a:r>
            <a:fld id="{662E9BF2-67B0-4A9A-976B-518FC898E7BE}" type="slidenum">
              <a:rPr lang="de-DE">
                <a:solidFill>
                  <a:prstClr val="black"/>
                </a:solidFill>
              </a:rPr>
              <a:pPr>
                <a:defRPr/>
              </a:pPr>
              <a:t>‹Nr.›</a:t>
            </a:fld>
            <a:endParaRPr lang="de-DE">
              <a:solidFill>
                <a:prstClr val="black"/>
              </a:solidFill>
            </a:endParaRPr>
          </a:p>
        </p:txBody>
      </p:sp>
      <p:sp>
        <p:nvSpPr>
          <p:cNvPr id="9" name="Fußzeilenplatzhalter 11"/>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541034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zweispaltig mit Fließtext">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9" name="Textplatzhalter 13"/>
          <p:cNvSpPr>
            <a:spLocks noGrp="1"/>
          </p:cNvSpPr>
          <p:nvPr>
            <p:ph type="body" sz="quarter" idx="16"/>
          </p:nvPr>
        </p:nvSpPr>
        <p:spPr>
          <a:xfrm>
            <a:off x="4726574" y="1258735"/>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8"/>
          </p:nvPr>
        </p:nvSpPr>
        <p:spPr/>
        <p:txBody>
          <a:bodyPr/>
          <a:lstStyle>
            <a:lvl1pPr>
              <a:defRPr/>
            </a:lvl1pPr>
          </a:lstStyle>
          <a:p>
            <a:pPr>
              <a:defRPr/>
            </a:pPr>
            <a:r>
              <a:rPr lang="de-DE">
                <a:solidFill>
                  <a:prstClr val="black"/>
                </a:solidFill>
              </a:rPr>
              <a:t>Seite </a:t>
            </a:r>
            <a:fld id="{0CBBDEDA-C431-482D-B52F-0ABA2AE67FAA}" type="slidenum">
              <a:rPr lang="de-DE">
                <a:solidFill>
                  <a:prstClr val="black"/>
                </a:solidFill>
              </a:rPr>
              <a:pPr>
                <a:defRPr/>
              </a:pPr>
              <a:t>‹Nr.›</a:t>
            </a:fld>
            <a:endParaRPr lang="de-DE">
              <a:solidFill>
                <a:prstClr val="black"/>
              </a:solidFill>
            </a:endParaRPr>
          </a:p>
        </p:txBody>
      </p:sp>
      <p:sp>
        <p:nvSpPr>
          <p:cNvPr id="10" name="Fußzeilenplatzhalter 11"/>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959312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zweispaltig mit Fließtext und Aufzählun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19820" y="1258735"/>
            <a:ext cx="3887223" cy="4554632"/>
          </a:xfrm>
        </p:spPr>
        <p:txBody>
          <a:bodyPr/>
          <a:lstStyle>
            <a:lvl1pPr marL="0" indent="0">
              <a:spcBef>
                <a:spcPts val="443"/>
              </a:spcBef>
              <a:buFont typeface="Arial" pitchFamily="34" charset="0"/>
              <a:buNone/>
              <a:defRPr sz="1800" baseline="0"/>
            </a:lvl1pPr>
            <a:lvl2pPr marL="0" indent="0">
              <a:spcBef>
                <a:spcPts val="443"/>
              </a:spcBef>
              <a:buFont typeface="Arial" pitchFamily="34" charset="0"/>
              <a:buNone/>
              <a:defRPr sz="1800"/>
            </a:lvl2pPr>
            <a:lvl3pPr marL="0" indent="0">
              <a:spcBef>
                <a:spcPts val="443"/>
              </a:spcBef>
              <a:buFont typeface="Arial" pitchFamily="34" charset="0"/>
              <a:buNone/>
              <a:defRPr sz="1800"/>
            </a:lvl3pPr>
            <a:lvl4pPr marL="0" indent="0">
              <a:buFont typeface="Symbol" pitchFamily="18" charset="2"/>
              <a:buNone/>
              <a:defRPr/>
            </a:lvl4pPr>
            <a:lvl5pPr marL="0" indent="0">
              <a:buNone/>
              <a:defRPr/>
            </a:lvl5pPr>
            <a:lvl6pPr marL="0" indent="0">
              <a:buNone/>
              <a:defRPr/>
            </a:lvl6pPr>
          </a:lstStyle>
          <a:p>
            <a:pPr lvl="0"/>
            <a:r>
              <a:rPr lang="de-DE" smtClean="0"/>
              <a:t>Textmasterformat bearbeiten</a:t>
            </a:r>
          </a:p>
        </p:txBody>
      </p:sp>
      <p:sp>
        <p:nvSpPr>
          <p:cNvPr id="9" name="Textplatzhalter 18"/>
          <p:cNvSpPr>
            <a:spLocks noGrp="1"/>
          </p:cNvSpPr>
          <p:nvPr>
            <p:ph type="body" sz="quarter" idx="16"/>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marL="666000" indent="-198000">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8"/>
          </p:nvPr>
        </p:nvSpPr>
        <p:spPr/>
        <p:txBody>
          <a:bodyPr/>
          <a:lstStyle>
            <a:lvl1pPr>
              <a:defRPr/>
            </a:lvl1pPr>
          </a:lstStyle>
          <a:p>
            <a:pPr>
              <a:defRPr/>
            </a:pPr>
            <a:r>
              <a:rPr lang="de-DE">
                <a:solidFill>
                  <a:prstClr val="black"/>
                </a:solidFill>
              </a:rPr>
              <a:t>Seite </a:t>
            </a:r>
            <a:fld id="{AC6659D7-E0B5-4105-B231-FFB9A76C4704}" type="slidenum">
              <a:rPr lang="de-DE">
                <a:solidFill>
                  <a:prstClr val="black"/>
                </a:solidFill>
              </a:rPr>
              <a:pPr>
                <a:defRPr/>
              </a:pPr>
              <a:t>‹Nr.›</a:t>
            </a:fld>
            <a:endParaRPr lang="de-DE">
              <a:solidFill>
                <a:prstClr val="black"/>
              </a:solidFill>
            </a:endParaRPr>
          </a:p>
        </p:txBody>
      </p:sp>
      <p:sp>
        <p:nvSpPr>
          <p:cNvPr id="10" name="Fußzeilenplatzhalter 11"/>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2230570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zweispaltig mit Aufzählun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19820"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9" name="Textplatzhalter 18"/>
          <p:cNvSpPr>
            <a:spLocks noGrp="1"/>
          </p:cNvSpPr>
          <p:nvPr>
            <p:ph type="body" sz="quarter" idx="16"/>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marL="666000" indent="-198000">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8"/>
          </p:nvPr>
        </p:nvSpPr>
        <p:spPr/>
        <p:txBody>
          <a:bodyPr/>
          <a:lstStyle>
            <a:lvl1pPr>
              <a:defRPr/>
            </a:lvl1pPr>
          </a:lstStyle>
          <a:p>
            <a:pPr>
              <a:defRPr/>
            </a:pPr>
            <a:r>
              <a:rPr lang="de-DE">
                <a:solidFill>
                  <a:prstClr val="black"/>
                </a:solidFill>
              </a:rPr>
              <a:t>Seite </a:t>
            </a:r>
            <a:fld id="{82524E9C-EA92-47D3-A9FF-41FF88C4ED69}" type="slidenum">
              <a:rPr lang="de-DE">
                <a:solidFill>
                  <a:prstClr val="black"/>
                </a:solidFill>
              </a:rPr>
              <a:pPr>
                <a:defRPr/>
              </a:pPr>
              <a:t>‹Nr.›</a:t>
            </a:fld>
            <a:endParaRPr lang="de-DE">
              <a:solidFill>
                <a:prstClr val="black"/>
              </a:solidFill>
            </a:endParaRPr>
          </a:p>
        </p:txBody>
      </p:sp>
      <p:sp>
        <p:nvSpPr>
          <p:cNvPr id="10" name="Fußzeilenplatzhalter 11"/>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4070833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inks mit Fließtext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16" name="Inhaltsplatzhalter 15"/>
          <p:cNvSpPr>
            <a:spLocks noGrp="1"/>
          </p:cNvSpPr>
          <p:nvPr>
            <p:ph sz="quarter" idx="16"/>
          </p:nvPr>
        </p:nvSpPr>
        <p:spPr>
          <a:xfrm>
            <a:off x="4726862" y="1258735"/>
            <a:ext cx="3887223" cy="4554632"/>
          </a:xfrm>
        </p:spPr>
        <p:txBody>
          <a:bodyPr/>
          <a:lstStyle>
            <a:lvl1pPr marL="0" indent="0">
              <a:spcBef>
                <a:spcPts val="0"/>
              </a:spcBef>
              <a:buNone/>
              <a:defRPr sz="1800"/>
            </a:lvl1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8"/>
          </p:nvPr>
        </p:nvSpPr>
        <p:spPr/>
        <p:txBody>
          <a:bodyPr/>
          <a:lstStyle>
            <a:lvl1pPr>
              <a:defRPr/>
            </a:lvl1pPr>
          </a:lstStyle>
          <a:p>
            <a:pPr>
              <a:defRPr/>
            </a:pPr>
            <a:r>
              <a:rPr lang="de-DE">
                <a:solidFill>
                  <a:prstClr val="black"/>
                </a:solidFill>
              </a:rPr>
              <a:t>Seite </a:t>
            </a:r>
            <a:fld id="{B0C48A1C-9FEC-4AAC-B7BB-939E9E93D064}"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987753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inks mit Aufzählung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726862" y="1258735"/>
            <a:ext cx="3887223" cy="4554632"/>
          </a:xfrm>
        </p:spPr>
        <p:txBody>
          <a:bodyPr/>
          <a:lstStyle>
            <a:lvl1pPr marL="0" indent="0">
              <a:spcBef>
                <a:spcPts val="0"/>
              </a:spcBef>
              <a:buNone/>
              <a:defRPr sz="1800"/>
            </a:lvl1pPr>
          </a:lstStyle>
          <a:p>
            <a:pPr lvl="0"/>
            <a:r>
              <a:rPr lang="de-DE" smtClean="0"/>
              <a:t>Textmasterformat bearbeiten</a:t>
            </a:r>
          </a:p>
        </p:txBody>
      </p:sp>
      <p:sp>
        <p:nvSpPr>
          <p:cNvPr id="15" name="Textplatzhalter 18"/>
          <p:cNvSpPr>
            <a:spLocks noGrp="1"/>
          </p:cNvSpPr>
          <p:nvPr>
            <p:ph type="body" sz="quarter" idx="17"/>
          </p:nvPr>
        </p:nvSpPr>
        <p:spPr>
          <a:xfrm>
            <a:off x="419820"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8"/>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9"/>
          </p:nvPr>
        </p:nvSpPr>
        <p:spPr/>
        <p:txBody>
          <a:bodyPr/>
          <a:lstStyle>
            <a:lvl1pPr>
              <a:defRPr/>
            </a:lvl1pPr>
          </a:lstStyle>
          <a:p>
            <a:pPr>
              <a:defRPr/>
            </a:pPr>
            <a:r>
              <a:rPr lang="de-DE">
                <a:solidFill>
                  <a:prstClr val="black"/>
                </a:solidFill>
              </a:rPr>
              <a:t>Seite </a:t>
            </a:r>
            <a:fld id="{7E4C66C1-73D3-4813-8C07-A774F6D5CF72}"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20"/>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236497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einspaltig mit Aufzählung">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vl6pPr>
              <a:defRPr/>
            </a:lvl6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Datumsplatzhalter 5"/>
          <p:cNvSpPr>
            <a:spLocks noGrp="1"/>
          </p:cNvSpPr>
          <p:nvPr>
            <p:ph type="dt" sz="half" idx="16"/>
          </p:nvPr>
        </p:nvSpPr>
        <p:spPr/>
        <p:txBody>
          <a:bodyPr/>
          <a:lstStyle>
            <a:lvl1pPr>
              <a:defRPr/>
            </a:lvl1pPr>
          </a:lstStyle>
          <a:p>
            <a:pPr>
              <a:defRPr/>
            </a:pPr>
            <a:r>
              <a:rPr lang="de-DE" smtClean="0"/>
              <a:t>10. Juni 2016</a:t>
            </a:r>
            <a:endParaRPr lang="de-DE" dirty="0"/>
          </a:p>
        </p:txBody>
      </p:sp>
      <p:sp>
        <p:nvSpPr>
          <p:cNvPr id="7" name="Foliennummernplatzhalter 7"/>
          <p:cNvSpPr>
            <a:spLocks noGrp="1"/>
          </p:cNvSpPr>
          <p:nvPr>
            <p:ph type="sldNum" sz="quarter" idx="17"/>
          </p:nvPr>
        </p:nvSpPr>
        <p:spPr/>
        <p:txBody>
          <a:bodyPr/>
          <a:lstStyle>
            <a:lvl1pPr>
              <a:defRPr/>
            </a:lvl1pPr>
          </a:lstStyle>
          <a:p>
            <a:pPr>
              <a:defRPr/>
            </a:pPr>
            <a:r>
              <a:rPr lang="de-DE"/>
              <a:t>Seite </a:t>
            </a:r>
            <a:fld id="{753A509E-3A39-4225-9DAB-CE1DA9BF8AF4}" type="slidenum">
              <a:rPr lang="de-DE"/>
              <a:pPr>
                <a:defRPr/>
              </a:pPr>
              <a:t>‹Nr.›</a:t>
            </a:fld>
            <a:endParaRPr lang="de-DE"/>
          </a:p>
        </p:txBody>
      </p:sp>
      <p:sp>
        <p:nvSpPr>
          <p:cNvPr id="8" name="Fußzeilenplatzhalter 8"/>
          <p:cNvSpPr>
            <a:spLocks noGrp="1"/>
          </p:cNvSpPr>
          <p:nvPr>
            <p:ph type="ftr" sz="quarter" idx="18"/>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3053099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rechts mit Fließtext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19820" y="1258735"/>
            <a:ext cx="3887223" cy="4554632"/>
          </a:xfrm>
        </p:spPr>
        <p:txBody>
          <a:bodyPr/>
          <a:lstStyle>
            <a:lvl1pPr marL="0" indent="0">
              <a:spcBef>
                <a:spcPts val="0"/>
              </a:spcBef>
              <a:buNone/>
              <a:defRPr sz="1800"/>
            </a:lvl1pPr>
          </a:lstStyle>
          <a:p>
            <a:pPr lvl="0"/>
            <a:r>
              <a:rPr lang="de-DE" smtClean="0"/>
              <a:t>Textmasterformat bearbeiten</a:t>
            </a:r>
          </a:p>
        </p:txBody>
      </p:sp>
      <p:sp>
        <p:nvSpPr>
          <p:cNvPr id="18" name="Textplatzhalter 13"/>
          <p:cNvSpPr>
            <a:spLocks noGrp="1"/>
          </p:cNvSpPr>
          <p:nvPr>
            <p:ph type="body" sz="quarter" idx="15"/>
          </p:nvPr>
        </p:nvSpPr>
        <p:spPr>
          <a:xfrm>
            <a:off x="4726862" y="1258735"/>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8"/>
          </p:nvPr>
        </p:nvSpPr>
        <p:spPr/>
        <p:txBody>
          <a:bodyPr/>
          <a:lstStyle>
            <a:lvl1pPr>
              <a:defRPr/>
            </a:lvl1pPr>
          </a:lstStyle>
          <a:p>
            <a:pPr>
              <a:defRPr/>
            </a:pPr>
            <a:r>
              <a:rPr lang="de-DE">
                <a:solidFill>
                  <a:prstClr val="black"/>
                </a:solidFill>
              </a:rPr>
              <a:t>Seite </a:t>
            </a:r>
            <a:fld id="{1D3CDDF2-4B0E-406F-8BF9-D5DA436EAD8C}"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805011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rechts mit Aufzählung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19820" y="1258735"/>
            <a:ext cx="3887223" cy="4554632"/>
          </a:xfrm>
        </p:spPr>
        <p:txBody>
          <a:bodyPr/>
          <a:lstStyle>
            <a:lvl1pPr marL="0" indent="0">
              <a:spcBef>
                <a:spcPts val="0"/>
              </a:spcBef>
              <a:buNone/>
              <a:defRPr sz="1800"/>
            </a:lvl1pPr>
          </a:lstStyle>
          <a:p>
            <a:pPr lvl="0"/>
            <a:r>
              <a:rPr lang="de-DE" smtClean="0"/>
              <a:t>Textmasterformat bearbeiten</a:t>
            </a:r>
          </a:p>
        </p:txBody>
      </p:sp>
      <p:sp>
        <p:nvSpPr>
          <p:cNvPr id="14" name="Textplatzhalter 18"/>
          <p:cNvSpPr>
            <a:spLocks noGrp="1"/>
          </p:cNvSpPr>
          <p:nvPr>
            <p:ph type="body" sz="quarter" idx="15"/>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8"/>
          </p:nvPr>
        </p:nvSpPr>
        <p:spPr/>
        <p:txBody>
          <a:bodyPr/>
          <a:lstStyle>
            <a:lvl1pPr>
              <a:defRPr/>
            </a:lvl1pPr>
          </a:lstStyle>
          <a:p>
            <a:pPr>
              <a:defRPr/>
            </a:pPr>
            <a:r>
              <a:rPr lang="de-DE">
                <a:solidFill>
                  <a:prstClr val="black"/>
                </a:solidFill>
              </a:rPr>
              <a:t>Seite </a:t>
            </a:r>
            <a:fld id="{CB515521-2B8B-45D9-85F4-F9AED45919C9}"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817463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dreispaltig mit Fließtext">
    <p:spTree>
      <p:nvGrpSpPr>
        <p:cNvPr id="1" name=""/>
        <p:cNvGrpSpPr/>
        <p:nvPr/>
      </p:nvGrpSpPr>
      <p:grpSpPr>
        <a:xfrm>
          <a:off x="0" y="0"/>
          <a:ext cx="0" cy="0"/>
          <a:chOff x="0" y="0"/>
          <a:chExt cx="0" cy="0"/>
        </a:xfrm>
      </p:grpSpPr>
      <p:sp>
        <p:nvSpPr>
          <p:cNvPr id="6" name="Rechteck 5"/>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7" name="Rechteck 6"/>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9" name="Textplatzhalter 13"/>
          <p:cNvSpPr>
            <a:spLocks noGrp="1"/>
          </p:cNvSpPr>
          <p:nvPr>
            <p:ph type="body" sz="quarter" idx="16"/>
          </p:nvPr>
        </p:nvSpPr>
        <p:spPr>
          <a:xfrm>
            <a:off x="4726574" y="1258735"/>
            <a:ext cx="3887223"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13" name="Textplatzhalter 13"/>
          <p:cNvSpPr>
            <a:spLocks noGrp="1"/>
          </p:cNvSpPr>
          <p:nvPr>
            <p:ph type="body" sz="quarter" idx="20"/>
          </p:nvPr>
        </p:nvSpPr>
        <p:spPr>
          <a:xfrm>
            <a:off x="419820" y="3545300"/>
            <a:ext cx="8196359"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8" name="Datumsplatzhalter 7"/>
          <p:cNvSpPr>
            <a:spLocks noGrp="1"/>
          </p:cNvSpPr>
          <p:nvPr>
            <p:ph type="dt" sz="half" idx="21"/>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10" name="Foliennummernplatzhalter 9"/>
          <p:cNvSpPr>
            <a:spLocks noGrp="1"/>
          </p:cNvSpPr>
          <p:nvPr>
            <p:ph type="sldNum" sz="quarter" idx="22"/>
          </p:nvPr>
        </p:nvSpPr>
        <p:spPr/>
        <p:txBody>
          <a:bodyPr/>
          <a:lstStyle>
            <a:lvl1pPr>
              <a:defRPr/>
            </a:lvl1pPr>
          </a:lstStyle>
          <a:p>
            <a:pPr>
              <a:defRPr/>
            </a:pPr>
            <a:r>
              <a:rPr lang="de-DE">
                <a:solidFill>
                  <a:prstClr val="black"/>
                </a:solidFill>
              </a:rPr>
              <a:t>Seite </a:t>
            </a:r>
            <a:fld id="{AE87D8CC-88E2-45D8-833A-52451ED2BB69}" type="slidenum">
              <a:rPr lang="de-DE">
                <a:solidFill>
                  <a:prstClr val="black"/>
                </a:solidFill>
              </a:rPr>
              <a:pPr>
                <a:defRPr/>
              </a:pPr>
              <a:t>‹Nr.›</a:t>
            </a:fld>
            <a:endParaRPr lang="de-DE">
              <a:solidFill>
                <a:prstClr val="black"/>
              </a:solidFill>
            </a:endParaRPr>
          </a:p>
        </p:txBody>
      </p:sp>
      <p:sp>
        <p:nvSpPr>
          <p:cNvPr id="11" name="Fußzeilenplatzhalter 11"/>
          <p:cNvSpPr>
            <a:spLocks noGrp="1"/>
          </p:cNvSpPr>
          <p:nvPr>
            <p:ph type="ftr" sz="quarter" idx="23"/>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3657930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oder Grafik, ganze Breite">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5" name="Inhaltsplatzhalter 14"/>
          <p:cNvSpPr>
            <a:spLocks noGrp="1"/>
          </p:cNvSpPr>
          <p:nvPr>
            <p:ph sz="quarter" idx="15"/>
          </p:nvPr>
        </p:nvSpPr>
        <p:spPr>
          <a:xfrm>
            <a:off x="419820" y="1258735"/>
            <a:ext cx="8188046" cy="4554632"/>
          </a:xfrm>
        </p:spPr>
        <p:txBody>
          <a:bodyPr/>
          <a:lstStyle>
            <a:lvl1pPr marL="0" indent="0">
              <a:spcBef>
                <a:spcPts val="0"/>
              </a:spcBef>
              <a:buNone/>
              <a:defRPr sz="1800"/>
            </a:lvl1pPr>
          </a:lstStyle>
          <a:p>
            <a:pPr lvl="0"/>
            <a:r>
              <a:rPr lang="de-DE" smtClean="0"/>
              <a:t>Textmasterformat bearbeiten</a:t>
            </a:r>
          </a:p>
        </p:txBody>
      </p:sp>
      <p:sp>
        <p:nvSpPr>
          <p:cNvPr id="6" name="Datumsplatzhalter 5"/>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7" name="Foliennummernplatzhalter 7"/>
          <p:cNvSpPr>
            <a:spLocks noGrp="1"/>
          </p:cNvSpPr>
          <p:nvPr>
            <p:ph type="sldNum" sz="quarter" idx="17"/>
          </p:nvPr>
        </p:nvSpPr>
        <p:spPr/>
        <p:txBody>
          <a:bodyPr/>
          <a:lstStyle>
            <a:lvl1pPr>
              <a:defRPr/>
            </a:lvl1pPr>
          </a:lstStyle>
          <a:p>
            <a:pPr>
              <a:defRPr/>
            </a:pPr>
            <a:r>
              <a:rPr lang="de-DE">
                <a:solidFill>
                  <a:prstClr val="black"/>
                </a:solidFill>
              </a:rPr>
              <a:t>Seite </a:t>
            </a:r>
            <a:fld id="{F23F58C8-75C4-429B-9AEE-D6F9F55DC176}" type="slidenum">
              <a:rPr lang="de-DE">
                <a:solidFill>
                  <a:prstClr val="black"/>
                </a:solidFill>
              </a:rPr>
              <a:pPr>
                <a:defRPr/>
              </a:pPr>
              <a:t>‹Nr.›</a:t>
            </a:fld>
            <a:endParaRPr lang="de-DE">
              <a:solidFill>
                <a:prstClr val="black"/>
              </a:solidFill>
            </a:endParaRPr>
          </a:p>
        </p:txBody>
      </p:sp>
      <p:sp>
        <p:nvSpPr>
          <p:cNvPr id="8" name="Fußzeilenplatzhalter 8"/>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055405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15" name="Inhaltsplatzhalter 14"/>
          <p:cNvSpPr>
            <a:spLocks noGrp="1"/>
          </p:cNvSpPr>
          <p:nvPr>
            <p:ph sz="quarter" idx="15"/>
          </p:nvPr>
        </p:nvSpPr>
        <p:spPr>
          <a:xfrm>
            <a:off x="0" y="1"/>
            <a:ext cx="9144000" cy="6857999"/>
          </a:xfrm>
        </p:spPr>
        <p:txBody>
          <a:bodyPr/>
          <a:lstStyle>
            <a:lvl1pPr marL="0" indent="0">
              <a:spcBef>
                <a:spcPts val="0"/>
              </a:spcBef>
              <a:buNone/>
              <a:defRPr sz="1800"/>
            </a:lvl1pPr>
          </a:lstStyle>
          <a:p>
            <a:pPr lvl="0"/>
            <a:r>
              <a:rPr lang="de-DE" smtClean="0"/>
              <a:t>Textmasterformat bearbeiten</a:t>
            </a:r>
          </a:p>
        </p:txBody>
      </p:sp>
    </p:spTree>
    <p:extLst>
      <p:ext uri="{BB962C8B-B14F-4D97-AF65-F5344CB8AC3E}">
        <p14:creationId xmlns:p14="http://schemas.microsoft.com/office/powerpoint/2010/main" val="3302054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ext, einspaltig mit Fließtext">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0" indent="0">
              <a:spcBef>
                <a:spcPts val="443"/>
              </a:spcBef>
              <a:buFont typeface="Arial" pitchFamily="34" charset="0"/>
              <a:buNone/>
              <a:defRPr sz="1800" baseline="0"/>
            </a:lvl1pPr>
            <a:lvl2pPr marL="319320" indent="0">
              <a:spcBef>
                <a:spcPts val="443"/>
              </a:spcBef>
              <a:buFont typeface="Arial" pitchFamily="34" charset="0"/>
              <a:buNone/>
              <a:defRPr sz="1800"/>
            </a:lvl2pPr>
            <a:lvl3pPr marL="478980" indent="0">
              <a:spcBef>
                <a:spcPts val="443"/>
              </a:spcBef>
              <a:buFont typeface="Arial" pitchFamily="34" charset="0"/>
              <a:buNone/>
              <a:defRPr sz="1800"/>
            </a:lvl3pPr>
            <a:lvl4pPr>
              <a:buNone/>
              <a:defRPr/>
            </a:lvl4pPr>
          </a:lstStyle>
          <a:p>
            <a:pPr lvl="0"/>
            <a:r>
              <a:rPr lang="de-DE" smtClean="0"/>
              <a:t>Textmasterformat bearbeiten</a:t>
            </a:r>
          </a:p>
        </p:txBody>
      </p:sp>
      <p:sp>
        <p:nvSpPr>
          <p:cNvPr id="6" name="Datumsplatzhalter 5"/>
          <p:cNvSpPr>
            <a:spLocks noGrp="1"/>
          </p:cNvSpPr>
          <p:nvPr>
            <p:ph type="dt" sz="half" idx="16"/>
          </p:nvPr>
        </p:nvSpPr>
        <p:spPr/>
        <p:txBody>
          <a:bodyPr/>
          <a:lstStyle>
            <a:lvl1pPr>
              <a:defRPr smtClean="0"/>
            </a:lvl1pPr>
          </a:lstStyle>
          <a:p>
            <a:pPr>
              <a:defRPr/>
            </a:pPr>
            <a:r>
              <a:rPr lang="de-DE" smtClean="0"/>
              <a:t>10. Juni 2016</a:t>
            </a:r>
            <a:endParaRPr lang="de-DE" dirty="0"/>
          </a:p>
        </p:txBody>
      </p:sp>
      <p:sp>
        <p:nvSpPr>
          <p:cNvPr id="7" name="Foliennummernplatzhalter 7"/>
          <p:cNvSpPr>
            <a:spLocks noGrp="1"/>
          </p:cNvSpPr>
          <p:nvPr>
            <p:ph type="sldNum" sz="quarter" idx="17"/>
          </p:nvPr>
        </p:nvSpPr>
        <p:spPr/>
        <p:txBody>
          <a:bodyPr/>
          <a:lstStyle>
            <a:lvl1pPr>
              <a:defRPr/>
            </a:lvl1pPr>
          </a:lstStyle>
          <a:p>
            <a:pPr>
              <a:defRPr/>
            </a:pPr>
            <a:r>
              <a:rPr lang="de-DE"/>
              <a:t>Seite </a:t>
            </a:r>
            <a:fld id="{ECE1B28C-1C4F-4315-9FE5-2556D14702F0}" type="slidenum">
              <a:rPr lang="de-DE"/>
              <a:pPr>
                <a:defRPr/>
              </a:pPr>
              <a:t>‹Nr.›</a:t>
            </a:fld>
            <a:endParaRPr lang="de-DE"/>
          </a:p>
        </p:txBody>
      </p:sp>
      <p:sp>
        <p:nvSpPr>
          <p:cNvPr id="8" name="Fußzeilenplatzhalter 8"/>
          <p:cNvSpPr>
            <a:spLocks noGrp="1"/>
          </p:cNvSpPr>
          <p:nvPr>
            <p:ph type="ftr" sz="quarter" idx="18"/>
          </p:nvPr>
        </p:nvSpPr>
        <p:spPr/>
        <p:txBody>
          <a:bodyPr/>
          <a:lstStyle>
            <a:lvl1pPr>
              <a:defRPr smtClean="0"/>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2813456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ext, einspaltig mit Fließtext">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0" indent="0">
              <a:spcBef>
                <a:spcPts val="443"/>
              </a:spcBef>
              <a:buFont typeface="Arial" pitchFamily="34" charset="0"/>
              <a:buNone/>
              <a:defRPr sz="1800" baseline="0"/>
            </a:lvl1pPr>
            <a:lvl2pPr marL="319320" indent="0">
              <a:spcBef>
                <a:spcPts val="443"/>
              </a:spcBef>
              <a:buFont typeface="Arial" pitchFamily="34" charset="0"/>
              <a:buNone/>
              <a:defRPr sz="1800"/>
            </a:lvl2pPr>
            <a:lvl3pPr marL="478980" indent="0">
              <a:spcBef>
                <a:spcPts val="443"/>
              </a:spcBef>
              <a:buFont typeface="Arial" pitchFamily="34" charset="0"/>
              <a:buNone/>
              <a:defRPr sz="1800"/>
            </a:lvl3pPr>
            <a:lvl4pPr>
              <a:buNone/>
              <a:defRPr/>
            </a:lvl4pPr>
          </a:lstStyle>
          <a:p>
            <a:pPr lvl="0"/>
            <a:r>
              <a:rPr lang="de-DE" smtClean="0"/>
              <a:t>Textmasterformat bearbeiten</a:t>
            </a:r>
          </a:p>
        </p:txBody>
      </p:sp>
      <p:sp>
        <p:nvSpPr>
          <p:cNvPr id="6" name="Datumsplatzhalter 5"/>
          <p:cNvSpPr>
            <a:spLocks noGrp="1"/>
          </p:cNvSpPr>
          <p:nvPr>
            <p:ph type="dt" sz="half" idx="16"/>
          </p:nvPr>
        </p:nvSpPr>
        <p:spPr/>
        <p:txBody>
          <a:bodyPr/>
          <a:lstStyle>
            <a:lvl1pPr>
              <a:defRPr smtClean="0"/>
            </a:lvl1pPr>
          </a:lstStyle>
          <a:p>
            <a:pPr>
              <a:defRPr/>
            </a:pPr>
            <a:r>
              <a:rPr lang="de-DE" smtClean="0"/>
              <a:t>10. Juni 2016</a:t>
            </a:r>
            <a:endParaRPr lang="de-DE" dirty="0"/>
          </a:p>
        </p:txBody>
      </p:sp>
      <p:sp>
        <p:nvSpPr>
          <p:cNvPr id="7" name="Foliennummernplatzhalter 7"/>
          <p:cNvSpPr>
            <a:spLocks noGrp="1"/>
          </p:cNvSpPr>
          <p:nvPr>
            <p:ph type="sldNum" sz="quarter" idx="17"/>
          </p:nvPr>
        </p:nvSpPr>
        <p:spPr/>
        <p:txBody>
          <a:bodyPr/>
          <a:lstStyle>
            <a:lvl1pPr>
              <a:defRPr/>
            </a:lvl1pPr>
          </a:lstStyle>
          <a:p>
            <a:pPr>
              <a:defRPr/>
            </a:pPr>
            <a:r>
              <a:rPr lang="de-DE"/>
              <a:t>Seite </a:t>
            </a:r>
            <a:fld id="{8EDF197F-3C8C-4C38-9995-3F6CA515FFD5}" type="slidenum">
              <a:rPr lang="de-DE"/>
              <a:pPr>
                <a:defRPr/>
              </a:pPr>
              <a:t>‹Nr.›</a:t>
            </a:fld>
            <a:endParaRPr lang="de-DE"/>
          </a:p>
        </p:txBody>
      </p:sp>
      <p:sp>
        <p:nvSpPr>
          <p:cNvPr id="8" name="Fußzeilenplatzhalter 8"/>
          <p:cNvSpPr>
            <a:spLocks noGrp="1"/>
          </p:cNvSpPr>
          <p:nvPr>
            <p:ph type="ftr" sz="quarter" idx="18"/>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691252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5" name="Rechteck 4"/>
          <p:cNvSpPr/>
          <p:nvPr userDrawn="1"/>
        </p:nvSpPr>
        <p:spPr>
          <a:xfrm>
            <a:off x="0" y="3081338"/>
            <a:ext cx="777875" cy="960437"/>
          </a:xfrm>
          <a:prstGeom prst="rect">
            <a:avLst/>
          </a:prstGeom>
          <a:solidFill>
            <a:srgbClr val="DADA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822325" y="3081338"/>
            <a:ext cx="77788" cy="96043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pic>
        <p:nvPicPr>
          <p:cNvPr id="7" name="Grafik 8" descr="BBk_Logo_A4_RGB.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8063" y="0"/>
            <a:ext cx="1803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81208" y="2956966"/>
            <a:ext cx="8256381" cy="442837"/>
          </a:xfrm>
        </p:spPr>
        <p:txBody>
          <a:bodyPr>
            <a:noAutofit/>
          </a:bodyPr>
          <a:lstStyle>
            <a:lvl1pPr algn="l">
              <a:defRPr sz="2500" b="1" baseline="0"/>
            </a:lvl1pPr>
          </a:lstStyle>
          <a:p>
            <a:r>
              <a:rPr lang="de-DE" smtClean="0"/>
              <a:t>Titelmasterformat durch Klicken bearbeiten</a:t>
            </a:r>
            <a:endParaRPr lang="de-DE" dirty="0"/>
          </a:p>
        </p:txBody>
      </p:sp>
      <p:sp>
        <p:nvSpPr>
          <p:cNvPr id="3" name="Untertitel 2"/>
          <p:cNvSpPr>
            <a:spLocks noGrp="1"/>
          </p:cNvSpPr>
          <p:nvPr>
            <p:ph type="subTitle" idx="1"/>
          </p:nvPr>
        </p:nvSpPr>
        <p:spPr>
          <a:xfrm>
            <a:off x="881208" y="3382539"/>
            <a:ext cx="8250965" cy="401651"/>
          </a:xfrm>
        </p:spPr>
        <p:txBody>
          <a:bodyPr tIns="0" bIns="0">
            <a:noAutofit/>
          </a:bodyPr>
          <a:lstStyle>
            <a:lvl1pPr marL="0" indent="0" algn="l">
              <a:spcBef>
                <a:spcPts val="0"/>
              </a:spcBef>
              <a:buNone/>
              <a:defRPr sz="2100">
                <a:solidFill>
                  <a:schemeClr val="tx1"/>
                </a:solidFill>
                <a:latin typeface="+mj-lt"/>
              </a:defRPr>
            </a:lvl1pPr>
            <a:lvl2pPr marL="457121" indent="0" algn="ctr">
              <a:buNone/>
              <a:defRPr>
                <a:solidFill>
                  <a:schemeClr val="tx1">
                    <a:tint val="75000"/>
                  </a:schemeClr>
                </a:solidFill>
              </a:defRPr>
            </a:lvl2pPr>
            <a:lvl3pPr marL="914242" indent="0" algn="ctr">
              <a:buNone/>
              <a:defRPr>
                <a:solidFill>
                  <a:schemeClr val="tx1">
                    <a:tint val="75000"/>
                  </a:schemeClr>
                </a:solidFill>
              </a:defRPr>
            </a:lvl3pPr>
            <a:lvl4pPr marL="1371362" indent="0" algn="ctr">
              <a:buNone/>
              <a:defRPr>
                <a:solidFill>
                  <a:schemeClr val="tx1">
                    <a:tint val="75000"/>
                  </a:schemeClr>
                </a:solidFill>
              </a:defRPr>
            </a:lvl4pPr>
            <a:lvl5pPr marL="1828482" indent="0" algn="ctr">
              <a:buNone/>
              <a:defRPr>
                <a:solidFill>
                  <a:schemeClr val="tx1">
                    <a:tint val="75000"/>
                  </a:schemeClr>
                </a:solidFill>
              </a:defRPr>
            </a:lvl5pPr>
            <a:lvl6pPr marL="2285603" indent="0" algn="ctr">
              <a:buNone/>
              <a:defRPr>
                <a:solidFill>
                  <a:schemeClr val="tx1">
                    <a:tint val="75000"/>
                  </a:schemeClr>
                </a:solidFill>
              </a:defRPr>
            </a:lvl6pPr>
            <a:lvl7pPr marL="2742724" indent="0" algn="ctr">
              <a:buNone/>
              <a:defRPr>
                <a:solidFill>
                  <a:schemeClr val="tx1">
                    <a:tint val="75000"/>
                  </a:schemeClr>
                </a:solidFill>
              </a:defRPr>
            </a:lvl7pPr>
            <a:lvl8pPr marL="3199845" indent="0" algn="ctr">
              <a:buNone/>
              <a:defRPr>
                <a:solidFill>
                  <a:schemeClr val="tx1">
                    <a:tint val="75000"/>
                  </a:schemeClr>
                </a:solidFill>
              </a:defRPr>
            </a:lvl8pPr>
            <a:lvl9pPr marL="3656965"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9" name="Textplatzhalter 8"/>
          <p:cNvSpPr>
            <a:spLocks noGrp="1"/>
          </p:cNvSpPr>
          <p:nvPr>
            <p:ph type="body" sz="quarter" idx="13"/>
          </p:nvPr>
        </p:nvSpPr>
        <p:spPr>
          <a:xfrm>
            <a:off x="880067" y="3815954"/>
            <a:ext cx="8259570" cy="304746"/>
          </a:xfrm>
        </p:spPr>
        <p:txBody>
          <a:bodyPr/>
          <a:lstStyle>
            <a:lvl1pPr>
              <a:buNone/>
              <a:defRPr sz="1100" b="1"/>
            </a:lvl1pPr>
          </a:lstStyle>
          <a:p>
            <a:pPr lvl="0"/>
            <a:r>
              <a:rPr lang="de-DE" smtClean="0"/>
              <a:t>Textmasterformat bearbeiten</a:t>
            </a:r>
          </a:p>
        </p:txBody>
      </p:sp>
    </p:spTree>
    <p:extLst>
      <p:ext uri="{BB962C8B-B14F-4D97-AF65-F5344CB8AC3E}">
        <p14:creationId xmlns:p14="http://schemas.microsoft.com/office/powerpoint/2010/main" val="3241177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einspaltig mit Fließtext">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0" indent="0">
              <a:spcBef>
                <a:spcPts val="443"/>
              </a:spcBef>
              <a:buFont typeface="Arial" pitchFamily="34" charset="0"/>
              <a:buNone/>
              <a:defRPr sz="1800" baseline="0"/>
            </a:lvl1pPr>
            <a:lvl2pPr marL="319320" indent="0">
              <a:spcBef>
                <a:spcPts val="443"/>
              </a:spcBef>
              <a:buFont typeface="Arial" pitchFamily="34" charset="0"/>
              <a:buNone/>
              <a:defRPr sz="1800"/>
            </a:lvl2pPr>
            <a:lvl3pPr marL="478980" indent="0">
              <a:spcBef>
                <a:spcPts val="443"/>
              </a:spcBef>
              <a:buFont typeface="Arial" pitchFamily="34" charset="0"/>
              <a:buNone/>
              <a:defRPr sz="1800"/>
            </a:lvl3pPr>
            <a:lvl4pPr>
              <a:buNone/>
              <a:defRPr/>
            </a:lvl4pPr>
          </a:lstStyle>
          <a:p>
            <a:pPr lvl="0"/>
            <a:r>
              <a:rPr lang="de-DE" smtClean="0"/>
              <a:t>Textmasterformat bearbeiten</a:t>
            </a:r>
          </a:p>
        </p:txBody>
      </p:sp>
      <p:sp>
        <p:nvSpPr>
          <p:cNvPr id="6" name="Datumsplatzhalter 5"/>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7" name="Foliennummernplatzhalter 7"/>
          <p:cNvSpPr>
            <a:spLocks noGrp="1"/>
          </p:cNvSpPr>
          <p:nvPr>
            <p:ph type="sldNum" sz="quarter" idx="17"/>
          </p:nvPr>
        </p:nvSpPr>
        <p:spPr/>
        <p:txBody>
          <a:bodyPr/>
          <a:lstStyle>
            <a:lvl1pPr>
              <a:defRPr/>
            </a:lvl1pPr>
          </a:lstStyle>
          <a:p>
            <a:pPr>
              <a:defRPr/>
            </a:pPr>
            <a:r>
              <a:rPr lang="de-DE">
                <a:solidFill>
                  <a:prstClr val="black"/>
                </a:solidFill>
              </a:rPr>
              <a:t>Seite </a:t>
            </a:r>
            <a:fld id="{AAFB5062-3457-4E03-90B9-963D03B803FD}" type="slidenum">
              <a:rPr lang="de-DE">
                <a:solidFill>
                  <a:prstClr val="black"/>
                </a:solidFill>
              </a:rPr>
              <a:pPr>
                <a:defRPr/>
              </a:pPr>
              <a:t>‹Nr.›</a:t>
            </a:fld>
            <a:endParaRPr lang="de-DE">
              <a:solidFill>
                <a:prstClr val="black"/>
              </a:solidFill>
            </a:endParaRPr>
          </a:p>
        </p:txBody>
      </p:sp>
      <p:sp>
        <p:nvSpPr>
          <p:cNvPr id="8" name="Fußzeilenplatzhalter 8"/>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498068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einspaltig mit Aufzählung">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vl6pPr>
              <a:defRPr/>
            </a:lvl6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6" name="Datumsplatzhalter 5"/>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7" name="Foliennummernplatzhalter 7"/>
          <p:cNvSpPr>
            <a:spLocks noGrp="1"/>
          </p:cNvSpPr>
          <p:nvPr>
            <p:ph type="sldNum" sz="quarter" idx="17"/>
          </p:nvPr>
        </p:nvSpPr>
        <p:spPr/>
        <p:txBody>
          <a:bodyPr/>
          <a:lstStyle>
            <a:lvl1pPr>
              <a:defRPr/>
            </a:lvl1pPr>
          </a:lstStyle>
          <a:p>
            <a:pPr>
              <a:defRPr/>
            </a:pPr>
            <a:r>
              <a:rPr lang="de-DE">
                <a:solidFill>
                  <a:prstClr val="black"/>
                </a:solidFill>
              </a:rPr>
              <a:t>Seite </a:t>
            </a:r>
            <a:fld id="{753A509E-3A39-4225-9DAB-CE1DA9BF8AF4}" type="slidenum">
              <a:rPr lang="de-DE">
                <a:solidFill>
                  <a:prstClr val="black"/>
                </a:solidFill>
              </a:rPr>
              <a:pPr>
                <a:defRPr/>
              </a:pPr>
              <a:t>‹Nr.›</a:t>
            </a:fld>
            <a:endParaRPr lang="de-DE">
              <a:solidFill>
                <a:prstClr val="black"/>
              </a:solidFill>
            </a:endParaRPr>
          </a:p>
        </p:txBody>
      </p:sp>
      <p:sp>
        <p:nvSpPr>
          <p:cNvPr id="8" name="Fußzeilenplatzhalter 8"/>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03740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für Kapitelbeginn">
    <p:spTree>
      <p:nvGrpSpPr>
        <p:cNvPr id="1" name=""/>
        <p:cNvGrpSpPr/>
        <p:nvPr/>
      </p:nvGrpSpPr>
      <p:grpSpPr>
        <a:xfrm>
          <a:off x="0" y="0"/>
          <a:ext cx="0" cy="0"/>
          <a:chOff x="0" y="0"/>
          <a:chExt cx="0" cy="0"/>
        </a:xfrm>
      </p:grpSpPr>
      <p:sp>
        <p:nvSpPr>
          <p:cNvPr id="3" name="Rechteck 2"/>
          <p:cNvSpPr/>
          <p:nvPr userDrawn="1"/>
        </p:nvSpPr>
        <p:spPr>
          <a:xfrm>
            <a:off x="419100" y="2925763"/>
            <a:ext cx="63500"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4" name="Rechteck 3"/>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235" y="2867430"/>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smtClean="0"/>
              <a:t>10. Juni 2016</a:t>
            </a:r>
            <a:endParaRPr lang="de-DE" dirty="0"/>
          </a:p>
        </p:txBody>
      </p:sp>
      <p:sp>
        <p:nvSpPr>
          <p:cNvPr id="6" name="Foliennummernplatzhalter 4"/>
          <p:cNvSpPr>
            <a:spLocks noGrp="1"/>
          </p:cNvSpPr>
          <p:nvPr>
            <p:ph type="sldNum" sz="quarter" idx="11"/>
          </p:nvPr>
        </p:nvSpPr>
        <p:spPr/>
        <p:txBody>
          <a:bodyPr/>
          <a:lstStyle>
            <a:lvl1pPr>
              <a:defRPr/>
            </a:lvl1pPr>
          </a:lstStyle>
          <a:p>
            <a:pPr>
              <a:defRPr/>
            </a:pPr>
            <a:r>
              <a:rPr lang="de-DE"/>
              <a:t>Seite </a:t>
            </a:r>
            <a:fld id="{E23C8777-53F1-4444-B79B-DF34F7B96791}" type="slidenum">
              <a:rPr lang="de-DE"/>
              <a:pPr>
                <a:defRPr/>
              </a:pPr>
              <a:t>‹Nr.›</a:t>
            </a:fld>
            <a:endParaRPr lang="de-DE"/>
          </a:p>
        </p:txBody>
      </p:sp>
      <p:sp>
        <p:nvSpPr>
          <p:cNvPr id="7" name="Fußzeilenplatzhalter 5"/>
          <p:cNvSpPr>
            <a:spLocks noGrp="1"/>
          </p:cNvSpPr>
          <p:nvPr>
            <p:ph type="ftr" sz="quarter" idx="12"/>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809108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lie für Kapitelbeginn">
    <p:spTree>
      <p:nvGrpSpPr>
        <p:cNvPr id="1" name=""/>
        <p:cNvGrpSpPr/>
        <p:nvPr/>
      </p:nvGrpSpPr>
      <p:grpSpPr>
        <a:xfrm>
          <a:off x="0" y="0"/>
          <a:ext cx="0" cy="0"/>
          <a:chOff x="0" y="0"/>
          <a:chExt cx="0" cy="0"/>
        </a:xfrm>
      </p:grpSpPr>
      <p:sp>
        <p:nvSpPr>
          <p:cNvPr id="3" name="Rechteck 2"/>
          <p:cNvSpPr/>
          <p:nvPr userDrawn="1"/>
        </p:nvSpPr>
        <p:spPr>
          <a:xfrm>
            <a:off x="419100" y="2925763"/>
            <a:ext cx="63500"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4" name="Rechteck 3"/>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235" y="2867430"/>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6" name="Foliennummernplatzhalter 4"/>
          <p:cNvSpPr>
            <a:spLocks noGrp="1"/>
          </p:cNvSpPr>
          <p:nvPr>
            <p:ph type="sldNum" sz="quarter" idx="11"/>
          </p:nvPr>
        </p:nvSpPr>
        <p:spPr/>
        <p:txBody>
          <a:bodyPr/>
          <a:lstStyle>
            <a:lvl1pPr>
              <a:defRPr/>
            </a:lvl1pPr>
          </a:lstStyle>
          <a:p>
            <a:pPr>
              <a:defRPr/>
            </a:pPr>
            <a:r>
              <a:rPr lang="de-DE">
                <a:solidFill>
                  <a:prstClr val="black"/>
                </a:solidFill>
              </a:rPr>
              <a:t>Seite </a:t>
            </a:r>
            <a:fld id="{E23C8777-53F1-4444-B79B-DF34F7B96791}" type="slidenum">
              <a:rPr lang="de-DE">
                <a:solidFill>
                  <a:prstClr val="black"/>
                </a:solidFill>
              </a:rPr>
              <a:pPr>
                <a:defRPr/>
              </a:pPr>
              <a:t>‹Nr.›</a:t>
            </a:fld>
            <a:endParaRPr lang="de-DE">
              <a:solidFill>
                <a:prstClr val="black"/>
              </a:solidFill>
            </a:endParaRPr>
          </a:p>
        </p:txBody>
      </p:sp>
      <p:sp>
        <p:nvSpPr>
          <p:cNvPr id="7" name="Fußzeilenplatzhalter 5"/>
          <p:cNvSpPr>
            <a:spLocks noGrp="1"/>
          </p:cNvSpPr>
          <p:nvPr>
            <p:ph type="ftr" sz="quarter" idx="12"/>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320069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sfolie mit Hinterlegung und Fließtext">
    <p:spTree>
      <p:nvGrpSpPr>
        <p:cNvPr id="1" name=""/>
        <p:cNvGrpSpPr/>
        <p:nvPr/>
      </p:nvGrpSpPr>
      <p:grpSpPr>
        <a:xfrm>
          <a:off x="0" y="0"/>
          <a:ext cx="0" cy="0"/>
          <a:chOff x="0" y="0"/>
          <a:chExt cx="0" cy="0"/>
        </a:xfrm>
      </p:grpSpPr>
      <p:sp>
        <p:nvSpPr>
          <p:cNvPr id="4" name="Rechteck 3"/>
          <p:cNvSpPr/>
          <p:nvPr userDrawn="1"/>
        </p:nvSpPr>
        <p:spPr>
          <a:xfrm>
            <a:off x="0" y="1093788"/>
            <a:ext cx="9144000" cy="48847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107" tIns="40554" rIns="81107" bIns="40554" anchor="ctr"/>
          <a:lstStyle/>
          <a:p>
            <a:pPr algn="ctr" defTabSz="914242" fontAlgn="auto">
              <a:spcBef>
                <a:spcPts val="0"/>
              </a:spcBef>
              <a:spcAft>
                <a:spcPts val="0"/>
              </a:spcAft>
              <a:defRPr/>
            </a:pPr>
            <a:endParaRPr lang="de-DE" dirty="0">
              <a:noFill/>
            </a:endParaRPr>
          </a:p>
        </p:txBody>
      </p:sp>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8186400"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7"/>
          </p:nvPr>
        </p:nvSpPr>
        <p:spPr/>
        <p:txBody>
          <a:bodyPr/>
          <a:lstStyle>
            <a:lvl1pPr>
              <a:defRPr/>
            </a:lvl1pPr>
          </a:lstStyle>
          <a:p>
            <a:pPr>
              <a:defRPr/>
            </a:pPr>
            <a:r>
              <a:rPr lang="de-DE">
                <a:solidFill>
                  <a:prstClr val="black"/>
                </a:solidFill>
              </a:rPr>
              <a:t>Seite </a:t>
            </a:r>
            <a:fld id="{AC5608D1-2713-4073-8E7F-EA93468F2BF4}" type="slidenum">
              <a:rPr lang="de-DE">
                <a:solidFill>
                  <a:prstClr val="black"/>
                </a:solidFill>
              </a:rPr>
              <a:pPr>
                <a:defRPr/>
              </a:pPr>
              <a:t>‹Nr.›</a:t>
            </a:fld>
            <a:endParaRPr lang="de-DE">
              <a:solidFill>
                <a:prstClr val="black"/>
              </a:solidFill>
            </a:endParaRPr>
          </a:p>
        </p:txBody>
      </p:sp>
      <p:sp>
        <p:nvSpPr>
          <p:cNvPr id="9" name="Fußzeilenplatzhalter 11"/>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3656814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sfolie mit Hinterlegung und Aufzählung">
    <p:spTree>
      <p:nvGrpSpPr>
        <p:cNvPr id="1" name=""/>
        <p:cNvGrpSpPr/>
        <p:nvPr/>
      </p:nvGrpSpPr>
      <p:grpSpPr>
        <a:xfrm>
          <a:off x="0" y="0"/>
          <a:ext cx="0" cy="0"/>
          <a:chOff x="0" y="0"/>
          <a:chExt cx="0" cy="0"/>
        </a:xfrm>
      </p:grpSpPr>
      <p:sp>
        <p:nvSpPr>
          <p:cNvPr id="4" name="Rechteck 3"/>
          <p:cNvSpPr/>
          <p:nvPr userDrawn="1"/>
        </p:nvSpPr>
        <p:spPr>
          <a:xfrm>
            <a:off x="0" y="1093788"/>
            <a:ext cx="9144000" cy="48847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107" tIns="40554" rIns="81107" bIns="40554" anchor="ctr"/>
          <a:lstStyle/>
          <a:p>
            <a:pPr algn="ctr" defTabSz="914242" fontAlgn="auto">
              <a:spcBef>
                <a:spcPts val="0"/>
              </a:spcBef>
              <a:spcAft>
                <a:spcPts val="0"/>
              </a:spcAft>
              <a:defRPr/>
            </a:pPr>
            <a:endParaRPr lang="de-DE" dirty="0">
              <a:noFill/>
            </a:endParaRPr>
          </a:p>
        </p:txBody>
      </p:sp>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7"/>
          </p:nvPr>
        </p:nvSpPr>
        <p:spPr/>
        <p:txBody>
          <a:bodyPr/>
          <a:lstStyle>
            <a:lvl1pPr>
              <a:defRPr/>
            </a:lvl1pPr>
          </a:lstStyle>
          <a:p>
            <a:pPr>
              <a:defRPr/>
            </a:pPr>
            <a:r>
              <a:rPr lang="de-DE">
                <a:solidFill>
                  <a:prstClr val="black"/>
                </a:solidFill>
              </a:rPr>
              <a:t>Seite </a:t>
            </a:r>
            <a:fld id="{662E9BF2-67B0-4A9A-976B-518FC898E7BE}" type="slidenum">
              <a:rPr lang="de-DE">
                <a:solidFill>
                  <a:prstClr val="black"/>
                </a:solidFill>
              </a:rPr>
              <a:pPr>
                <a:defRPr/>
              </a:pPr>
              <a:t>‹Nr.›</a:t>
            </a:fld>
            <a:endParaRPr lang="de-DE">
              <a:solidFill>
                <a:prstClr val="black"/>
              </a:solidFill>
            </a:endParaRPr>
          </a:p>
        </p:txBody>
      </p:sp>
      <p:sp>
        <p:nvSpPr>
          <p:cNvPr id="9" name="Fußzeilenplatzhalter 11"/>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2908397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zweispaltig mit Fließtext">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9" name="Textplatzhalter 13"/>
          <p:cNvSpPr>
            <a:spLocks noGrp="1"/>
          </p:cNvSpPr>
          <p:nvPr>
            <p:ph type="body" sz="quarter" idx="16"/>
          </p:nvPr>
        </p:nvSpPr>
        <p:spPr>
          <a:xfrm>
            <a:off x="4726574" y="1258735"/>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8"/>
          </p:nvPr>
        </p:nvSpPr>
        <p:spPr/>
        <p:txBody>
          <a:bodyPr/>
          <a:lstStyle>
            <a:lvl1pPr>
              <a:defRPr/>
            </a:lvl1pPr>
          </a:lstStyle>
          <a:p>
            <a:pPr>
              <a:defRPr/>
            </a:pPr>
            <a:r>
              <a:rPr lang="de-DE">
                <a:solidFill>
                  <a:prstClr val="black"/>
                </a:solidFill>
              </a:rPr>
              <a:t>Seite </a:t>
            </a:r>
            <a:fld id="{0CBBDEDA-C431-482D-B52F-0ABA2AE67FAA}" type="slidenum">
              <a:rPr lang="de-DE">
                <a:solidFill>
                  <a:prstClr val="black"/>
                </a:solidFill>
              </a:rPr>
              <a:pPr>
                <a:defRPr/>
              </a:pPr>
              <a:t>‹Nr.›</a:t>
            </a:fld>
            <a:endParaRPr lang="de-DE">
              <a:solidFill>
                <a:prstClr val="black"/>
              </a:solidFill>
            </a:endParaRPr>
          </a:p>
        </p:txBody>
      </p:sp>
      <p:sp>
        <p:nvSpPr>
          <p:cNvPr id="10" name="Fußzeilenplatzhalter 11"/>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608146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zweispaltig mit Fließtext und Aufzählun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19820" y="1258735"/>
            <a:ext cx="3887223" cy="4554632"/>
          </a:xfrm>
        </p:spPr>
        <p:txBody>
          <a:bodyPr/>
          <a:lstStyle>
            <a:lvl1pPr marL="0" indent="0">
              <a:spcBef>
                <a:spcPts val="443"/>
              </a:spcBef>
              <a:buFont typeface="Arial" pitchFamily="34" charset="0"/>
              <a:buNone/>
              <a:defRPr sz="1800" baseline="0"/>
            </a:lvl1pPr>
            <a:lvl2pPr marL="0" indent="0">
              <a:spcBef>
                <a:spcPts val="443"/>
              </a:spcBef>
              <a:buFont typeface="Arial" pitchFamily="34" charset="0"/>
              <a:buNone/>
              <a:defRPr sz="1800"/>
            </a:lvl2pPr>
            <a:lvl3pPr marL="0" indent="0">
              <a:spcBef>
                <a:spcPts val="443"/>
              </a:spcBef>
              <a:buFont typeface="Arial" pitchFamily="34" charset="0"/>
              <a:buNone/>
              <a:defRPr sz="1800"/>
            </a:lvl3pPr>
            <a:lvl4pPr marL="0" indent="0">
              <a:buFont typeface="Symbol" pitchFamily="18" charset="2"/>
              <a:buNone/>
              <a:defRPr/>
            </a:lvl4pPr>
            <a:lvl5pPr marL="0" indent="0">
              <a:buNone/>
              <a:defRPr/>
            </a:lvl5pPr>
            <a:lvl6pPr marL="0" indent="0">
              <a:buNone/>
              <a:defRPr/>
            </a:lvl6pPr>
          </a:lstStyle>
          <a:p>
            <a:pPr lvl="0"/>
            <a:r>
              <a:rPr lang="de-DE" smtClean="0"/>
              <a:t>Textmasterformat bearbeiten</a:t>
            </a:r>
          </a:p>
        </p:txBody>
      </p:sp>
      <p:sp>
        <p:nvSpPr>
          <p:cNvPr id="9" name="Textplatzhalter 18"/>
          <p:cNvSpPr>
            <a:spLocks noGrp="1"/>
          </p:cNvSpPr>
          <p:nvPr>
            <p:ph type="body" sz="quarter" idx="16"/>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marL="666000" indent="-198000">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8"/>
          </p:nvPr>
        </p:nvSpPr>
        <p:spPr/>
        <p:txBody>
          <a:bodyPr/>
          <a:lstStyle>
            <a:lvl1pPr>
              <a:defRPr/>
            </a:lvl1pPr>
          </a:lstStyle>
          <a:p>
            <a:pPr>
              <a:defRPr/>
            </a:pPr>
            <a:r>
              <a:rPr lang="de-DE">
                <a:solidFill>
                  <a:prstClr val="black"/>
                </a:solidFill>
              </a:rPr>
              <a:t>Seite </a:t>
            </a:r>
            <a:fld id="{AC6659D7-E0B5-4105-B231-FFB9A76C4704}" type="slidenum">
              <a:rPr lang="de-DE">
                <a:solidFill>
                  <a:prstClr val="black"/>
                </a:solidFill>
              </a:rPr>
              <a:pPr>
                <a:defRPr/>
              </a:pPr>
              <a:t>‹Nr.›</a:t>
            </a:fld>
            <a:endParaRPr lang="de-DE">
              <a:solidFill>
                <a:prstClr val="black"/>
              </a:solidFill>
            </a:endParaRPr>
          </a:p>
        </p:txBody>
      </p:sp>
      <p:sp>
        <p:nvSpPr>
          <p:cNvPr id="10" name="Fußzeilenplatzhalter 11"/>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978099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zweispaltig mit Aufzählun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19820"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9" name="Textplatzhalter 18"/>
          <p:cNvSpPr>
            <a:spLocks noGrp="1"/>
          </p:cNvSpPr>
          <p:nvPr>
            <p:ph type="body" sz="quarter" idx="16"/>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marL="666000" indent="-198000">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9"/>
          <p:cNvSpPr>
            <a:spLocks noGrp="1"/>
          </p:cNvSpPr>
          <p:nvPr>
            <p:ph type="sldNum" sz="quarter" idx="18"/>
          </p:nvPr>
        </p:nvSpPr>
        <p:spPr/>
        <p:txBody>
          <a:bodyPr/>
          <a:lstStyle>
            <a:lvl1pPr>
              <a:defRPr/>
            </a:lvl1pPr>
          </a:lstStyle>
          <a:p>
            <a:pPr>
              <a:defRPr/>
            </a:pPr>
            <a:r>
              <a:rPr lang="de-DE">
                <a:solidFill>
                  <a:prstClr val="black"/>
                </a:solidFill>
              </a:rPr>
              <a:t>Seite </a:t>
            </a:r>
            <a:fld id="{82524E9C-EA92-47D3-A9FF-41FF88C4ED69}" type="slidenum">
              <a:rPr lang="de-DE">
                <a:solidFill>
                  <a:prstClr val="black"/>
                </a:solidFill>
              </a:rPr>
              <a:pPr>
                <a:defRPr/>
              </a:pPr>
              <a:t>‹Nr.›</a:t>
            </a:fld>
            <a:endParaRPr lang="de-DE">
              <a:solidFill>
                <a:prstClr val="black"/>
              </a:solidFill>
            </a:endParaRPr>
          </a:p>
        </p:txBody>
      </p:sp>
      <p:sp>
        <p:nvSpPr>
          <p:cNvPr id="10" name="Fußzeilenplatzhalter 11"/>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99395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inks mit Fließtext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16" name="Inhaltsplatzhalter 15"/>
          <p:cNvSpPr>
            <a:spLocks noGrp="1"/>
          </p:cNvSpPr>
          <p:nvPr>
            <p:ph sz="quarter" idx="16"/>
          </p:nvPr>
        </p:nvSpPr>
        <p:spPr>
          <a:xfrm>
            <a:off x="4726862" y="1258735"/>
            <a:ext cx="3887223" cy="4554632"/>
          </a:xfrm>
        </p:spPr>
        <p:txBody>
          <a:bodyPr/>
          <a:lstStyle>
            <a:lvl1pPr marL="0" indent="0">
              <a:spcBef>
                <a:spcPts val="0"/>
              </a:spcBef>
              <a:buNone/>
              <a:defRPr sz="1800"/>
            </a:lvl1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8"/>
          </p:nvPr>
        </p:nvSpPr>
        <p:spPr/>
        <p:txBody>
          <a:bodyPr/>
          <a:lstStyle>
            <a:lvl1pPr>
              <a:defRPr/>
            </a:lvl1pPr>
          </a:lstStyle>
          <a:p>
            <a:pPr>
              <a:defRPr/>
            </a:pPr>
            <a:r>
              <a:rPr lang="de-DE">
                <a:solidFill>
                  <a:prstClr val="black"/>
                </a:solidFill>
              </a:rPr>
              <a:t>Seite </a:t>
            </a:r>
            <a:fld id="{B0C48A1C-9FEC-4AAC-B7BB-939E9E93D064}"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908563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links mit Aufzählung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726862" y="1258735"/>
            <a:ext cx="3887223" cy="4554632"/>
          </a:xfrm>
        </p:spPr>
        <p:txBody>
          <a:bodyPr/>
          <a:lstStyle>
            <a:lvl1pPr marL="0" indent="0">
              <a:spcBef>
                <a:spcPts val="0"/>
              </a:spcBef>
              <a:buNone/>
              <a:defRPr sz="1800"/>
            </a:lvl1pPr>
          </a:lstStyle>
          <a:p>
            <a:pPr lvl="0"/>
            <a:r>
              <a:rPr lang="de-DE" smtClean="0"/>
              <a:t>Textmasterformat bearbeiten</a:t>
            </a:r>
          </a:p>
        </p:txBody>
      </p:sp>
      <p:sp>
        <p:nvSpPr>
          <p:cNvPr id="15" name="Textplatzhalter 18"/>
          <p:cNvSpPr>
            <a:spLocks noGrp="1"/>
          </p:cNvSpPr>
          <p:nvPr>
            <p:ph type="body" sz="quarter" idx="17"/>
          </p:nvPr>
        </p:nvSpPr>
        <p:spPr>
          <a:xfrm>
            <a:off x="419820"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8"/>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9"/>
          </p:nvPr>
        </p:nvSpPr>
        <p:spPr/>
        <p:txBody>
          <a:bodyPr/>
          <a:lstStyle>
            <a:lvl1pPr>
              <a:defRPr/>
            </a:lvl1pPr>
          </a:lstStyle>
          <a:p>
            <a:pPr>
              <a:defRPr/>
            </a:pPr>
            <a:r>
              <a:rPr lang="de-DE">
                <a:solidFill>
                  <a:prstClr val="black"/>
                </a:solidFill>
              </a:rPr>
              <a:t>Seite </a:t>
            </a:r>
            <a:fld id="{7E4C66C1-73D3-4813-8C07-A774F6D5CF72}"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20"/>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2793596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rechts mit Fließtext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19820" y="1258735"/>
            <a:ext cx="3887223" cy="4554632"/>
          </a:xfrm>
        </p:spPr>
        <p:txBody>
          <a:bodyPr/>
          <a:lstStyle>
            <a:lvl1pPr marL="0" indent="0">
              <a:spcBef>
                <a:spcPts val="0"/>
              </a:spcBef>
              <a:buNone/>
              <a:defRPr sz="1800"/>
            </a:lvl1pPr>
          </a:lstStyle>
          <a:p>
            <a:pPr lvl="0"/>
            <a:r>
              <a:rPr lang="de-DE" smtClean="0"/>
              <a:t>Textmasterformat bearbeiten</a:t>
            </a:r>
          </a:p>
        </p:txBody>
      </p:sp>
      <p:sp>
        <p:nvSpPr>
          <p:cNvPr id="18" name="Textplatzhalter 13"/>
          <p:cNvSpPr>
            <a:spLocks noGrp="1"/>
          </p:cNvSpPr>
          <p:nvPr>
            <p:ph type="body" sz="quarter" idx="15"/>
          </p:nvPr>
        </p:nvSpPr>
        <p:spPr>
          <a:xfrm>
            <a:off x="4726862" y="1258735"/>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8"/>
          </p:nvPr>
        </p:nvSpPr>
        <p:spPr/>
        <p:txBody>
          <a:bodyPr/>
          <a:lstStyle>
            <a:lvl1pPr>
              <a:defRPr/>
            </a:lvl1pPr>
          </a:lstStyle>
          <a:p>
            <a:pPr>
              <a:defRPr/>
            </a:pPr>
            <a:r>
              <a:rPr lang="de-DE">
                <a:solidFill>
                  <a:prstClr val="black"/>
                </a:solidFill>
              </a:rPr>
              <a:t>Seite </a:t>
            </a:r>
            <a:fld id="{1D3CDDF2-4B0E-406F-8BF9-D5DA436EAD8C}"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332371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rechts mit Aufzählung und Bild/Grafik, zweispalti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6" name="Inhaltsplatzhalter 15"/>
          <p:cNvSpPr>
            <a:spLocks noGrp="1"/>
          </p:cNvSpPr>
          <p:nvPr>
            <p:ph sz="quarter" idx="16"/>
          </p:nvPr>
        </p:nvSpPr>
        <p:spPr>
          <a:xfrm>
            <a:off x="419820" y="1258735"/>
            <a:ext cx="3887223" cy="4554632"/>
          </a:xfrm>
        </p:spPr>
        <p:txBody>
          <a:bodyPr/>
          <a:lstStyle>
            <a:lvl1pPr marL="0" indent="0">
              <a:spcBef>
                <a:spcPts val="0"/>
              </a:spcBef>
              <a:buNone/>
              <a:defRPr sz="1800"/>
            </a:lvl1pPr>
          </a:lstStyle>
          <a:p>
            <a:pPr lvl="0"/>
            <a:r>
              <a:rPr lang="de-DE" smtClean="0"/>
              <a:t>Textmasterformat bearbeiten</a:t>
            </a:r>
          </a:p>
        </p:txBody>
      </p:sp>
      <p:sp>
        <p:nvSpPr>
          <p:cNvPr id="14" name="Textplatzhalter 18"/>
          <p:cNvSpPr>
            <a:spLocks noGrp="1"/>
          </p:cNvSpPr>
          <p:nvPr>
            <p:ph type="body" sz="quarter" idx="15"/>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8" name="Foliennummernplatzhalter 8"/>
          <p:cNvSpPr>
            <a:spLocks noGrp="1"/>
          </p:cNvSpPr>
          <p:nvPr>
            <p:ph type="sldNum" sz="quarter" idx="18"/>
          </p:nvPr>
        </p:nvSpPr>
        <p:spPr/>
        <p:txBody>
          <a:bodyPr/>
          <a:lstStyle>
            <a:lvl1pPr>
              <a:defRPr/>
            </a:lvl1pPr>
          </a:lstStyle>
          <a:p>
            <a:pPr>
              <a:defRPr/>
            </a:pPr>
            <a:r>
              <a:rPr lang="de-DE">
                <a:solidFill>
                  <a:prstClr val="black"/>
                </a:solidFill>
              </a:rPr>
              <a:t>Seite </a:t>
            </a:r>
            <a:fld id="{CB515521-2B8B-45D9-85F4-F9AED45919C9}" type="slidenum">
              <a:rPr lang="de-DE">
                <a:solidFill>
                  <a:prstClr val="black"/>
                </a:solidFill>
              </a:rPr>
              <a:pPr>
                <a:defRPr/>
              </a:pPr>
              <a:t>‹Nr.›</a:t>
            </a:fld>
            <a:endParaRPr lang="de-DE">
              <a:solidFill>
                <a:prstClr val="black"/>
              </a:solidFill>
            </a:endParaRPr>
          </a:p>
        </p:txBody>
      </p:sp>
      <p:sp>
        <p:nvSpPr>
          <p:cNvPr id="9" name="Fußzeilenplatzhalter 9"/>
          <p:cNvSpPr>
            <a:spLocks noGrp="1"/>
          </p:cNvSpPr>
          <p:nvPr>
            <p:ph type="ftr" sz="quarter" idx="19"/>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277599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mit Hinterlegung und Fließtext">
    <p:spTree>
      <p:nvGrpSpPr>
        <p:cNvPr id="1" name=""/>
        <p:cNvGrpSpPr/>
        <p:nvPr/>
      </p:nvGrpSpPr>
      <p:grpSpPr>
        <a:xfrm>
          <a:off x="0" y="0"/>
          <a:ext cx="0" cy="0"/>
          <a:chOff x="0" y="0"/>
          <a:chExt cx="0" cy="0"/>
        </a:xfrm>
      </p:grpSpPr>
      <p:sp>
        <p:nvSpPr>
          <p:cNvPr id="4" name="Rechteck 3"/>
          <p:cNvSpPr/>
          <p:nvPr userDrawn="1"/>
        </p:nvSpPr>
        <p:spPr>
          <a:xfrm>
            <a:off x="0" y="1093788"/>
            <a:ext cx="9144000" cy="48847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107" tIns="40554" rIns="81107" bIns="40554" anchor="ctr"/>
          <a:lstStyle/>
          <a:p>
            <a:pPr algn="ctr" defTabSz="914242" fontAlgn="auto">
              <a:spcBef>
                <a:spcPts val="0"/>
              </a:spcBef>
              <a:spcAft>
                <a:spcPts val="0"/>
              </a:spcAft>
              <a:defRPr/>
            </a:pPr>
            <a:endParaRPr lang="de-DE" dirty="0">
              <a:noFill/>
            </a:endParaRPr>
          </a:p>
        </p:txBody>
      </p:sp>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baseline="0"/>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8186400"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6"/>
          </p:nvPr>
        </p:nvSpPr>
        <p:spPr/>
        <p:txBody>
          <a:bodyPr/>
          <a:lstStyle>
            <a:lvl1pPr>
              <a:defRPr/>
            </a:lvl1pPr>
          </a:lstStyle>
          <a:p>
            <a:pPr>
              <a:defRPr/>
            </a:pPr>
            <a:r>
              <a:rPr lang="de-DE" smtClean="0"/>
              <a:t>10. Juni 2016</a:t>
            </a:r>
            <a:endParaRPr lang="de-DE" dirty="0"/>
          </a:p>
        </p:txBody>
      </p:sp>
      <p:sp>
        <p:nvSpPr>
          <p:cNvPr id="8" name="Foliennummernplatzhalter 9"/>
          <p:cNvSpPr>
            <a:spLocks noGrp="1"/>
          </p:cNvSpPr>
          <p:nvPr>
            <p:ph type="sldNum" sz="quarter" idx="17"/>
          </p:nvPr>
        </p:nvSpPr>
        <p:spPr/>
        <p:txBody>
          <a:bodyPr/>
          <a:lstStyle>
            <a:lvl1pPr>
              <a:defRPr/>
            </a:lvl1pPr>
          </a:lstStyle>
          <a:p>
            <a:pPr>
              <a:defRPr/>
            </a:pPr>
            <a:r>
              <a:rPr lang="de-DE"/>
              <a:t>Seite </a:t>
            </a:r>
            <a:fld id="{AC5608D1-2713-4073-8E7F-EA93468F2BF4}" type="slidenum">
              <a:rPr lang="de-DE"/>
              <a:pPr>
                <a:defRPr/>
              </a:pPr>
              <a:t>‹Nr.›</a:t>
            </a:fld>
            <a:endParaRPr lang="de-DE"/>
          </a:p>
        </p:txBody>
      </p:sp>
      <p:sp>
        <p:nvSpPr>
          <p:cNvPr id="9" name="Fußzeilenplatzhalter 11"/>
          <p:cNvSpPr>
            <a:spLocks noGrp="1"/>
          </p:cNvSpPr>
          <p:nvPr>
            <p:ph type="ftr" sz="quarter" idx="18"/>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2892599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dreispaltig mit Fließtext">
    <p:spTree>
      <p:nvGrpSpPr>
        <p:cNvPr id="1" name=""/>
        <p:cNvGrpSpPr/>
        <p:nvPr/>
      </p:nvGrpSpPr>
      <p:grpSpPr>
        <a:xfrm>
          <a:off x="0" y="0"/>
          <a:ext cx="0" cy="0"/>
          <a:chOff x="0" y="0"/>
          <a:chExt cx="0" cy="0"/>
        </a:xfrm>
      </p:grpSpPr>
      <p:sp>
        <p:nvSpPr>
          <p:cNvPr id="6" name="Rechteck 5"/>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7" name="Rechteck 6"/>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9" name="Textplatzhalter 13"/>
          <p:cNvSpPr>
            <a:spLocks noGrp="1"/>
          </p:cNvSpPr>
          <p:nvPr>
            <p:ph type="body" sz="quarter" idx="16"/>
          </p:nvPr>
        </p:nvSpPr>
        <p:spPr>
          <a:xfrm>
            <a:off x="4726574" y="1258735"/>
            <a:ext cx="3887223"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13" name="Textplatzhalter 13"/>
          <p:cNvSpPr>
            <a:spLocks noGrp="1"/>
          </p:cNvSpPr>
          <p:nvPr>
            <p:ph type="body" sz="quarter" idx="20"/>
          </p:nvPr>
        </p:nvSpPr>
        <p:spPr>
          <a:xfrm>
            <a:off x="419820" y="3545300"/>
            <a:ext cx="8196359" cy="2153099"/>
          </a:xfrm>
          <a:ln>
            <a:noFill/>
          </a:ln>
        </p:spPr>
        <p:txBody>
          <a:bodyPr/>
          <a:lstStyle>
            <a:lvl1pPr marL="0" indent="0" algn="l">
              <a:spcBef>
                <a:spcPts val="0"/>
              </a:spcBef>
              <a:buNone/>
              <a:defRPr sz="16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8" name="Datumsplatzhalter 7"/>
          <p:cNvSpPr>
            <a:spLocks noGrp="1"/>
          </p:cNvSpPr>
          <p:nvPr>
            <p:ph type="dt" sz="half" idx="21"/>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10" name="Foliennummernplatzhalter 9"/>
          <p:cNvSpPr>
            <a:spLocks noGrp="1"/>
          </p:cNvSpPr>
          <p:nvPr>
            <p:ph type="sldNum" sz="quarter" idx="22"/>
          </p:nvPr>
        </p:nvSpPr>
        <p:spPr/>
        <p:txBody>
          <a:bodyPr/>
          <a:lstStyle>
            <a:lvl1pPr>
              <a:defRPr/>
            </a:lvl1pPr>
          </a:lstStyle>
          <a:p>
            <a:pPr>
              <a:defRPr/>
            </a:pPr>
            <a:r>
              <a:rPr lang="de-DE">
                <a:solidFill>
                  <a:prstClr val="black"/>
                </a:solidFill>
              </a:rPr>
              <a:t>Seite </a:t>
            </a:r>
            <a:fld id="{AE87D8CC-88E2-45D8-833A-52451ED2BB69}" type="slidenum">
              <a:rPr lang="de-DE">
                <a:solidFill>
                  <a:prstClr val="black"/>
                </a:solidFill>
              </a:rPr>
              <a:pPr>
                <a:defRPr/>
              </a:pPr>
              <a:t>‹Nr.›</a:t>
            </a:fld>
            <a:endParaRPr lang="de-DE">
              <a:solidFill>
                <a:prstClr val="black"/>
              </a:solidFill>
            </a:endParaRPr>
          </a:p>
        </p:txBody>
      </p:sp>
      <p:sp>
        <p:nvSpPr>
          <p:cNvPr id="11" name="Fußzeilenplatzhalter 11"/>
          <p:cNvSpPr>
            <a:spLocks noGrp="1"/>
          </p:cNvSpPr>
          <p:nvPr>
            <p:ph type="ftr" sz="quarter" idx="23"/>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2630044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oder Grafik, ganze Breite">
    <p:spTree>
      <p:nvGrpSpPr>
        <p:cNvPr id="1" name=""/>
        <p:cNvGrpSpPr/>
        <p:nvPr/>
      </p:nvGrpSpPr>
      <p:grpSpPr>
        <a:xfrm>
          <a:off x="0" y="0"/>
          <a:ext cx="0" cy="0"/>
          <a:chOff x="0" y="0"/>
          <a:chExt cx="0" cy="0"/>
        </a:xfrm>
      </p:grpSpPr>
      <p:sp>
        <p:nvSpPr>
          <p:cNvPr id="4" name="Rechteck 3"/>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5" name="Rechteck 4"/>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solidFill>
                <a:srgbClr val="FFFFFF"/>
              </a:solidFill>
            </a:endParaRPr>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5" name="Inhaltsplatzhalter 14"/>
          <p:cNvSpPr>
            <a:spLocks noGrp="1"/>
          </p:cNvSpPr>
          <p:nvPr>
            <p:ph sz="quarter" idx="15"/>
          </p:nvPr>
        </p:nvSpPr>
        <p:spPr>
          <a:xfrm>
            <a:off x="419820" y="1258735"/>
            <a:ext cx="8188046" cy="4554632"/>
          </a:xfrm>
        </p:spPr>
        <p:txBody>
          <a:bodyPr/>
          <a:lstStyle>
            <a:lvl1pPr marL="0" indent="0">
              <a:spcBef>
                <a:spcPts val="0"/>
              </a:spcBef>
              <a:buNone/>
              <a:defRPr sz="1800"/>
            </a:lvl1pPr>
          </a:lstStyle>
          <a:p>
            <a:pPr lvl="0"/>
            <a:r>
              <a:rPr lang="de-DE" smtClean="0"/>
              <a:t>Textmasterformat bearbeiten</a:t>
            </a:r>
          </a:p>
        </p:txBody>
      </p:sp>
      <p:sp>
        <p:nvSpPr>
          <p:cNvPr id="6" name="Datumsplatzhalter 5"/>
          <p:cNvSpPr>
            <a:spLocks noGrp="1"/>
          </p:cNvSpPr>
          <p:nvPr>
            <p:ph type="dt" sz="half" idx="16"/>
          </p:nvPr>
        </p:nvSpPr>
        <p:spPr/>
        <p:txBody>
          <a:bodyPr/>
          <a:lstStyle>
            <a:lvl1pPr>
              <a:defRPr/>
            </a:lvl1pPr>
          </a:lstStyle>
          <a:p>
            <a:pPr>
              <a:defRPr/>
            </a:pPr>
            <a:r>
              <a:rPr lang="de-DE" smtClean="0">
                <a:solidFill>
                  <a:prstClr val="black"/>
                </a:solidFill>
              </a:rPr>
              <a:t>10. Juni 2016</a:t>
            </a:r>
            <a:endParaRPr lang="de-DE" dirty="0">
              <a:solidFill>
                <a:prstClr val="black"/>
              </a:solidFill>
            </a:endParaRPr>
          </a:p>
        </p:txBody>
      </p:sp>
      <p:sp>
        <p:nvSpPr>
          <p:cNvPr id="7" name="Foliennummernplatzhalter 7"/>
          <p:cNvSpPr>
            <a:spLocks noGrp="1"/>
          </p:cNvSpPr>
          <p:nvPr>
            <p:ph type="sldNum" sz="quarter" idx="17"/>
          </p:nvPr>
        </p:nvSpPr>
        <p:spPr/>
        <p:txBody>
          <a:bodyPr/>
          <a:lstStyle>
            <a:lvl1pPr>
              <a:defRPr/>
            </a:lvl1pPr>
          </a:lstStyle>
          <a:p>
            <a:pPr>
              <a:defRPr/>
            </a:pPr>
            <a:r>
              <a:rPr lang="de-DE">
                <a:solidFill>
                  <a:prstClr val="black"/>
                </a:solidFill>
              </a:rPr>
              <a:t>Seite </a:t>
            </a:r>
            <a:fld id="{F23F58C8-75C4-429B-9AEE-D6F9F55DC176}" type="slidenum">
              <a:rPr lang="de-DE">
                <a:solidFill>
                  <a:prstClr val="black"/>
                </a:solidFill>
              </a:rPr>
              <a:pPr>
                <a:defRPr/>
              </a:pPr>
              <a:t>‹Nr.›</a:t>
            </a:fld>
            <a:endParaRPr lang="de-DE">
              <a:solidFill>
                <a:prstClr val="black"/>
              </a:solidFill>
            </a:endParaRPr>
          </a:p>
        </p:txBody>
      </p:sp>
      <p:sp>
        <p:nvSpPr>
          <p:cNvPr id="8" name="Fußzeilenplatzhalter 8"/>
          <p:cNvSpPr>
            <a:spLocks noGrp="1"/>
          </p:cNvSpPr>
          <p:nvPr>
            <p:ph type="ftr" sz="quarter" idx="18"/>
          </p:nvPr>
        </p:nvSpPr>
        <p:spPr/>
        <p:txBody>
          <a:bodyPr/>
          <a:lstStyle>
            <a:lvl1pPr>
              <a:defRPr/>
            </a:lvl1pPr>
          </a:lstStyle>
          <a:p>
            <a:pPr>
              <a:defRPr/>
            </a:pPr>
            <a:r>
              <a:rPr lang="de-DE" smtClean="0">
                <a:solidFill>
                  <a:prstClr val="black"/>
                </a:solidFill>
              </a:rPr>
              <a:t>David Ballaschk, Forum Zahlungsverkehr, 11.04.2018</a:t>
            </a:r>
            <a:endParaRPr lang="de-DE" dirty="0">
              <a:solidFill>
                <a:prstClr val="black"/>
              </a:solidFill>
            </a:endParaRPr>
          </a:p>
        </p:txBody>
      </p:sp>
    </p:spTree>
    <p:extLst>
      <p:ext uri="{BB962C8B-B14F-4D97-AF65-F5344CB8AC3E}">
        <p14:creationId xmlns:p14="http://schemas.microsoft.com/office/powerpoint/2010/main" val="1265495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15" name="Inhaltsplatzhalter 14"/>
          <p:cNvSpPr>
            <a:spLocks noGrp="1"/>
          </p:cNvSpPr>
          <p:nvPr>
            <p:ph sz="quarter" idx="15"/>
          </p:nvPr>
        </p:nvSpPr>
        <p:spPr>
          <a:xfrm>
            <a:off x="0" y="1"/>
            <a:ext cx="9144000" cy="6857999"/>
          </a:xfrm>
        </p:spPr>
        <p:txBody>
          <a:bodyPr/>
          <a:lstStyle>
            <a:lvl1pPr marL="0" indent="0">
              <a:spcBef>
                <a:spcPts val="0"/>
              </a:spcBef>
              <a:buNone/>
              <a:defRPr sz="1800"/>
            </a:lvl1pPr>
          </a:lstStyle>
          <a:p>
            <a:pPr lvl="0"/>
            <a:r>
              <a:rPr lang="de-DE" smtClean="0"/>
              <a:t>Textmasterformat bearbeiten</a:t>
            </a:r>
          </a:p>
        </p:txBody>
      </p:sp>
    </p:spTree>
    <p:extLst>
      <p:ext uri="{BB962C8B-B14F-4D97-AF65-F5344CB8AC3E}">
        <p14:creationId xmlns:p14="http://schemas.microsoft.com/office/powerpoint/2010/main" val="15885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mit Hinterlegung und Aufzählung">
    <p:spTree>
      <p:nvGrpSpPr>
        <p:cNvPr id="1" name=""/>
        <p:cNvGrpSpPr/>
        <p:nvPr/>
      </p:nvGrpSpPr>
      <p:grpSpPr>
        <a:xfrm>
          <a:off x="0" y="0"/>
          <a:ext cx="0" cy="0"/>
          <a:chOff x="0" y="0"/>
          <a:chExt cx="0" cy="0"/>
        </a:xfrm>
      </p:grpSpPr>
      <p:sp>
        <p:nvSpPr>
          <p:cNvPr id="4" name="Rechteck 3"/>
          <p:cNvSpPr/>
          <p:nvPr userDrawn="1"/>
        </p:nvSpPr>
        <p:spPr>
          <a:xfrm>
            <a:off x="0" y="1093788"/>
            <a:ext cx="9144000" cy="48847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81107" tIns="40554" rIns="81107" bIns="40554" anchor="ctr"/>
          <a:lstStyle/>
          <a:p>
            <a:pPr algn="ctr" defTabSz="914242" fontAlgn="auto">
              <a:spcBef>
                <a:spcPts val="0"/>
              </a:spcBef>
              <a:spcAft>
                <a:spcPts val="0"/>
              </a:spcAft>
              <a:defRPr/>
            </a:pPr>
            <a:endParaRPr lang="de-DE" dirty="0">
              <a:noFill/>
            </a:endParaRPr>
          </a:p>
        </p:txBody>
      </p:sp>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84078" y="1235755"/>
            <a:ext cx="8019513" cy="4602675"/>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6"/>
          </p:nvPr>
        </p:nvSpPr>
        <p:spPr/>
        <p:txBody>
          <a:bodyPr/>
          <a:lstStyle>
            <a:lvl1pPr>
              <a:defRPr/>
            </a:lvl1pPr>
          </a:lstStyle>
          <a:p>
            <a:pPr>
              <a:defRPr/>
            </a:pPr>
            <a:r>
              <a:rPr lang="de-DE" smtClean="0"/>
              <a:t>10. Juni 2016</a:t>
            </a:r>
            <a:endParaRPr lang="de-DE" dirty="0"/>
          </a:p>
        </p:txBody>
      </p:sp>
      <p:sp>
        <p:nvSpPr>
          <p:cNvPr id="8" name="Foliennummernplatzhalter 9"/>
          <p:cNvSpPr>
            <a:spLocks noGrp="1"/>
          </p:cNvSpPr>
          <p:nvPr>
            <p:ph type="sldNum" sz="quarter" idx="17"/>
          </p:nvPr>
        </p:nvSpPr>
        <p:spPr/>
        <p:txBody>
          <a:bodyPr/>
          <a:lstStyle>
            <a:lvl1pPr>
              <a:defRPr/>
            </a:lvl1pPr>
          </a:lstStyle>
          <a:p>
            <a:pPr>
              <a:defRPr/>
            </a:pPr>
            <a:r>
              <a:rPr lang="de-DE"/>
              <a:t>Seite </a:t>
            </a:r>
            <a:fld id="{662E9BF2-67B0-4A9A-976B-518FC898E7BE}" type="slidenum">
              <a:rPr lang="de-DE"/>
              <a:pPr>
                <a:defRPr/>
              </a:pPr>
              <a:t>‹Nr.›</a:t>
            </a:fld>
            <a:endParaRPr lang="de-DE"/>
          </a:p>
        </p:txBody>
      </p:sp>
      <p:sp>
        <p:nvSpPr>
          <p:cNvPr id="9" name="Fußzeilenplatzhalter 11"/>
          <p:cNvSpPr>
            <a:spLocks noGrp="1"/>
          </p:cNvSpPr>
          <p:nvPr>
            <p:ph type="ftr" sz="quarter" idx="18"/>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141125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zweispaltig mit Fließtext">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4" name="Textplatzhalter 13"/>
          <p:cNvSpPr>
            <a:spLocks noGrp="1"/>
          </p:cNvSpPr>
          <p:nvPr>
            <p:ph type="body" sz="quarter" idx="15"/>
          </p:nvPr>
        </p:nvSpPr>
        <p:spPr>
          <a:xfrm>
            <a:off x="419820" y="1258734"/>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9" name="Textplatzhalter 13"/>
          <p:cNvSpPr>
            <a:spLocks noGrp="1"/>
          </p:cNvSpPr>
          <p:nvPr>
            <p:ph type="body" sz="quarter" idx="16"/>
          </p:nvPr>
        </p:nvSpPr>
        <p:spPr>
          <a:xfrm>
            <a:off x="4726574" y="1258735"/>
            <a:ext cx="3887223" cy="4554632"/>
          </a:xfrm>
          <a:ln>
            <a:noFill/>
          </a:ln>
        </p:spPr>
        <p:txBody>
          <a:bodyPr/>
          <a:lstStyle>
            <a:lvl1pPr marL="0" indent="0" algn="l">
              <a:spcBef>
                <a:spcPts val="0"/>
              </a:spcBef>
              <a:buNone/>
              <a:defRPr sz="1800" baseline="0"/>
            </a:lvl1pPr>
            <a:lvl2pPr algn="l">
              <a:buNone/>
              <a:defRPr sz="2100"/>
            </a:lvl2pPr>
            <a:lvl3pPr algn="l">
              <a:buNone/>
              <a:defRPr sz="2100"/>
            </a:lvl3pPr>
            <a:lvl4pPr algn="l">
              <a:buNone/>
              <a:defRPr sz="2100"/>
            </a:lvl4pPr>
            <a:lvl5pPr algn="l">
              <a:buNone/>
              <a:defRPr sz="2100"/>
            </a:lvl5pPr>
          </a:lstStyle>
          <a:p>
            <a:pPr lvl="0"/>
            <a:r>
              <a:rPr lang="de-DE" smtClean="0"/>
              <a:t>Textmasterformat bearbeiten</a:t>
            </a:r>
          </a:p>
        </p:txBody>
      </p:sp>
      <p:sp>
        <p:nvSpPr>
          <p:cNvPr id="7" name="Datumsplatzhalter 7"/>
          <p:cNvSpPr>
            <a:spLocks noGrp="1"/>
          </p:cNvSpPr>
          <p:nvPr>
            <p:ph type="dt" sz="half" idx="17"/>
          </p:nvPr>
        </p:nvSpPr>
        <p:spPr/>
        <p:txBody>
          <a:bodyPr/>
          <a:lstStyle>
            <a:lvl1pPr>
              <a:defRPr/>
            </a:lvl1pPr>
          </a:lstStyle>
          <a:p>
            <a:pPr>
              <a:defRPr/>
            </a:pPr>
            <a:r>
              <a:rPr lang="de-DE" smtClean="0"/>
              <a:t>10. Juni 2016</a:t>
            </a:r>
            <a:endParaRPr lang="de-DE" dirty="0"/>
          </a:p>
        </p:txBody>
      </p:sp>
      <p:sp>
        <p:nvSpPr>
          <p:cNvPr id="8" name="Foliennummernplatzhalter 9"/>
          <p:cNvSpPr>
            <a:spLocks noGrp="1"/>
          </p:cNvSpPr>
          <p:nvPr>
            <p:ph type="sldNum" sz="quarter" idx="18"/>
          </p:nvPr>
        </p:nvSpPr>
        <p:spPr/>
        <p:txBody>
          <a:bodyPr/>
          <a:lstStyle>
            <a:lvl1pPr>
              <a:defRPr/>
            </a:lvl1pPr>
          </a:lstStyle>
          <a:p>
            <a:pPr>
              <a:defRPr/>
            </a:pPr>
            <a:r>
              <a:rPr lang="de-DE"/>
              <a:t>Seite </a:t>
            </a:r>
            <a:fld id="{0CBBDEDA-C431-482D-B52F-0ABA2AE67FAA}" type="slidenum">
              <a:rPr lang="de-DE"/>
              <a:pPr>
                <a:defRPr/>
              </a:pPr>
              <a:t>‹Nr.›</a:t>
            </a:fld>
            <a:endParaRPr lang="de-DE"/>
          </a:p>
        </p:txBody>
      </p:sp>
      <p:sp>
        <p:nvSpPr>
          <p:cNvPr id="10" name="Fußzeilenplatzhalter 11"/>
          <p:cNvSpPr>
            <a:spLocks noGrp="1"/>
          </p:cNvSpPr>
          <p:nvPr>
            <p:ph type="ftr" sz="quarter" idx="19"/>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377225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zweispaltig mit Fließtext und Aufzählun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19820" y="1258735"/>
            <a:ext cx="3887223" cy="4554632"/>
          </a:xfrm>
        </p:spPr>
        <p:txBody>
          <a:bodyPr/>
          <a:lstStyle>
            <a:lvl1pPr marL="0" indent="0">
              <a:spcBef>
                <a:spcPts val="443"/>
              </a:spcBef>
              <a:buFont typeface="Arial" pitchFamily="34" charset="0"/>
              <a:buNone/>
              <a:defRPr sz="1800" baseline="0"/>
            </a:lvl1pPr>
            <a:lvl2pPr marL="0" indent="0">
              <a:spcBef>
                <a:spcPts val="443"/>
              </a:spcBef>
              <a:buFont typeface="Arial" pitchFamily="34" charset="0"/>
              <a:buNone/>
              <a:defRPr sz="1800"/>
            </a:lvl2pPr>
            <a:lvl3pPr marL="0" indent="0">
              <a:spcBef>
                <a:spcPts val="443"/>
              </a:spcBef>
              <a:buFont typeface="Arial" pitchFamily="34" charset="0"/>
              <a:buNone/>
              <a:defRPr sz="1800"/>
            </a:lvl3pPr>
            <a:lvl4pPr marL="0" indent="0">
              <a:buFont typeface="Symbol" pitchFamily="18" charset="2"/>
              <a:buNone/>
              <a:defRPr/>
            </a:lvl4pPr>
            <a:lvl5pPr marL="0" indent="0">
              <a:buNone/>
              <a:defRPr/>
            </a:lvl5pPr>
            <a:lvl6pPr marL="0" indent="0">
              <a:buNone/>
              <a:defRPr/>
            </a:lvl6pPr>
          </a:lstStyle>
          <a:p>
            <a:pPr lvl="0"/>
            <a:r>
              <a:rPr lang="de-DE" smtClean="0"/>
              <a:t>Textmasterformat bearbeiten</a:t>
            </a:r>
          </a:p>
        </p:txBody>
      </p:sp>
      <p:sp>
        <p:nvSpPr>
          <p:cNvPr id="9" name="Textplatzhalter 18"/>
          <p:cNvSpPr>
            <a:spLocks noGrp="1"/>
          </p:cNvSpPr>
          <p:nvPr>
            <p:ph type="body" sz="quarter" idx="16"/>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marL="666000" indent="-198000">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t>10. Juni 2016</a:t>
            </a:r>
            <a:endParaRPr lang="de-DE" dirty="0"/>
          </a:p>
        </p:txBody>
      </p:sp>
      <p:sp>
        <p:nvSpPr>
          <p:cNvPr id="8" name="Foliennummernplatzhalter 9"/>
          <p:cNvSpPr>
            <a:spLocks noGrp="1"/>
          </p:cNvSpPr>
          <p:nvPr>
            <p:ph type="sldNum" sz="quarter" idx="18"/>
          </p:nvPr>
        </p:nvSpPr>
        <p:spPr/>
        <p:txBody>
          <a:bodyPr/>
          <a:lstStyle>
            <a:lvl1pPr>
              <a:defRPr/>
            </a:lvl1pPr>
          </a:lstStyle>
          <a:p>
            <a:pPr>
              <a:defRPr/>
            </a:pPr>
            <a:r>
              <a:rPr lang="de-DE"/>
              <a:t>Seite </a:t>
            </a:r>
            <a:fld id="{AC6659D7-E0B5-4105-B231-FFB9A76C4704}" type="slidenum">
              <a:rPr lang="de-DE"/>
              <a:pPr>
                <a:defRPr/>
              </a:pPr>
              <a:t>‹Nr.›</a:t>
            </a:fld>
            <a:endParaRPr lang="de-DE"/>
          </a:p>
        </p:txBody>
      </p:sp>
      <p:sp>
        <p:nvSpPr>
          <p:cNvPr id="10" name="Fußzeilenplatzhalter 11"/>
          <p:cNvSpPr>
            <a:spLocks noGrp="1"/>
          </p:cNvSpPr>
          <p:nvPr>
            <p:ph type="ftr" sz="quarter" idx="19"/>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243190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zweispaltig mit Aufzählung">
    <p:spTree>
      <p:nvGrpSpPr>
        <p:cNvPr id="1" name=""/>
        <p:cNvGrpSpPr/>
        <p:nvPr/>
      </p:nvGrpSpPr>
      <p:grpSpPr>
        <a:xfrm>
          <a:off x="0" y="0"/>
          <a:ext cx="0" cy="0"/>
          <a:chOff x="0" y="0"/>
          <a:chExt cx="0" cy="0"/>
        </a:xfrm>
      </p:grpSpPr>
      <p:sp>
        <p:nvSpPr>
          <p:cNvPr id="5" name="Rechteck 4"/>
          <p:cNvSpPr/>
          <p:nvPr userDrawn="1"/>
        </p:nvSpPr>
        <p:spPr>
          <a:xfrm>
            <a:off x="419100" y="298450"/>
            <a:ext cx="63500" cy="496888"/>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6" name="Rechteck 5"/>
          <p:cNvSpPr/>
          <p:nvPr userDrawn="1"/>
        </p:nvSpPr>
        <p:spPr>
          <a:xfrm>
            <a:off x="452438" y="6084888"/>
            <a:ext cx="61912" cy="496887"/>
          </a:xfrm>
          <a:prstGeom prst="rect">
            <a:avLst/>
          </a:prstGeom>
          <a:solidFill>
            <a:srgbClr val="0062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914242" fontAlgn="auto">
              <a:spcBef>
                <a:spcPts val="0"/>
              </a:spcBef>
              <a:spcAft>
                <a:spcPts val="0"/>
              </a:spcAft>
              <a:defRPr/>
            </a:pPr>
            <a:endParaRPr lang="de-DE"/>
          </a:p>
        </p:txBody>
      </p:sp>
      <p:sp>
        <p:nvSpPr>
          <p:cNvPr id="2" name="Titel 1"/>
          <p:cNvSpPr>
            <a:spLocks noGrp="1"/>
          </p:cNvSpPr>
          <p:nvPr>
            <p:ph type="title"/>
          </p:nvPr>
        </p:nvSpPr>
        <p:spPr>
          <a:xfrm>
            <a:off x="488464" y="257389"/>
            <a:ext cx="8111595" cy="652582"/>
          </a:xfrm>
        </p:spPr>
        <p:txBody>
          <a:bodyPr>
            <a:noAutofit/>
          </a:bodyPr>
          <a:lstStyle>
            <a:lvl1pPr algn="l">
              <a:lnSpc>
                <a:spcPts val="2040"/>
              </a:lnSpc>
              <a:defRPr sz="2000" b="1"/>
            </a:lvl1pPr>
          </a:lstStyle>
          <a:p>
            <a:r>
              <a:rPr lang="de-DE" smtClean="0"/>
              <a:t>Titelmasterformat durch Klicken bearbeiten</a:t>
            </a:r>
            <a:endParaRPr lang="de-DE" dirty="0"/>
          </a:p>
        </p:txBody>
      </p:sp>
      <p:sp>
        <p:nvSpPr>
          <p:cNvPr id="19" name="Textplatzhalter 18"/>
          <p:cNvSpPr>
            <a:spLocks noGrp="1"/>
          </p:cNvSpPr>
          <p:nvPr>
            <p:ph type="body" sz="quarter" idx="15"/>
          </p:nvPr>
        </p:nvSpPr>
        <p:spPr>
          <a:xfrm>
            <a:off x="419820"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9" name="Textplatzhalter 18"/>
          <p:cNvSpPr>
            <a:spLocks noGrp="1"/>
          </p:cNvSpPr>
          <p:nvPr>
            <p:ph type="body" sz="quarter" idx="16"/>
          </p:nvPr>
        </p:nvSpPr>
        <p:spPr>
          <a:xfrm>
            <a:off x="4726862" y="1258735"/>
            <a:ext cx="3887223" cy="4554632"/>
          </a:xfrm>
        </p:spPr>
        <p:txBody>
          <a:bodyPr/>
          <a:lstStyle>
            <a:lvl1pPr marL="159660" indent="-159660">
              <a:spcBef>
                <a:spcPts val="443"/>
              </a:spcBef>
              <a:buFont typeface="Arial" pitchFamily="34" charset="0"/>
              <a:buChar char="−"/>
              <a:defRPr sz="1800" baseline="0"/>
            </a:lvl1pPr>
            <a:lvl2pPr marL="319320" indent="-159660">
              <a:spcBef>
                <a:spcPts val="443"/>
              </a:spcBef>
              <a:buFont typeface="Arial" pitchFamily="34" charset="0"/>
              <a:buChar char="•"/>
              <a:defRPr sz="1800"/>
            </a:lvl2pPr>
            <a:lvl3pPr marL="478980" indent="-159660">
              <a:spcBef>
                <a:spcPts val="443"/>
              </a:spcBef>
              <a:buFont typeface="Arial" pitchFamily="34" charset="0"/>
              <a:buChar char="∙"/>
              <a:defRPr sz="1800"/>
            </a:lvl3pPr>
            <a:lvl4pPr marL="666000" indent="-198000">
              <a:buFont typeface="Symbol" pitchFamily="18" charset="2"/>
              <a:buChar char="-"/>
              <a:defRPr/>
            </a:lvl4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7" name="Datumsplatzhalter 7"/>
          <p:cNvSpPr>
            <a:spLocks noGrp="1"/>
          </p:cNvSpPr>
          <p:nvPr>
            <p:ph type="dt" sz="half" idx="17"/>
          </p:nvPr>
        </p:nvSpPr>
        <p:spPr/>
        <p:txBody>
          <a:bodyPr/>
          <a:lstStyle>
            <a:lvl1pPr>
              <a:defRPr/>
            </a:lvl1pPr>
          </a:lstStyle>
          <a:p>
            <a:pPr>
              <a:defRPr/>
            </a:pPr>
            <a:r>
              <a:rPr lang="de-DE" smtClean="0"/>
              <a:t>10. Juni 2016</a:t>
            </a:r>
            <a:endParaRPr lang="de-DE" dirty="0"/>
          </a:p>
        </p:txBody>
      </p:sp>
      <p:sp>
        <p:nvSpPr>
          <p:cNvPr id="8" name="Foliennummernplatzhalter 9"/>
          <p:cNvSpPr>
            <a:spLocks noGrp="1"/>
          </p:cNvSpPr>
          <p:nvPr>
            <p:ph type="sldNum" sz="quarter" idx="18"/>
          </p:nvPr>
        </p:nvSpPr>
        <p:spPr/>
        <p:txBody>
          <a:bodyPr/>
          <a:lstStyle>
            <a:lvl1pPr>
              <a:defRPr/>
            </a:lvl1pPr>
          </a:lstStyle>
          <a:p>
            <a:pPr>
              <a:defRPr/>
            </a:pPr>
            <a:r>
              <a:rPr lang="de-DE"/>
              <a:t>Seite </a:t>
            </a:r>
            <a:fld id="{82524E9C-EA92-47D3-A9FF-41FF88C4ED69}" type="slidenum">
              <a:rPr lang="de-DE"/>
              <a:pPr>
                <a:defRPr/>
              </a:pPr>
              <a:t>‹Nr.›</a:t>
            </a:fld>
            <a:endParaRPr lang="de-DE"/>
          </a:p>
        </p:txBody>
      </p:sp>
      <p:sp>
        <p:nvSpPr>
          <p:cNvPr id="10" name="Fußzeilenplatzhalter 11"/>
          <p:cNvSpPr>
            <a:spLocks noGrp="1"/>
          </p:cNvSpPr>
          <p:nvPr>
            <p:ph type="ftr" sz="quarter" idx="19"/>
          </p:nvPr>
        </p:nvSpPr>
        <p:spPr/>
        <p:txBody>
          <a:bodyPr/>
          <a:lstStyle>
            <a:lvl1pPr>
              <a:defRPr/>
            </a:lvl1pPr>
          </a:lstStyle>
          <a:p>
            <a:pPr>
              <a:defRPr/>
            </a:pPr>
            <a:r>
              <a:rPr lang="de-DE" smtClean="0"/>
              <a:t>David Ballaschk, Forum Zahlungsverkehr, 11.04.2018</a:t>
            </a:r>
            <a:endParaRPr lang="de-DE" dirty="0"/>
          </a:p>
        </p:txBody>
      </p:sp>
    </p:spTree>
    <p:extLst>
      <p:ext uri="{BB962C8B-B14F-4D97-AF65-F5344CB8AC3E}">
        <p14:creationId xmlns:p14="http://schemas.microsoft.com/office/powerpoint/2010/main" val="394888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88950" y="241300"/>
            <a:ext cx="81089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de-DE" altLang="de-DE" smtClean="0"/>
              <a:t>Titel</a:t>
            </a:r>
          </a:p>
        </p:txBody>
      </p:sp>
      <p:sp>
        <p:nvSpPr>
          <p:cNvPr id="3" name="Textplatzhalter 2"/>
          <p:cNvSpPr>
            <a:spLocks noGrp="1"/>
          </p:cNvSpPr>
          <p:nvPr>
            <p:ph type="body" idx="1"/>
          </p:nvPr>
        </p:nvSpPr>
        <p:spPr>
          <a:xfrm>
            <a:off x="419100" y="1258888"/>
            <a:ext cx="8188325" cy="4554537"/>
          </a:xfrm>
          <a:prstGeom prst="rect">
            <a:avLst/>
          </a:prstGeom>
        </p:spPr>
        <p:txBody>
          <a:bodyPr vert="horz" lIns="91424" tIns="45712" rIns="91424" bIns="45712" rtlCol="0">
            <a:normAutofit/>
          </a:body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4" name="Datumsplatzhalter 3"/>
          <p:cNvSpPr>
            <a:spLocks noGrp="1"/>
          </p:cNvSpPr>
          <p:nvPr>
            <p:ph type="dt" sz="half" idx="2"/>
          </p:nvPr>
        </p:nvSpPr>
        <p:spPr>
          <a:xfrm>
            <a:off x="466725" y="6253163"/>
            <a:ext cx="2114550"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a:solidFill>
                  <a:schemeClr val="tx1"/>
                </a:solidFill>
                <a:latin typeface="+mn-lt"/>
                <a:cs typeface="+mn-cs"/>
              </a:defRPr>
            </a:lvl1pPr>
          </a:lstStyle>
          <a:p>
            <a:pPr>
              <a:defRPr/>
            </a:pPr>
            <a:r>
              <a:rPr lang="de-DE" smtClean="0"/>
              <a:t>10. Juni 2016</a:t>
            </a:r>
            <a:endParaRPr lang="de-DE" dirty="0"/>
          </a:p>
        </p:txBody>
      </p:sp>
      <p:sp>
        <p:nvSpPr>
          <p:cNvPr id="5" name="Fußzeilenplatzhalter 4"/>
          <p:cNvSpPr>
            <a:spLocks noGrp="1"/>
          </p:cNvSpPr>
          <p:nvPr>
            <p:ph type="ftr" sz="quarter" idx="3"/>
          </p:nvPr>
        </p:nvSpPr>
        <p:spPr>
          <a:xfrm>
            <a:off x="466725" y="6069013"/>
            <a:ext cx="8120063"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a:solidFill>
                  <a:schemeClr val="tx1"/>
                </a:solidFill>
                <a:latin typeface="+mn-lt"/>
                <a:cs typeface="+mn-cs"/>
              </a:defRPr>
            </a:lvl1pPr>
          </a:lstStyle>
          <a:p>
            <a:pPr>
              <a:defRPr/>
            </a:pPr>
            <a:r>
              <a:rPr lang="de-DE" smtClean="0"/>
              <a:t>David Ballaschk, Forum Zahlungsverkehr, 11.04.2018</a:t>
            </a:r>
            <a:endParaRPr lang="de-DE" dirty="0"/>
          </a:p>
        </p:txBody>
      </p:sp>
      <p:sp>
        <p:nvSpPr>
          <p:cNvPr id="6" name="Foliennummernplatzhalter 5"/>
          <p:cNvSpPr>
            <a:spLocks noGrp="1"/>
          </p:cNvSpPr>
          <p:nvPr>
            <p:ph type="sldNum" sz="quarter" idx="4"/>
          </p:nvPr>
        </p:nvSpPr>
        <p:spPr>
          <a:xfrm>
            <a:off x="466725" y="6432550"/>
            <a:ext cx="2114550"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b="1">
                <a:solidFill>
                  <a:schemeClr val="tx1"/>
                </a:solidFill>
                <a:latin typeface="+mn-lt"/>
                <a:cs typeface="+mn-cs"/>
              </a:defRPr>
            </a:lvl1pPr>
          </a:lstStyle>
          <a:p>
            <a:pPr>
              <a:defRPr/>
            </a:pPr>
            <a:r>
              <a:rPr lang="de-DE"/>
              <a:t>Seite </a:t>
            </a:r>
            <a:fld id="{E614C63F-95B3-4107-854E-3019008C775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806" r:id="rId17"/>
    <p:sldLayoutId id="2147483809" r:id="rId18"/>
  </p:sldLayoutIdLst>
  <p:hf hdr="0" dt="0"/>
  <p:txStyles>
    <p:titleStyle>
      <a:lvl1pPr algn="l" defTabSz="912813" rtl="0" eaLnBrk="0" fontAlgn="base" hangingPunct="0">
        <a:spcBef>
          <a:spcPct val="0"/>
        </a:spcBef>
        <a:spcAft>
          <a:spcPct val="0"/>
        </a:spcAft>
        <a:defRPr sz="2500" b="1" kern="120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8750"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1pPr>
      <a:lvl2pPr marL="31908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2pPr>
      <a:lvl3pPr marL="47783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3pPr>
      <a:lvl4pPr marL="665163" indent="-196850" algn="l" defTabSz="912813" rtl="0" eaLnBrk="0" fontAlgn="base" hangingPunct="0">
        <a:spcBef>
          <a:spcPct val="20000"/>
        </a:spcBef>
        <a:spcAft>
          <a:spcPct val="0"/>
        </a:spcAft>
        <a:buFont typeface="Symbol" pitchFamily="18" charset="2"/>
        <a:buChar char="-"/>
        <a:defRPr kern="1200">
          <a:solidFill>
            <a:schemeClr val="tx1"/>
          </a:solidFill>
          <a:latin typeface="+mn-lt"/>
          <a:ea typeface="+mn-ea"/>
          <a:cs typeface="+mn-cs"/>
        </a:defRPr>
      </a:lvl4pPr>
      <a:lvl5pPr marL="844550" indent="-15716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42" rtl="0" eaLnBrk="1" latinLnBrk="0" hangingPunct="1">
        <a:defRPr sz="1800" kern="1200">
          <a:solidFill>
            <a:schemeClr val="tx1"/>
          </a:solidFill>
          <a:latin typeface="+mn-lt"/>
          <a:ea typeface="+mn-ea"/>
          <a:cs typeface="+mn-cs"/>
        </a:defRPr>
      </a:lvl1pPr>
      <a:lvl2pPr marL="457121"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2" algn="l" defTabSz="914242" rtl="0" eaLnBrk="1" latinLnBrk="0" hangingPunct="1">
        <a:defRPr sz="1800" kern="1200">
          <a:solidFill>
            <a:schemeClr val="tx1"/>
          </a:solidFill>
          <a:latin typeface="+mn-lt"/>
          <a:ea typeface="+mn-ea"/>
          <a:cs typeface="+mn-cs"/>
        </a:defRPr>
      </a:lvl4pPr>
      <a:lvl5pPr marL="1828482" algn="l" defTabSz="914242" rtl="0" eaLnBrk="1" latinLnBrk="0" hangingPunct="1">
        <a:defRPr sz="1800" kern="1200">
          <a:solidFill>
            <a:schemeClr val="tx1"/>
          </a:solidFill>
          <a:latin typeface="+mn-lt"/>
          <a:ea typeface="+mn-ea"/>
          <a:cs typeface="+mn-cs"/>
        </a:defRPr>
      </a:lvl5pPr>
      <a:lvl6pPr marL="2285603" algn="l" defTabSz="914242" rtl="0" eaLnBrk="1" latinLnBrk="0" hangingPunct="1">
        <a:defRPr sz="1800" kern="1200">
          <a:solidFill>
            <a:schemeClr val="tx1"/>
          </a:solidFill>
          <a:latin typeface="+mn-lt"/>
          <a:ea typeface="+mn-ea"/>
          <a:cs typeface="+mn-cs"/>
        </a:defRPr>
      </a:lvl6pPr>
      <a:lvl7pPr marL="2742724" algn="l" defTabSz="914242" rtl="0" eaLnBrk="1" latinLnBrk="0" hangingPunct="1">
        <a:defRPr sz="1800" kern="1200">
          <a:solidFill>
            <a:schemeClr val="tx1"/>
          </a:solidFill>
          <a:latin typeface="+mn-lt"/>
          <a:ea typeface="+mn-ea"/>
          <a:cs typeface="+mn-cs"/>
        </a:defRPr>
      </a:lvl7pPr>
      <a:lvl8pPr marL="3199845" algn="l" defTabSz="914242" rtl="0" eaLnBrk="1" latinLnBrk="0" hangingPunct="1">
        <a:defRPr sz="1800" kern="1200">
          <a:solidFill>
            <a:schemeClr val="tx1"/>
          </a:solidFill>
          <a:latin typeface="+mn-lt"/>
          <a:ea typeface="+mn-ea"/>
          <a:cs typeface="+mn-cs"/>
        </a:defRPr>
      </a:lvl8pPr>
      <a:lvl9pPr marL="3656965" algn="l" defTabSz="9142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88950" y="241300"/>
            <a:ext cx="81089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de-DE" altLang="de-DE" smtClean="0"/>
              <a:t>Titel</a:t>
            </a:r>
          </a:p>
        </p:txBody>
      </p:sp>
      <p:sp>
        <p:nvSpPr>
          <p:cNvPr id="3" name="Textplatzhalter 2"/>
          <p:cNvSpPr>
            <a:spLocks noGrp="1"/>
          </p:cNvSpPr>
          <p:nvPr>
            <p:ph type="body" idx="1"/>
          </p:nvPr>
        </p:nvSpPr>
        <p:spPr>
          <a:xfrm>
            <a:off x="419100" y="1258888"/>
            <a:ext cx="8188325" cy="4554537"/>
          </a:xfrm>
          <a:prstGeom prst="rect">
            <a:avLst/>
          </a:prstGeom>
        </p:spPr>
        <p:txBody>
          <a:bodyPr vert="horz" lIns="91424" tIns="45712" rIns="91424" bIns="45712" rtlCol="0">
            <a:normAutofit/>
          </a:body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4" name="Datumsplatzhalter 3"/>
          <p:cNvSpPr>
            <a:spLocks noGrp="1"/>
          </p:cNvSpPr>
          <p:nvPr>
            <p:ph type="dt" sz="half" idx="2"/>
          </p:nvPr>
        </p:nvSpPr>
        <p:spPr>
          <a:xfrm>
            <a:off x="466725" y="6253163"/>
            <a:ext cx="2114550"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a:solidFill>
                  <a:schemeClr val="tx1"/>
                </a:solidFill>
                <a:latin typeface="+mn-lt"/>
                <a:cs typeface="+mn-cs"/>
              </a:defRPr>
            </a:lvl1pPr>
          </a:lstStyle>
          <a:p>
            <a:pPr>
              <a:defRPr/>
            </a:pPr>
            <a:r>
              <a:rPr lang="de-DE" smtClean="0">
                <a:solidFill>
                  <a:prstClr val="black"/>
                </a:solidFill>
              </a:rPr>
              <a:t>10. Juni 2016</a:t>
            </a:r>
            <a:endParaRPr lang="de-DE" dirty="0">
              <a:solidFill>
                <a:prstClr val="black"/>
              </a:solidFill>
            </a:endParaRPr>
          </a:p>
        </p:txBody>
      </p:sp>
      <p:sp>
        <p:nvSpPr>
          <p:cNvPr id="5" name="Fußzeilenplatzhalter 4"/>
          <p:cNvSpPr>
            <a:spLocks noGrp="1"/>
          </p:cNvSpPr>
          <p:nvPr>
            <p:ph type="ftr" sz="quarter" idx="3"/>
          </p:nvPr>
        </p:nvSpPr>
        <p:spPr>
          <a:xfrm>
            <a:off x="466725" y="6069013"/>
            <a:ext cx="8120063"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a:solidFill>
                  <a:schemeClr val="tx1"/>
                </a:solidFill>
                <a:latin typeface="+mn-lt"/>
                <a:cs typeface="+mn-cs"/>
              </a:defRPr>
            </a:lvl1pPr>
          </a:lstStyle>
          <a:p>
            <a:pPr>
              <a:defRPr/>
            </a:pPr>
            <a:r>
              <a:rPr lang="de-DE" smtClean="0">
                <a:solidFill>
                  <a:prstClr val="black"/>
                </a:solidFill>
              </a:rPr>
              <a:t>David Ballaschk, Forum Zahlungsverkehr, 11.04.2018</a:t>
            </a:r>
            <a:endParaRPr lang="de-DE" dirty="0">
              <a:solidFill>
                <a:prstClr val="black"/>
              </a:solidFill>
            </a:endParaRPr>
          </a:p>
        </p:txBody>
      </p:sp>
      <p:sp>
        <p:nvSpPr>
          <p:cNvPr id="6" name="Foliennummernplatzhalter 5"/>
          <p:cNvSpPr>
            <a:spLocks noGrp="1"/>
          </p:cNvSpPr>
          <p:nvPr>
            <p:ph type="sldNum" sz="quarter" idx="4"/>
          </p:nvPr>
        </p:nvSpPr>
        <p:spPr>
          <a:xfrm>
            <a:off x="466725" y="6432550"/>
            <a:ext cx="2114550"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b="1">
                <a:solidFill>
                  <a:schemeClr val="tx1"/>
                </a:solidFill>
                <a:latin typeface="+mn-lt"/>
                <a:cs typeface="+mn-cs"/>
              </a:defRPr>
            </a:lvl1pPr>
          </a:lstStyle>
          <a:p>
            <a:pPr>
              <a:defRPr/>
            </a:pPr>
            <a:r>
              <a:rPr lang="de-DE">
                <a:solidFill>
                  <a:prstClr val="black"/>
                </a:solidFill>
              </a:rPr>
              <a:t>Seite </a:t>
            </a:r>
            <a:fld id="{E614C63F-95B3-4107-854E-3019008C7757}" type="slidenum">
              <a:rPr lang="de-DE">
                <a:solidFill>
                  <a:prstClr val="black"/>
                </a:solidFill>
              </a:rPr>
              <a:pPr>
                <a:defRPr/>
              </a:pPr>
              <a:t>‹Nr.›</a:t>
            </a:fld>
            <a:endParaRPr lang="de-DE">
              <a:solidFill>
                <a:prstClr val="black"/>
              </a:solidFill>
            </a:endParaRPr>
          </a:p>
        </p:txBody>
      </p:sp>
    </p:spTree>
    <p:extLst>
      <p:ext uri="{BB962C8B-B14F-4D97-AF65-F5344CB8AC3E}">
        <p14:creationId xmlns:p14="http://schemas.microsoft.com/office/powerpoint/2010/main" val="146980405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807" r:id="rId17"/>
    <p:sldLayoutId id="2147483808" r:id="rId18"/>
  </p:sldLayoutIdLst>
  <p:hf hdr="0" dt="0"/>
  <p:txStyles>
    <p:titleStyle>
      <a:lvl1pPr algn="l" defTabSz="912813" rtl="0" eaLnBrk="0" fontAlgn="base" hangingPunct="0">
        <a:spcBef>
          <a:spcPct val="0"/>
        </a:spcBef>
        <a:spcAft>
          <a:spcPct val="0"/>
        </a:spcAft>
        <a:defRPr sz="2500" b="1" kern="120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8750"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1pPr>
      <a:lvl2pPr marL="31908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2pPr>
      <a:lvl3pPr marL="47783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3pPr>
      <a:lvl4pPr marL="665163" indent="-196850" algn="l" defTabSz="912813" rtl="0" eaLnBrk="0" fontAlgn="base" hangingPunct="0">
        <a:spcBef>
          <a:spcPct val="20000"/>
        </a:spcBef>
        <a:spcAft>
          <a:spcPct val="0"/>
        </a:spcAft>
        <a:buFont typeface="Symbol" pitchFamily="18" charset="2"/>
        <a:buChar char="-"/>
        <a:defRPr kern="1200">
          <a:solidFill>
            <a:schemeClr val="tx1"/>
          </a:solidFill>
          <a:latin typeface="+mn-lt"/>
          <a:ea typeface="+mn-ea"/>
          <a:cs typeface="+mn-cs"/>
        </a:defRPr>
      </a:lvl4pPr>
      <a:lvl5pPr marL="844550" indent="-15716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42" rtl="0" eaLnBrk="1" latinLnBrk="0" hangingPunct="1">
        <a:defRPr sz="1800" kern="1200">
          <a:solidFill>
            <a:schemeClr val="tx1"/>
          </a:solidFill>
          <a:latin typeface="+mn-lt"/>
          <a:ea typeface="+mn-ea"/>
          <a:cs typeface="+mn-cs"/>
        </a:defRPr>
      </a:lvl1pPr>
      <a:lvl2pPr marL="457121"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2" algn="l" defTabSz="914242" rtl="0" eaLnBrk="1" latinLnBrk="0" hangingPunct="1">
        <a:defRPr sz="1800" kern="1200">
          <a:solidFill>
            <a:schemeClr val="tx1"/>
          </a:solidFill>
          <a:latin typeface="+mn-lt"/>
          <a:ea typeface="+mn-ea"/>
          <a:cs typeface="+mn-cs"/>
        </a:defRPr>
      </a:lvl4pPr>
      <a:lvl5pPr marL="1828482" algn="l" defTabSz="914242" rtl="0" eaLnBrk="1" latinLnBrk="0" hangingPunct="1">
        <a:defRPr sz="1800" kern="1200">
          <a:solidFill>
            <a:schemeClr val="tx1"/>
          </a:solidFill>
          <a:latin typeface="+mn-lt"/>
          <a:ea typeface="+mn-ea"/>
          <a:cs typeface="+mn-cs"/>
        </a:defRPr>
      </a:lvl5pPr>
      <a:lvl6pPr marL="2285603" algn="l" defTabSz="914242" rtl="0" eaLnBrk="1" latinLnBrk="0" hangingPunct="1">
        <a:defRPr sz="1800" kern="1200">
          <a:solidFill>
            <a:schemeClr val="tx1"/>
          </a:solidFill>
          <a:latin typeface="+mn-lt"/>
          <a:ea typeface="+mn-ea"/>
          <a:cs typeface="+mn-cs"/>
        </a:defRPr>
      </a:lvl6pPr>
      <a:lvl7pPr marL="2742724" algn="l" defTabSz="914242" rtl="0" eaLnBrk="1" latinLnBrk="0" hangingPunct="1">
        <a:defRPr sz="1800" kern="1200">
          <a:solidFill>
            <a:schemeClr val="tx1"/>
          </a:solidFill>
          <a:latin typeface="+mn-lt"/>
          <a:ea typeface="+mn-ea"/>
          <a:cs typeface="+mn-cs"/>
        </a:defRPr>
      </a:lvl7pPr>
      <a:lvl8pPr marL="3199845" algn="l" defTabSz="914242" rtl="0" eaLnBrk="1" latinLnBrk="0" hangingPunct="1">
        <a:defRPr sz="1800" kern="1200">
          <a:solidFill>
            <a:schemeClr val="tx1"/>
          </a:solidFill>
          <a:latin typeface="+mn-lt"/>
          <a:ea typeface="+mn-ea"/>
          <a:cs typeface="+mn-cs"/>
        </a:defRPr>
      </a:lvl8pPr>
      <a:lvl9pPr marL="3656965" algn="l" defTabSz="9142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88950" y="241300"/>
            <a:ext cx="81089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de-DE" altLang="de-DE" smtClean="0"/>
              <a:t>Titel</a:t>
            </a:r>
          </a:p>
        </p:txBody>
      </p:sp>
      <p:sp>
        <p:nvSpPr>
          <p:cNvPr id="3" name="Textplatzhalter 2"/>
          <p:cNvSpPr>
            <a:spLocks noGrp="1"/>
          </p:cNvSpPr>
          <p:nvPr>
            <p:ph type="body" idx="1"/>
          </p:nvPr>
        </p:nvSpPr>
        <p:spPr>
          <a:xfrm>
            <a:off x="419100" y="1258888"/>
            <a:ext cx="8188325" cy="4554537"/>
          </a:xfrm>
          <a:prstGeom prst="rect">
            <a:avLst/>
          </a:prstGeom>
        </p:spPr>
        <p:txBody>
          <a:bodyPr vert="horz" lIns="91424" tIns="45712" rIns="91424" bIns="45712" rtlCol="0">
            <a:normAutofit/>
          </a:body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p:txBody>
      </p:sp>
      <p:sp>
        <p:nvSpPr>
          <p:cNvPr id="4" name="Datumsplatzhalter 3"/>
          <p:cNvSpPr>
            <a:spLocks noGrp="1"/>
          </p:cNvSpPr>
          <p:nvPr>
            <p:ph type="dt" sz="half" idx="2"/>
          </p:nvPr>
        </p:nvSpPr>
        <p:spPr>
          <a:xfrm>
            <a:off x="466725" y="6253163"/>
            <a:ext cx="2114550"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a:solidFill>
                  <a:schemeClr val="tx1"/>
                </a:solidFill>
                <a:latin typeface="+mn-lt"/>
                <a:cs typeface="+mn-cs"/>
              </a:defRPr>
            </a:lvl1pPr>
          </a:lstStyle>
          <a:p>
            <a:pPr>
              <a:defRPr/>
            </a:pPr>
            <a:r>
              <a:rPr lang="de-DE" smtClean="0">
                <a:solidFill>
                  <a:prstClr val="black"/>
                </a:solidFill>
              </a:rPr>
              <a:t>10. Juni 2016</a:t>
            </a:r>
            <a:endParaRPr lang="de-DE" dirty="0">
              <a:solidFill>
                <a:prstClr val="black"/>
              </a:solidFill>
            </a:endParaRPr>
          </a:p>
        </p:txBody>
      </p:sp>
      <p:sp>
        <p:nvSpPr>
          <p:cNvPr id="5" name="Fußzeilenplatzhalter 4"/>
          <p:cNvSpPr>
            <a:spLocks noGrp="1"/>
          </p:cNvSpPr>
          <p:nvPr>
            <p:ph type="ftr" sz="quarter" idx="3"/>
          </p:nvPr>
        </p:nvSpPr>
        <p:spPr>
          <a:xfrm>
            <a:off x="466725" y="6069013"/>
            <a:ext cx="8120063"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a:solidFill>
                  <a:schemeClr val="tx1"/>
                </a:solidFill>
                <a:latin typeface="+mn-lt"/>
                <a:cs typeface="+mn-cs"/>
              </a:defRPr>
            </a:lvl1pPr>
          </a:lstStyle>
          <a:p>
            <a:pPr>
              <a:defRPr/>
            </a:pPr>
            <a:r>
              <a:rPr lang="de-DE" smtClean="0">
                <a:solidFill>
                  <a:prstClr val="black"/>
                </a:solidFill>
              </a:rPr>
              <a:t>David Ballaschk, Forum Zahlungsverkehr, 11.04.2018</a:t>
            </a:r>
            <a:endParaRPr lang="de-DE" dirty="0">
              <a:solidFill>
                <a:prstClr val="black"/>
              </a:solidFill>
            </a:endParaRPr>
          </a:p>
        </p:txBody>
      </p:sp>
      <p:sp>
        <p:nvSpPr>
          <p:cNvPr id="6" name="Foliennummernplatzhalter 5"/>
          <p:cNvSpPr>
            <a:spLocks noGrp="1"/>
          </p:cNvSpPr>
          <p:nvPr>
            <p:ph type="sldNum" sz="quarter" idx="4"/>
          </p:nvPr>
        </p:nvSpPr>
        <p:spPr>
          <a:xfrm>
            <a:off x="466725" y="6432550"/>
            <a:ext cx="2114550" cy="161925"/>
          </a:xfrm>
          <a:prstGeom prst="rect">
            <a:avLst/>
          </a:prstGeom>
        </p:spPr>
        <p:txBody>
          <a:bodyPr vert="horz" lIns="81107" tIns="40554" rIns="81107" bIns="40554" rtlCol="0" anchor="ctr"/>
          <a:lstStyle>
            <a:lvl1pPr algn="l" defTabSz="914242" fontAlgn="auto">
              <a:lnSpc>
                <a:spcPct val="100000"/>
              </a:lnSpc>
              <a:spcBef>
                <a:spcPts val="0"/>
              </a:spcBef>
              <a:spcAft>
                <a:spcPts val="0"/>
              </a:spcAft>
              <a:defRPr sz="1200" b="1">
                <a:solidFill>
                  <a:schemeClr val="tx1"/>
                </a:solidFill>
                <a:latin typeface="+mn-lt"/>
                <a:cs typeface="+mn-cs"/>
              </a:defRPr>
            </a:lvl1pPr>
          </a:lstStyle>
          <a:p>
            <a:pPr>
              <a:defRPr/>
            </a:pPr>
            <a:r>
              <a:rPr lang="de-DE">
                <a:solidFill>
                  <a:prstClr val="black"/>
                </a:solidFill>
              </a:rPr>
              <a:t>Seite </a:t>
            </a:r>
            <a:fld id="{E614C63F-95B3-4107-854E-3019008C7757}" type="slidenum">
              <a:rPr lang="de-DE">
                <a:solidFill>
                  <a:prstClr val="black"/>
                </a:solidFill>
              </a:rPr>
              <a:pPr>
                <a:defRPr/>
              </a:pPr>
              <a:t>‹Nr.›</a:t>
            </a:fld>
            <a:endParaRPr lang="de-DE">
              <a:solidFill>
                <a:prstClr val="black"/>
              </a:solidFill>
            </a:endParaRPr>
          </a:p>
        </p:txBody>
      </p:sp>
    </p:spTree>
    <p:extLst>
      <p:ext uri="{BB962C8B-B14F-4D97-AF65-F5344CB8AC3E}">
        <p14:creationId xmlns:p14="http://schemas.microsoft.com/office/powerpoint/2010/main" val="164091792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hf hdr="0" dt="0"/>
  <p:txStyles>
    <p:titleStyle>
      <a:lvl1pPr algn="l" defTabSz="912813" rtl="0" eaLnBrk="0" fontAlgn="base" hangingPunct="0">
        <a:spcBef>
          <a:spcPct val="0"/>
        </a:spcBef>
        <a:spcAft>
          <a:spcPct val="0"/>
        </a:spcAft>
        <a:defRPr sz="2500" b="1" kern="120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8750"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1pPr>
      <a:lvl2pPr marL="31908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2pPr>
      <a:lvl3pPr marL="47783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3pPr>
      <a:lvl4pPr marL="665163" indent="-196850" algn="l" defTabSz="912813" rtl="0" eaLnBrk="0" fontAlgn="base" hangingPunct="0">
        <a:spcBef>
          <a:spcPct val="20000"/>
        </a:spcBef>
        <a:spcAft>
          <a:spcPct val="0"/>
        </a:spcAft>
        <a:buFont typeface="Symbol" pitchFamily="18" charset="2"/>
        <a:buChar char="-"/>
        <a:defRPr kern="1200">
          <a:solidFill>
            <a:schemeClr val="tx1"/>
          </a:solidFill>
          <a:latin typeface="+mn-lt"/>
          <a:ea typeface="+mn-ea"/>
          <a:cs typeface="+mn-cs"/>
        </a:defRPr>
      </a:lvl4pPr>
      <a:lvl5pPr marL="844550" indent="-15716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42" rtl="0" eaLnBrk="1" latinLnBrk="0" hangingPunct="1">
        <a:defRPr sz="1800" kern="1200">
          <a:solidFill>
            <a:schemeClr val="tx1"/>
          </a:solidFill>
          <a:latin typeface="+mn-lt"/>
          <a:ea typeface="+mn-ea"/>
          <a:cs typeface="+mn-cs"/>
        </a:defRPr>
      </a:lvl1pPr>
      <a:lvl2pPr marL="457121"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2" algn="l" defTabSz="914242" rtl="0" eaLnBrk="1" latinLnBrk="0" hangingPunct="1">
        <a:defRPr sz="1800" kern="1200">
          <a:solidFill>
            <a:schemeClr val="tx1"/>
          </a:solidFill>
          <a:latin typeface="+mn-lt"/>
          <a:ea typeface="+mn-ea"/>
          <a:cs typeface="+mn-cs"/>
        </a:defRPr>
      </a:lvl4pPr>
      <a:lvl5pPr marL="1828482" algn="l" defTabSz="914242" rtl="0" eaLnBrk="1" latinLnBrk="0" hangingPunct="1">
        <a:defRPr sz="1800" kern="1200">
          <a:solidFill>
            <a:schemeClr val="tx1"/>
          </a:solidFill>
          <a:latin typeface="+mn-lt"/>
          <a:ea typeface="+mn-ea"/>
          <a:cs typeface="+mn-cs"/>
        </a:defRPr>
      </a:lvl5pPr>
      <a:lvl6pPr marL="2285603" algn="l" defTabSz="914242" rtl="0" eaLnBrk="1" latinLnBrk="0" hangingPunct="1">
        <a:defRPr sz="1800" kern="1200">
          <a:solidFill>
            <a:schemeClr val="tx1"/>
          </a:solidFill>
          <a:latin typeface="+mn-lt"/>
          <a:ea typeface="+mn-ea"/>
          <a:cs typeface="+mn-cs"/>
        </a:defRPr>
      </a:lvl6pPr>
      <a:lvl7pPr marL="2742724" algn="l" defTabSz="914242" rtl="0" eaLnBrk="1" latinLnBrk="0" hangingPunct="1">
        <a:defRPr sz="1800" kern="1200">
          <a:solidFill>
            <a:schemeClr val="tx1"/>
          </a:solidFill>
          <a:latin typeface="+mn-lt"/>
          <a:ea typeface="+mn-ea"/>
          <a:cs typeface="+mn-cs"/>
        </a:defRPr>
      </a:lvl7pPr>
      <a:lvl8pPr marL="3199845" algn="l" defTabSz="914242" rtl="0" eaLnBrk="1" latinLnBrk="0" hangingPunct="1">
        <a:defRPr sz="1800" kern="1200">
          <a:solidFill>
            <a:schemeClr val="tx1"/>
          </a:solidFill>
          <a:latin typeface="+mn-lt"/>
          <a:ea typeface="+mn-ea"/>
          <a:cs typeface="+mn-cs"/>
        </a:defRPr>
      </a:lvl8pPr>
      <a:lvl9pPr marL="3656965" algn="l" defTabSz="9142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4.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79.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google.de/url?sa=i&amp;rct=j&amp;q=&amp;esrc=s&amp;source=images&amp;cd=&amp;cad=rja&amp;uact=8&amp;ved=0ahUKEwii0LrUuZ3YAhUpIsAKHeIuBnYQjRwIBw&amp;url=http://www.kreditkarten.net/lexikon/paypass.html&amp;psig=AOvVaw0C0rKfaXCNuzhMGFALCU2L&amp;ust=1514026275466069" TargetMode="Externa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s://www.google.de/url?sa=i&amp;rct=j&amp;q=&amp;esrc=s&amp;source=images&amp;cd=&amp;cad=rja&amp;uact=8&amp;ved=&amp;url=https://letstalkpayments.com/visa-paywave-leads-to-drive-contactless-payments-in-india/&amp;psig=AOvVaw0xZn8bcMXKpQoeVCPbV7Tv&amp;ust=1514026116682968" TargetMode="External"/><Relationship Id="rId10" Type="http://schemas.openxmlformats.org/officeDocument/2006/relationships/hyperlink" Target="https://www.google.de/url?sa=i&amp;rct=j&amp;q=&amp;esrc=s&amp;source=images&amp;cd=&amp;cad=rja&amp;uact=8&amp;ved=0ahUKEwiyxdCNup3YAhUhOsAKHWzPCmgQjRwIBw&amp;url=https://nocash.blog/2017/07/29/girocard-kontaktlos-den-richtigen-moment-verpasst/&amp;psig=AOvVaw0r6_UWk61hSgEYSA20lq2D&amp;ust=1514026418350002" TargetMode="External"/><Relationship Id="rId4" Type="http://schemas.openxmlformats.org/officeDocument/2006/relationships/image" Target="../media/image10.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ctrTitle"/>
          </p:nvPr>
        </p:nvSpPr>
        <p:spPr>
          <a:xfrm>
            <a:off x="881208" y="3058160"/>
            <a:ext cx="8256381" cy="722643"/>
          </a:xfrm>
        </p:spPr>
        <p:txBody>
          <a:bodyPr>
            <a:normAutofit fontScale="90000"/>
          </a:bodyPr>
          <a:lstStyle/>
          <a:p>
            <a:pPr eaLnBrk="1" hangingPunct="1"/>
            <a:r>
              <a:rPr lang="de-DE" cap="all" dirty="0"/>
              <a:t>Bezahlen </a:t>
            </a:r>
            <a:r>
              <a:rPr lang="de-DE" cap="all" dirty="0" smtClean="0"/>
              <a:t>2020 </a:t>
            </a:r>
            <a:br>
              <a:rPr lang="de-DE" cap="all" dirty="0" smtClean="0"/>
            </a:br>
            <a:r>
              <a:rPr lang="de-DE" cap="all" dirty="0" smtClean="0"/>
              <a:t>Digital</a:t>
            </a:r>
            <a:r>
              <a:rPr lang="de-DE" cap="all" dirty="0"/>
              <a:t>, instant und global</a:t>
            </a:r>
            <a:r>
              <a:rPr lang="de-DE" dirty="0"/>
              <a:t/>
            </a:r>
            <a:br>
              <a:rPr lang="de-DE" dirty="0"/>
            </a:br>
            <a:endParaRPr lang="de-DE" altLang="de-DE" dirty="0"/>
          </a:p>
        </p:txBody>
      </p:sp>
      <p:sp>
        <p:nvSpPr>
          <p:cNvPr id="18436" name="Textplatzhalter 3"/>
          <p:cNvSpPr>
            <a:spLocks noGrp="1"/>
          </p:cNvSpPr>
          <p:nvPr>
            <p:ph type="body" sz="quarter" idx="13"/>
          </p:nvPr>
        </p:nvSpPr>
        <p:spPr bwMode="auto">
          <a:xfrm>
            <a:off x="889096" y="3796904"/>
            <a:ext cx="8259570" cy="304746"/>
          </a:xfrm>
        </p:spPr>
        <p:txBody>
          <a:bodyPr wrap="square" numCol="1" anchor="t" anchorCtr="0" compatLnSpc="1">
            <a:prstTxWarp prst="textNoShape">
              <a:avLst/>
            </a:prstTxWarp>
            <a:normAutofit/>
          </a:bodyPr>
          <a:lstStyle/>
          <a:p>
            <a:pPr eaLnBrk="1" hangingPunct="1"/>
            <a:r>
              <a:rPr lang="de-DE" altLang="de-DE" b="0" cap="all" dirty="0" smtClean="0"/>
              <a:t>David Ballaschk, Grundsatzfragen Zahlungsverkehr pp.</a:t>
            </a:r>
            <a:endParaRPr lang="de-DE" altLang="de-DE" b="0" cap="all" dirty="0"/>
          </a:p>
          <a:p>
            <a:pPr eaLnBrk="1" hangingPunct="1"/>
            <a:endParaRPr lang="de-DE" altLang="de-DE" b="0" dirty="0"/>
          </a:p>
        </p:txBody>
      </p:sp>
      <p:sp>
        <p:nvSpPr>
          <p:cNvPr id="5" name="Textplatzhalter 3"/>
          <p:cNvSpPr txBox="1">
            <a:spLocks/>
          </p:cNvSpPr>
          <p:nvPr/>
        </p:nvSpPr>
        <p:spPr bwMode="auto">
          <a:xfrm>
            <a:off x="1" y="5924550"/>
            <a:ext cx="9144000" cy="701675"/>
          </a:xfrm>
          <a:prstGeom prst="rect">
            <a:avLst/>
          </a:prstGeom>
        </p:spPr>
        <p:txBody>
          <a:bodyPr vert="horz" wrap="square" lIns="91424" tIns="45712" rIns="91424" bIns="45712" numCol="1" rtlCol="0" anchor="t" anchorCtr="0" compatLnSpc="1">
            <a:prstTxWarp prst="textNoShape">
              <a:avLst/>
            </a:prstTxWarp>
            <a:normAutofit/>
          </a:bodyPr>
          <a:lstStyle>
            <a:lvl1pPr marL="158750" indent="-158750" algn="l" defTabSz="912813" rtl="0" eaLnBrk="0" fontAlgn="base" hangingPunct="0">
              <a:spcBef>
                <a:spcPts val="438"/>
              </a:spcBef>
              <a:spcAft>
                <a:spcPct val="0"/>
              </a:spcAft>
              <a:buFont typeface="Arial" charset="0"/>
              <a:buNone/>
              <a:defRPr sz="1100" b="1" kern="1200">
                <a:solidFill>
                  <a:schemeClr val="tx1"/>
                </a:solidFill>
                <a:latin typeface="+mn-lt"/>
                <a:ea typeface="+mn-ea"/>
                <a:cs typeface="+mn-cs"/>
              </a:defRPr>
            </a:lvl1pPr>
            <a:lvl2pPr marL="31908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2pPr>
            <a:lvl3pPr marL="477838" indent="-158750" algn="l" defTabSz="912813" rtl="0" eaLnBrk="0" fontAlgn="base" hangingPunct="0">
              <a:spcBef>
                <a:spcPts val="438"/>
              </a:spcBef>
              <a:spcAft>
                <a:spcPct val="0"/>
              </a:spcAft>
              <a:buFont typeface="Arial" charset="0"/>
              <a:buChar char="∙"/>
              <a:defRPr kern="1200">
                <a:solidFill>
                  <a:schemeClr val="tx1"/>
                </a:solidFill>
                <a:latin typeface="+mn-lt"/>
                <a:ea typeface="+mn-ea"/>
                <a:cs typeface="+mn-cs"/>
              </a:defRPr>
            </a:lvl3pPr>
            <a:lvl4pPr marL="665163" indent="-196850" algn="l" defTabSz="912813" rtl="0" eaLnBrk="0" fontAlgn="base" hangingPunct="0">
              <a:spcBef>
                <a:spcPct val="20000"/>
              </a:spcBef>
              <a:spcAft>
                <a:spcPct val="0"/>
              </a:spcAft>
              <a:buFont typeface="Symbol" pitchFamily="18" charset="2"/>
              <a:buChar char="-"/>
              <a:defRPr kern="1200">
                <a:solidFill>
                  <a:schemeClr val="tx1"/>
                </a:solidFill>
                <a:latin typeface="+mn-lt"/>
                <a:ea typeface="+mn-ea"/>
                <a:cs typeface="+mn-cs"/>
              </a:defRPr>
            </a:lvl4pPr>
            <a:lvl5pPr marL="844550" indent="-15716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r>
              <a:rPr lang="de-DE" altLang="de-DE" b="0" cap="all" dirty="0" smtClean="0"/>
              <a:t>Leipzig, 28. Mai 2018</a:t>
            </a:r>
            <a:endParaRPr lang="de-DE" altLang="de-DE" b="0" cap="all" dirty="0"/>
          </a:p>
        </p:txBody>
      </p:sp>
    </p:spTree>
    <p:extLst>
      <p:ext uri="{BB962C8B-B14F-4D97-AF65-F5344CB8AC3E}">
        <p14:creationId xmlns:p14="http://schemas.microsoft.com/office/powerpoint/2010/main" val="873684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de-DE" dirty="0" smtClean="0"/>
              <a:t>Neue </a:t>
            </a:r>
            <a:r>
              <a:rPr lang="de-DE" dirty="0"/>
              <a:t>Produkte  </a:t>
            </a:r>
            <a:br>
              <a:rPr lang="de-DE" dirty="0"/>
            </a:br>
            <a:r>
              <a:rPr lang="de-DE" dirty="0"/>
              <a:t>Zahlungen im Internet + P2P</a:t>
            </a:r>
          </a:p>
        </p:txBody>
      </p:sp>
      <p:pic>
        <p:nvPicPr>
          <p:cNvPr id="48" name="Picture 4" descr="http://i1.wp.com/www.mobiflip.de/wp-content/uploads/2015/07/paydirek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75997"/>
            <a:ext cx="4705350" cy="1562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9" name="Diagramm 48"/>
          <p:cNvGraphicFramePr/>
          <p:nvPr>
            <p:extLst>
              <p:ext uri="{D42A27DB-BD31-4B8C-83A1-F6EECF244321}">
                <p14:modId xmlns:p14="http://schemas.microsoft.com/office/powerpoint/2010/main" val="993785973"/>
              </p:ext>
            </p:extLst>
          </p:nvPr>
        </p:nvGraphicFramePr>
        <p:xfrm>
          <a:off x="3902869" y="1144906"/>
          <a:ext cx="5087600" cy="4602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10</a:t>
            </a:fld>
            <a:endParaRPr lang="de-DE"/>
          </a:p>
        </p:txBody>
      </p:sp>
      <p:sp>
        <p:nvSpPr>
          <p:cNvPr id="1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514324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Produkte</a:t>
            </a:r>
            <a:r>
              <a:rPr lang="de-DE" dirty="0"/>
              <a:t/>
            </a:r>
            <a:br>
              <a:rPr lang="de-DE" dirty="0"/>
            </a:br>
            <a:r>
              <a:rPr lang="de-DE" dirty="0" smtClean="0"/>
              <a:t>Kreditkartenbasiertes Zahlen mit dem Smartphone: APPLE PAY</a:t>
            </a:r>
            <a:endParaRPr lang="en-GB" dirty="0"/>
          </a:p>
        </p:txBody>
      </p:sp>
      <p:sp>
        <p:nvSpPr>
          <p:cNvPr id="5" name="Foliennummernplatzhalter 4"/>
          <p:cNvSpPr>
            <a:spLocks noGrp="1"/>
          </p:cNvSpPr>
          <p:nvPr>
            <p:ph type="sldNum" sz="quarter" idx="17"/>
          </p:nvPr>
        </p:nvSpPr>
        <p:spPr/>
        <p:txBody>
          <a:bodyPr/>
          <a:lstStyle/>
          <a:p>
            <a:pPr>
              <a:defRPr/>
            </a:pPr>
            <a:r>
              <a:rPr lang="de-DE" smtClean="0"/>
              <a:t>Seite </a:t>
            </a:r>
            <a:fld id="{AAFB5062-3457-4E03-90B9-963D03B803FD}" type="slidenum">
              <a:rPr lang="de-DE" smtClean="0"/>
              <a:pPr>
                <a:defRPr/>
              </a:pPr>
              <a:t>11</a:t>
            </a:fld>
            <a:endParaRPr lang="de-DE"/>
          </a:p>
        </p:txBody>
      </p:sp>
      <p:sp>
        <p:nvSpPr>
          <p:cNvPr id="6" name="Fußzeilenplatzhalter 5"/>
          <p:cNvSpPr>
            <a:spLocks noGrp="1"/>
          </p:cNvSpPr>
          <p:nvPr>
            <p:ph type="ftr" sz="quarter" idx="18"/>
          </p:nvPr>
        </p:nvSpPr>
        <p:spPr/>
        <p:txBody>
          <a:bodyPr/>
          <a:lstStyle/>
          <a:p>
            <a:pPr>
              <a:defRPr/>
            </a:pPr>
            <a:r>
              <a:rPr lang="de-DE" dirty="0" smtClean="0"/>
              <a:t>David Ballaschk</a:t>
            </a:r>
            <a:endParaRPr lang="de-DE" dirty="0"/>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5350"/>
            <a:ext cx="91440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613" y="2697163"/>
            <a:ext cx="885825" cy="130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550" y="1187450"/>
            <a:ext cx="32258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875" y="3457575"/>
            <a:ext cx="696913" cy="67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1113" y="2532063"/>
            <a:ext cx="4730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descr="C:\Users\z1504sd\AppData\Local\Temp\$$_763A\PNG\Bank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8163" y="1065213"/>
            <a:ext cx="8683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bgerundetes Rechteck 13"/>
          <p:cNvSpPr/>
          <p:nvPr/>
        </p:nvSpPr>
        <p:spPr>
          <a:xfrm>
            <a:off x="3384550" y="1133475"/>
            <a:ext cx="3084513" cy="722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5" name="Picture 7" descr="C:\Users\z1504sd\AppData\Local\Temp\$$_AB8E\PNG\Bank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25" y="973138"/>
            <a:ext cx="107473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Gewinkelte Verbindung 15"/>
          <p:cNvCxnSpPr>
            <a:stCxn id="14" idx="2"/>
            <a:endCxn id="9" idx="0"/>
          </p:cNvCxnSpPr>
          <p:nvPr/>
        </p:nvCxnSpPr>
        <p:spPr>
          <a:xfrm rot="16200000" flipH="1">
            <a:off x="5730875" y="1052513"/>
            <a:ext cx="841375" cy="2447925"/>
          </a:xfrm>
          <a:prstGeom prst="bentConnector3">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endCxn id="13" idx="2"/>
          </p:cNvCxnSpPr>
          <p:nvPr/>
        </p:nvCxnSpPr>
        <p:spPr>
          <a:xfrm flipV="1">
            <a:off x="7805738" y="1933575"/>
            <a:ext cx="785812" cy="727075"/>
          </a:xfrm>
          <a:prstGeom prst="bentConnector2">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463550" y="3070225"/>
            <a:ext cx="1584325" cy="461963"/>
          </a:xfrm>
          <a:prstGeom prst="rect">
            <a:avLst/>
          </a:prstGeom>
          <a:solidFill>
            <a:schemeClr val="accent1">
              <a:lumMod val="50000"/>
            </a:schemeClr>
          </a:solidFill>
        </p:spPr>
        <p:txBody>
          <a:bodyPr>
            <a:spAutoFit/>
          </a:bodyPr>
          <a:lstStyle/>
          <a:p>
            <a:pPr algn="ctr">
              <a:defRPr/>
            </a:pPr>
            <a:r>
              <a:rPr lang="de-DE" sz="2400" dirty="0">
                <a:solidFill>
                  <a:schemeClr val="bg1"/>
                </a:solidFill>
              </a:rPr>
              <a:t>Händler</a:t>
            </a:r>
          </a:p>
        </p:txBody>
      </p:sp>
      <p:sp>
        <p:nvSpPr>
          <p:cNvPr id="19" name="Textfeld 12"/>
          <p:cNvSpPr txBox="1">
            <a:spLocks noChangeArrowheads="1"/>
          </p:cNvSpPr>
          <p:nvPr/>
        </p:nvSpPr>
        <p:spPr bwMode="auto">
          <a:xfrm>
            <a:off x="2592388" y="2811463"/>
            <a:ext cx="1311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400"/>
              <a:t>E-commerce</a:t>
            </a:r>
          </a:p>
        </p:txBody>
      </p:sp>
      <p:sp>
        <p:nvSpPr>
          <p:cNvPr id="20" name="Textfeld 23"/>
          <p:cNvSpPr txBox="1">
            <a:spLocks noChangeArrowheads="1"/>
          </p:cNvSpPr>
          <p:nvPr/>
        </p:nvSpPr>
        <p:spPr bwMode="auto">
          <a:xfrm>
            <a:off x="2622550" y="3619500"/>
            <a:ext cx="1309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de-DE" sz="1400"/>
              <a:t>POS</a:t>
            </a:r>
          </a:p>
        </p:txBody>
      </p:sp>
      <p:pic>
        <p:nvPicPr>
          <p:cNvPr id="21"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9450" y="3589338"/>
            <a:ext cx="944563"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Gerade Verbindung mit Pfeil 21"/>
          <p:cNvCxnSpPr/>
          <p:nvPr/>
        </p:nvCxnSpPr>
        <p:spPr>
          <a:xfrm flipH="1" flipV="1">
            <a:off x="2279650" y="3370263"/>
            <a:ext cx="4408488" cy="0"/>
          </a:xfrm>
          <a:prstGeom prst="straightConnector1">
            <a:avLst/>
          </a:prstGeom>
          <a:ln w="57150">
            <a:solidFill>
              <a:srgbClr val="0062A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flipV="1">
            <a:off x="1282700" y="2116138"/>
            <a:ext cx="14288" cy="846137"/>
          </a:xfrm>
          <a:prstGeom prst="straightConnector1">
            <a:avLst/>
          </a:prstGeom>
          <a:ln w="57150">
            <a:solidFill>
              <a:srgbClr val="0062A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15" idx="3"/>
          </p:cNvCxnSpPr>
          <p:nvPr/>
        </p:nvCxnSpPr>
        <p:spPr>
          <a:xfrm flipV="1">
            <a:off x="1935163" y="1501775"/>
            <a:ext cx="1203325" cy="7938"/>
          </a:xfrm>
          <a:prstGeom prst="straightConnector1">
            <a:avLst/>
          </a:prstGeom>
          <a:ln w="57150">
            <a:solidFill>
              <a:srgbClr val="0062A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4"/>
          <p:cNvCxnSpPr>
            <a:stCxn id="10" idx="3"/>
            <a:endCxn id="13" idx="1"/>
          </p:cNvCxnSpPr>
          <p:nvPr/>
        </p:nvCxnSpPr>
        <p:spPr>
          <a:xfrm flipV="1">
            <a:off x="6610350" y="1498600"/>
            <a:ext cx="1547813" cy="12700"/>
          </a:xfrm>
          <a:prstGeom prst="line">
            <a:avLst/>
          </a:prstGeom>
          <a:ln w="57150">
            <a:solidFill>
              <a:srgbClr val="0062A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6454775" y="1801813"/>
            <a:ext cx="1870075" cy="0"/>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477838" y="4598988"/>
            <a:ext cx="2455862" cy="400050"/>
          </a:xfrm>
          <a:prstGeom prst="rect">
            <a:avLst/>
          </a:prstGeom>
          <a:noFill/>
          <a:ln>
            <a:solidFill>
              <a:schemeClr val="accent1">
                <a:shade val="95000"/>
                <a:satMod val="105000"/>
              </a:schemeClr>
            </a:solidFill>
          </a:ln>
        </p:spPr>
        <p:txBody>
          <a:bodyPr>
            <a:spAutoFit/>
          </a:bodyPr>
          <a:lstStyle/>
          <a:p>
            <a:pPr algn="ctr">
              <a:defRPr/>
            </a:pPr>
            <a:r>
              <a:rPr lang="de-DE" sz="2000" b="1" dirty="0"/>
              <a:t>Potentielle Vorteile</a:t>
            </a:r>
          </a:p>
        </p:txBody>
      </p:sp>
      <p:sp>
        <p:nvSpPr>
          <p:cNvPr id="28" name="Textfeld 62"/>
          <p:cNvSpPr txBox="1">
            <a:spLocks noChangeArrowheads="1"/>
          </p:cNvSpPr>
          <p:nvPr/>
        </p:nvSpPr>
        <p:spPr bwMode="auto">
          <a:xfrm>
            <a:off x="3067051" y="4386263"/>
            <a:ext cx="6196012" cy="183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285750" indent="-285750" eaLnBrk="1" hangingPunct="1">
              <a:lnSpc>
                <a:spcPct val="105000"/>
              </a:lnSpc>
              <a:buFont typeface="Symbol" pitchFamily="18" charset="2"/>
              <a:buChar char="-"/>
            </a:lvl1pPr>
            <a:lvl2pPr eaLnBrk="0" hangingPunct="0"/>
            <a:lvl3pPr eaLnBrk="0" hangingPunct="0"/>
            <a:lvl4pPr eaLnBrk="0" hangingPunct="0"/>
            <a:lvl5pPr eaLnBrk="0" hangingPunct="0"/>
            <a:lvl6pPr marL="2284413" indent="1588" defTabSz="912813" eaLnBrk="0" fontAlgn="base" hangingPunct="0">
              <a:spcBef>
                <a:spcPct val="0"/>
              </a:spcBef>
              <a:spcAft>
                <a:spcPct val="0"/>
              </a:spcAft>
            </a:lvl6pPr>
            <a:lvl7pPr marL="2741613" indent="1588" defTabSz="912813" eaLnBrk="0" fontAlgn="base" hangingPunct="0">
              <a:spcBef>
                <a:spcPct val="0"/>
              </a:spcBef>
              <a:spcAft>
                <a:spcPct val="0"/>
              </a:spcAft>
            </a:lvl7pPr>
            <a:lvl8pPr marL="3198813" indent="1588" defTabSz="912813" eaLnBrk="0" fontAlgn="base" hangingPunct="0">
              <a:spcBef>
                <a:spcPct val="0"/>
              </a:spcBef>
              <a:spcAft>
                <a:spcPct val="0"/>
              </a:spcAft>
            </a:lvl8pPr>
            <a:lvl9pPr marL="3656013" indent="1588" defTabSz="912813" eaLnBrk="0" fontAlgn="base" hangingPunct="0">
              <a:spcBef>
                <a:spcPct val="0"/>
              </a:spcBef>
              <a:spcAft>
                <a:spcPct val="0"/>
              </a:spcAft>
            </a:lvl9pPr>
          </a:lstStyle>
          <a:p>
            <a:pPr>
              <a:buFont typeface="Arial" panose="020B0604020202020204" pitchFamily="34" charset="0"/>
              <a:buChar char="•"/>
            </a:pPr>
            <a:r>
              <a:rPr lang="de-DE" altLang="de-DE" b="1" dirty="0"/>
              <a:t>Bequeme Zahlmöglichkeit: </a:t>
            </a:r>
            <a:r>
              <a:rPr lang="de-DE" altLang="de-DE" dirty="0"/>
              <a:t>kontaktlos + Fingerabdruck</a:t>
            </a:r>
          </a:p>
          <a:p>
            <a:pPr>
              <a:buFont typeface="Arial" panose="020B0604020202020204" pitchFamily="34" charset="0"/>
              <a:buChar char="•"/>
            </a:pPr>
            <a:r>
              <a:rPr lang="de-DE" altLang="de-DE" dirty="0"/>
              <a:t>Hohe Nutzerfreundlichkeit</a:t>
            </a:r>
            <a:br>
              <a:rPr lang="de-DE" altLang="de-DE" dirty="0"/>
            </a:br>
            <a:r>
              <a:rPr lang="de-DE" altLang="de-DE" dirty="0"/>
              <a:t>(z. B. Nutzung der iTunes-Zahlungsdaten)</a:t>
            </a:r>
          </a:p>
          <a:p>
            <a:pPr>
              <a:buFont typeface="Arial" panose="020B0604020202020204" pitchFamily="34" charset="0"/>
              <a:buChar char="•"/>
            </a:pPr>
            <a:r>
              <a:rPr lang="de-DE" altLang="de-DE" dirty="0"/>
              <a:t>Soll </a:t>
            </a:r>
            <a:r>
              <a:rPr lang="de-DE" altLang="de-DE" b="1" dirty="0"/>
              <a:t>hohen Sicherheitsstandard</a:t>
            </a:r>
            <a:r>
              <a:rPr lang="de-DE" altLang="de-DE" dirty="0"/>
              <a:t> erfüllten („wie EMV“)</a:t>
            </a:r>
          </a:p>
          <a:p>
            <a:pPr>
              <a:buFont typeface="Arial" panose="020B0604020202020204" pitchFamily="34" charset="0"/>
              <a:buChar char="•"/>
            </a:pPr>
            <a:r>
              <a:rPr lang="de-DE" altLang="de-DE" dirty="0"/>
              <a:t>Einfache Akzeptanz für Händler</a:t>
            </a:r>
            <a:br>
              <a:rPr lang="de-DE" altLang="de-DE" dirty="0"/>
            </a:br>
            <a:r>
              <a:rPr lang="de-DE" altLang="de-DE" dirty="0"/>
              <a:t>(kontaktlos Terminal für Kreditkarten ausreichend)</a:t>
            </a:r>
          </a:p>
        </p:txBody>
      </p:sp>
      <p:sp>
        <p:nvSpPr>
          <p:cNvPr id="3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1790921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
          <p:cNvSpPr>
            <a:spLocks noGrp="1"/>
          </p:cNvSpPr>
          <p:nvPr>
            <p:ph type="title"/>
          </p:nvPr>
        </p:nvSpPr>
        <p:spPr/>
        <p:txBody>
          <a:bodyPr/>
          <a:lstStyle/>
          <a:p>
            <a:r>
              <a:rPr lang="de-DE" dirty="0" smtClean="0"/>
              <a:t>Neue </a:t>
            </a:r>
            <a:r>
              <a:rPr lang="de-DE" dirty="0"/>
              <a:t>Anbieter </a:t>
            </a:r>
            <a:br>
              <a:rPr lang="de-DE" dirty="0"/>
            </a:br>
            <a:r>
              <a:rPr lang="de-DE" dirty="0"/>
              <a:t>FinTechs</a:t>
            </a:r>
          </a:p>
        </p:txBody>
      </p:sp>
      <p:grpSp>
        <p:nvGrpSpPr>
          <p:cNvPr id="12" name="Gruppieren 11"/>
          <p:cNvGrpSpPr/>
          <p:nvPr/>
        </p:nvGrpSpPr>
        <p:grpSpPr>
          <a:xfrm>
            <a:off x="515833" y="1130379"/>
            <a:ext cx="7875115" cy="4237073"/>
            <a:chOff x="702828" y="1365441"/>
            <a:chExt cx="7397564" cy="3935767"/>
          </a:xfrm>
        </p:grpSpPr>
        <p:sp>
          <p:nvSpPr>
            <p:cNvPr id="15" name="Richtungspfeil 14"/>
            <p:cNvSpPr/>
            <p:nvPr/>
          </p:nvSpPr>
          <p:spPr>
            <a:xfrm>
              <a:off x="704868" y="2420888"/>
              <a:ext cx="1815336" cy="1986874"/>
            </a:xfrm>
            <a:prstGeom prst="homePlate">
              <a:avLst>
                <a:gd name="adj" fmla="val 29383"/>
              </a:avLst>
            </a:prstGeom>
            <a:solidFill>
              <a:srgbClr val="00B0F0"/>
            </a:solidFill>
            <a:ln w="19050">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endParaRPr lang="de-DE" sz="1400" b="1" kern="1200" dirty="0"/>
            </a:p>
            <a:p>
              <a:pPr lvl="0" algn="ctr" defTabSz="800100">
                <a:lnSpc>
                  <a:spcPct val="90000"/>
                </a:lnSpc>
                <a:spcBef>
                  <a:spcPct val="0"/>
                </a:spcBef>
                <a:spcAft>
                  <a:spcPct val="35000"/>
                </a:spcAft>
              </a:pPr>
              <a:r>
                <a:rPr lang="de-DE" sz="1800" b="1" kern="1200" dirty="0"/>
                <a:t>Kunden-</a:t>
              </a:r>
              <a:r>
                <a:rPr lang="de-DE" sz="1800" b="1" kern="1200" dirty="0" err="1"/>
                <a:t>schnittstelle</a:t>
              </a:r>
              <a:endParaRPr lang="de-DE" sz="1400" b="1" kern="1200" dirty="0"/>
            </a:p>
            <a:p>
              <a:pPr lvl="0" algn="ctr" defTabSz="800100">
                <a:lnSpc>
                  <a:spcPct val="90000"/>
                </a:lnSpc>
                <a:spcBef>
                  <a:spcPct val="0"/>
                </a:spcBef>
                <a:spcAft>
                  <a:spcPct val="35000"/>
                </a:spcAft>
              </a:pPr>
              <a:r>
                <a:rPr lang="de-DE" sz="1400" dirty="0"/>
                <a:t>e-</a:t>
              </a:r>
              <a:r>
                <a:rPr lang="de-DE" sz="1400" dirty="0" err="1"/>
                <a:t>payments</a:t>
              </a:r>
              <a:endParaRPr lang="de-DE" sz="1400" dirty="0"/>
            </a:p>
            <a:p>
              <a:pPr algn="ctr" defTabSz="800100">
                <a:lnSpc>
                  <a:spcPct val="90000"/>
                </a:lnSpc>
                <a:spcAft>
                  <a:spcPct val="35000"/>
                </a:spcAft>
              </a:pPr>
              <a:r>
                <a:rPr lang="de-DE" sz="1400" dirty="0"/>
                <a:t>m-</a:t>
              </a:r>
              <a:r>
                <a:rPr lang="de-DE" sz="1400" dirty="0" err="1"/>
                <a:t>payments</a:t>
              </a:r>
              <a:endParaRPr lang="de-DE" sz="1400" dirty="0"/>
            </a:p>
            <a:p>
              <a:pPr algn="ctr" defTabSz="800100">
                <a:lnSpc>
                  <a:spcPct val="90000"/>
                </a:lnSpc>
                <a:spcAft>
                  <a:spcPct val="35000"/>
                </a:spcAft>
              </a:pPr>
              <a:r>
                <a:rPr lang="de-DE" sz="1400" dirty="0"/>
                <a:t>P2P</a:t>
              </a:r>
            </a:p>
            <a:p>
              <a:pPr algn="ctr" defTabSz="800100">
                <a:lnSpc>
                  <a:spcPct val="90000"/>
                </a:lnSpc>
                <a:spcAft>
                  <a:spcPct val="35000"/>
                </a:spcAft>
              </a:pPr>
              <a:r>
                <a:rPr lang="de-DE" sz="1400" dirty="0" err="1"/>
                <a:t>Wallets</a:t>
              </a:r>
              <a:endParaRPr lang="de-DE" sz="1400" dirty="0"/>
            </a:p>
          </p:txBody>
        </p:sp>
        <p:sp>
          <p:nvSpPr>
            <p:cNvPr id="16" name="Abgerundetes Rechteck 15"/>
            <p:cNvSpPr/>
            <p:nvPr/>
          </p:nvSpPr>
          <p:spPr>
            <a:xfrm>
              <a:off x="702828" y="1365441"/>
              <a:ext cx="1591752" cy="69540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Financial Services</a:t>
              </a:r>
            </a:p>
          </p:txBody>
        </p:sp>
        <p:sp>
          <p:nvSpPr>
            <p:cNvPr id="17" name="Abgerundetes Rechteck 16"/>
            <p:cNvSpPr/>
            <p:nvPr/>
          </p:nvSpPr>
          <p:spPr>
            <a:xfrm>
              <a:off x="3295201" y="1365441"/>
              <a:ext cx="1591752" cy="69540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Technology</a:t>
              </a:r>
            </a:p>
          </p:txBody>
        </p:sp>
        <p:sp>
          <p:nvSpPr>
            <p:cNvPr id="18" name="Plus 17"/>
            <p:cNvSpPr/>
            <p:nvPr/>
          </p:nvSpPr>
          <p:spPr>
            <a:xfrm>
              <a:off x="2445279" y="1397727"/>
              <a:ext cx="707167" cy="630833"/>
            </a:xfrm>
            <a:prstGeom prst="mathPlus">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lumMod val="50000"/>
                  </a:schemeClr>
                </a:solidFill>
              </a:endParaRPr>
            </a:p>
          </p:txBody>
        </p:sp>
        <p:sp>
          <p:nvSpPr>
            <p:cNvPr id="19" name="Gleich 18"/>
            <p:cNvSpPr/>
            <p:nvPr/>
          </p:nvSpPr>
          <p:spPr>
            <a:xfrm>
              <a:off x="4950648" y="1399940"/>
              <a:ext cx="922190" cy="630833"/>
            </a:xfrm>
            <a:prstGeom prst="mathEqual">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lumMod val="75000"/>
                  </a:schemeClr>
                </a:solidFill>
              </a:endParaRPr>
            </a:p>
          </p:txBody>
        </p:sp>
        <p:sp>
          <p:nvSpPr>
            <p:cNvPr id="20" name="Abgerundetes Rechteck 19"/>
            <p:cNvSpPr/>
            <p:nvPr/>
          </p:nvSpPr>
          <p:spPr>
            <a:xfrm>
              <a:off x="5989910" y="1365441"/>
              <a:ext cx="1591752" cy="695407"/>
            </a:xfrm>
            <a:prstGeom prst="roundRect">
              <a:avLst/>
            </a:prstGeom>
            <a:solidFill>
              <a:srgbClr val="FFC0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rPr>
                <a:t>FinTech</a:t>
              </a:r>
              <a:endParaRPr lang="de-DE" b="1" dirty="0">
                <a:solidFill>
                  <a:schemeClr val="tx1"/>
                </a:solidFill>
              </a:endParaRPr>
            </a:p>
          </p:txBody>
        </p:sp>
        <p:sp>
          <p:nvSpPr>
            <p:cNvPr id="21" name="Eingekerbter Richtungspfeil 20"/>
            <p:cNvSpPr/>
            <p:nvPr/>
          </p:nvSpPr>
          <p:spPr>
            <a:xfrm>
              <a:off x="5740455" y="2420888"/>
              <a:ext cx="2359937" cy="1986874"/>
            </a:xfrm>
            <a:prstGeom prst="chevron">
              <a:avLst>
                <a:gd name="adj" fmla="val 23047"/>
              </a:avLst>
            </a:prstGeom>
            <a:solidFill>
              <a:srgbClr val="00B0F0"/>
            </a:solidFill>
            <a:ln w="19050">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800100">
                <a:lnSpc>
                  <a:spcPct val="90000"/>
                </a:lnSpc>
                <a:spcAft>
                  <a:spcPct val="35000"/>
                </a:spcAft>
              </a:pPr>
              <a:endParaRPr lang="de-DE" sz="1400" b="1" dirty="0"/>
            </a:p>
            <a:p>
              <a:pPr algn="ctr" defTabSz="800100">
                <a:lnSpc>
                  <a:spcPct val="90000"/>
                </a:lnSpc>
                <a:spcAft>
                  <a:spcPct val="35000"/>
                </a:spcAft>
              </a:pPr>
              <a:r>
                <a:rPr lang="de-DE" b="1" dirty="0"/>
                <a:t>Zusätzliche Dienste</a:t>
              </a:r>
              <a:br>
                <a:rPr lang="de-DE" b="1" dirty="0"/>
              </a:br>
              <a:r>
                <a:rPr lang="de-DE" b="1" dirty="0"/>
                <a:t/>
              </a:r>
              <a:br>
                <a:rPr lang="de-DE" b="1" dirty="0"/>
              </a:br>
              <a:r>
                <a:rPr lang="de-DE" sz="1400" dirty="0"/>
                <a:t>Smart Data</a:t>
              </a:r>
            </a:p>
          </p:txBody>
        </p:sp>
        <p:sp>
          <p:nvSpPr>
            <p:cNvPr id="22" name="Eingekerbter Richtungspfeil 21"/>
            <p:cNvSpPr/>
            <p:nvPr/>
          </p:nvSpPr>
          <p:spPr>
            <a:xfrm>
              <a:off x="3877964" y="2420888"/>
              <a:ext cx="2359937" cy="1986874"/>
            </a:xfrm>
            <a:prstGeom prst="chevron">
              <a:avLst>
                <a:gd name="adj" fmla="val 23047"/>
              </a:avLst>
            </a:prstGeom>
            <a:solidFill>
              <a:srgbClr val="00B0F0"/>
            </a:solidFill>
            <a:ln w="19050">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800100">
                <a:lnSpc>
                  <a:spcPct val="90000"/>
                </a:lnSpc>
                <a:spcAft>
                  <a:spcPct val="35000"/>
                </a:spcAft>
              </a:pPr>
              <a:endParaRPr lang="de-DE" sz="1400" b="1" dirty="0"/>
            </a:p>
            <a:p>
              <a:pPr algn="ctr" defTabSz="800100">
                <a:lnSpc>
                  <a:spcPct val="90000"/>
                </a:lnSpc>
                <a:spcAft>
                  <a:spcPct val="35000"/>
                </a:spcAft>
              </a:pPr>
              <a:r>
                <a:rPr lang="de-DE" b="1" dirty="0"/>
                <a:t>Sicherheit</a:t>
              </a:r>
              <a:br>
                <a:rPr lang="de-DE" b="1" dirty="0"/>
              </a:br>
              <a:r>
                <a:rPr lang="de-DE" b="1" dirty="0"/>
                <a:t/>
              </a:r>
              <a:br>
                <a:rPr lang="de-DE" b="1" dirty="0"/>
              </a:br>
              <a:r>
                <a:rPr lang="de-DE" sz="1400" dirty="0"/>
                <a:t>Biometrie</a:t>
              </a:r>
            </a:p>
            <a:p>
              <a:pPr algn="ctr" defTabSz="800100">
                <a:lnSpc>
                  <a:spcPct val="90000"/>
                </a:lnSpc>
                <a:spcAft>
                  <a:spcPct val="35000"/>
                </a:spcAft>
              </a:pPr>
              <a:r>
                <a:rPr lang="de-DE" sz="1400" dirty="0"/>
                <a:t>Identifizierung</a:t>
              </a:r>
            </a:p>
            <a:p>
              <a:pPr algn="ctr" defTabSz="800100">
                <a:lnSpc>
                  <a:spcPct val="90000"/>
                </a:lnSpc>
                <a:spcAft>
                  <a:spcPct val="35000"/>
                </a:spcAft>
              </a:pPr>
              <a:r>
                <a:rPr lang="de-DE" sz="1400" dirty="0" err="1">
                  <a:solidFill>
                    <a:schemeClr val="bg1"/>
                  </a:solidFill>
                </a:rPr>
                <a:t>Authentifi</a:t>
              </a:r>
              <a:r>
                <a:rPr lang="de-DE" sz="1400" dirty="0">
                  <a:solidFill>
                    <a:schemeClr val="bg1"/>
                  </a:solidFill>
                </a:rPr>
                <a:t>-</a:t>
              </a:r>
              <a:br>
                <a:rPr lang="de-DE" sz="1400" dirty="0">
                  <a:solidFill>
                    <a:schemeClr val="bg1"/>
                  </a:solidFill>
                </a:rPr>
              </a:br>
              <a:r>
                <a:rPr lang="de-DE" sz="1400" dirty="0" err="1">
                  <a:solidFill>
                    <a:schemeClr val="bg1"/>
                  </a:solidFill>
                </a:rPr>
                <a:t>zierung</a:t>
              </a:r>
              <a:endParaRPr lang="de-DE" sz="1400" dirty="0">
                <a:solidFill>
                  <a:schemeClr val="bg1"/>
                </a:solidFill>
              </a:endParaRPr>
            </a:p>
          </p:txBody>
        </p:sp>
        <p:sp>
          <p:nvSpPr>
            <p:cNvPr id="23" name="Rechteck 22"/>
            <p:cNvSpPr/>
            <p:nvPr/>
          </p:nvSpPr>
          <p:spPr>
            <a:xfrm>
              <a:off x="711562" y="4810588"/>
              <a:ext cx="6946984" cy="490620"/>
            </a:xfrm>
            <a:prstGeom prst="rect">
              <a:avLst/>
            </a:prstGeom>
            <a:solidFill>
              <a:srgbClr val="002060"/>
            </a:solidFill>
            <a:ln w="57150">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800100">
                <a:lnSpc>
                  <a:spcPct val="90000"/>
                </a:lnSpc>
                <a:spcAft>
                  <a:spcPct val="35000"/>
                </a:spcAft>
              </a:pPr>
              <a:r>
                <a:rPr lang="de-DE" b="1" dirty="0"/>
                <a:t>Technische Plattform / API Banking</a:t>
              </a:r>
            </a:p>
          </p:txBody>
        </p:sp>
        <p:sp>
          <p:nvSpPr>
            <p:cNvPr id="24" name="Eingekerbter Richtungspfeil 23"/>
            <p:cNvSpPr/>
            <p:nvPr/>
          </p:nvSpPr>
          <p:spPr>
            <a:xfrm>
              <a:off x="1981338" y="2420888"/>
              <a:ext cx="2359937" cy="1986874"/>
            </a:xfrm>
            <a:prstGeom prst="chevron">
              <a:avLst>
                <a:gd name="adj" fmla="val 23047"/>
              </a:avLst>
            </a:prstGeom>
            <a:solidFill>
              <a:srgbClr val="00B0F0"/>
            </a:solidFill>
            <a:ln w="19050">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800100">
                <a:lnSpc>
                  <a:spcPct val="90000"/>
                </a:lnSpc>
                <a:spcAft>
                  <a:spcPct val="35000"/>
                </a:spcAft>
              </a:pPr>
              <a:endParaRPr lang="de-DE" sz="1400" b="1" dirty="0"/>
            </a:p>
            <a:p>
              <a:pPr algn="ctr" defTabSz="800100">
                <a:lnSpc>
                  <a:spcPct val="90000"/>
                </a:lnSpc>
                <a:spcAft>
                  <a:spcPct val="35000"/>
                </a:spcAft>
              </a:pPr>
              <a:r>
                <a:rPr lang="de-DE" b="1" dirty="0"/>
                <a:t>Akzeptanz-stellen</a:t>
              </a:r>
              <a:br>
                <a:rPr lang="de-DE" b="1" dirty="0"/>
              </a:br>
              <a:endParaRPr lang="de-DE" b="1" dirty="0"/>
            </a:p>
            <a:p>
              <a:pPr algn="ctr" defTabSz="800100">
                <a:lnSpc>
                  <a:spcPct val="90000"/>
                </a:lnSpc>
                <a:spcAft>
                  <a:spcPct val="35000"/>
                </a:spcAft>
              </a:pPr>
              <a:r>
                <a:rPr lang="de-DE" sz="1400" dirty="0" err="1"/>
                <a:t>mPOS</a:t>
              </a:r>
              <a:endParaRPr lang="de-DE" sz="1400" dirty="0"/>
            </a:p>
          </p:txBody>
        </p:sp>
      </p:gr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12</a:t>
            </a:fld>
            <a:endParaRPr lang="de-DE"/>
          </a:p>
        </p:txBody>
      </p:sp>
      <p:sp>
        <p:nvSpPr>
          <p:cNvPr id="27"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717204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488464" y="190616"/>
            <a:ext cx="8655536" cy="652582"/>
          </a:xfrm>
          <a:prstGeom prst="rect">
            <a:avLst/>
          </a:prstGeom>
        </p:spPr>
        <p:txBody>
          <a:bodyPr vert="horz" lIns="91424" tIns="45712" rIns="91424" bIns="45712" rtlCol="0" anchor="t">
            <a:noAutofit/>
          </a:bodyPr>
          <a:lstStyle>
            <a:lvl1pPr algn="l" defTabSz="1030712" rtl="0" eaLnBrk="1" latinLnBrk="0" hangingPunct="1">
              <a:lnSpc>
                <a:spcPts val="2300"/>
              </a:lnSpc>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dirty="0" smtClean="0"/>
              <a:t>Neue </a:t>
            </a:r>
            <a:r>
              <a:rPr lang="de-DE" sz="2000" dirty="0"/>
              <a:t>Anbieter</a:t>
            </a:r>
          </a:p>
          <a:p>
            <a:r>
              <a:rPr lang="de-DE" sz="2000" dirty="0"/>
              <a:t>FinTechs in Deutschland – Konsolidierung und Kooperation</a:t>
            </a:r>
          </a:p>
        </p:txBody>
      </p:sp>
      <p:sp>
        <p:nvSpPr>
          <p:cNvPr id="9" name="Datumsplatzhalter 3"/>
          <p:cNvSpPr>
            <a:spLocks noGrp="1"/>
          </p:cNvSpPr>
          <p:nvPr>
            <p:ph type="dt" sz="half" idx="16"/>
          </p:nvPr>
        </p:nvSpPr>
        <p:spPr>
          <a:xfrm>
            <a:off x="466467" y="6253200"/>
            <a:ext cx="2114649" cy="162000"/>
          </a:xfrm>
        </p:spPr>
        <p:txBody>
          <a:bodyPr/>
          <a:lstStyle/>
          <a:p>
            <a:r>
              <a:rPr lang="en-US" smtClean="0"/>
              <a:t>Berlin, 8. März 2018</a:t>
            </a:r>
            <a:endParaRPr lang="de-DE" dirty="0"/>
          </a:p>
        </p:txBody>
      </p:sp>
      <p:sp>
        <p:nvSpPr>
          <p:cNvPr id="10" name="Foliennummernplatzhalter 4"/>
          <p:cNvSpPr txBox="1">
            <a:spLocks/>
          </p:cNvSpPr>
          <p:nvPr/>
        </p:nvSpPr>
        <p:spPr>
          <a:xfrm>
            <a:off x="466467" y="6433200"/>
            <a:ext cx="2114649" cy="162000"/>
          </a:xfrm>
          <a:prstGeom prst="rect">
            <a:avLst/>
          </a:prstGeom>
        </p:spPr>
        <p:txBody>
          <a:bodyPr vert="horz" lIns="81107" tIns="40554" rIns="81107" bIns="40554" rtlCol="0" anchor="ctr"/>
          <a:lstStyle>
            <a:defPPr>
              <a:defRPr lang="de-DE"/>
            </a:defPPr>
            <a:lvl1pPr algn="l" defTabSz="914242" rtl="0" fontAlgn="auto">
              <a:lnSpc>
                <a:spcPct val="100000"/>
              </a:lnSpc>
              <a:spcBef>
                <a:spcPts val="0"/>
              </a:spcBef>
              <a:spcAft>
                <a:spcPts val="0"/>
              </a:spcAft>
              <a:defRPr sz="1200" b="1" kern="1200">
                <a:solidFill>
                  <a:schemeClr val="tx1"/>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e-DE"/>
              <a:t>Seite </a:t>
            </a:r>
            <a:fld id="{795659D1-D435-4DC4-B545-657E7139435F}" type="slidenum">
              <a:rPr lang="de-DE" smtClean="0"/>
              <a:pPr/>
              <a:t>13</a:t>
            </a:fld>
            <a:endParaRPr lang="de-DE" dirty="0"/>
          </a:p>
        </p:txBody>
      </p:sp>
      <p:sp>
        <p:nvSpPr>
          <p:cNvPr id="11" name="Fußzeilenplatzhalter 5"/>
          <p:cNvSpPr txBox="1">
            <a:spLocks/>
          </p:cNvSpPr>
          <p:nvPr/>
        </p:nvSpPr>
        <p:spPr>
          <a:xfrm>
            <a:off x="466467" y="6069600"/>
            <a:ext cx="8119630" cy="162000"/>
          </a:xfrm>
          <a:prstGeom prst="rect">
            <a:avLst/>
          </a:prstGeom>
        </p:spPr>
        <p:txBody>
          <a:bodyPr vert="horz" lIns="81107" tIns="40554" rIns="81107" bIns="40554" rtlCol="0" anchor="ctr"/>
          <a:lstStyle>
            <a:defPPr>
              <a:defRPr lang="de-DE"/>
            </a:defPPr>
            <a:lvl1pPr algn="l" defTabSz="914242" rtl="0" fontAlgn="auto">
              <a:lnSpc>
                <a:spcPct val="100000"/>
              </a:lnSpc>
              <a:spcBef>
                <a:spcPts val="0"/>
              </a:spcBef>
              <a:spcAft>
                <a:spcPts val="0"/>
              </a:spcAft>
              <a:defRPr sz="1200" kern="1200">
                <a:solidFill>
                  <a:schemeClr val="tx1"/>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e-DE"/>
              <a:t>David Ballaschk, Eltville</a:t>
            </a:r>
            <a:endParaRPr lang="de-DE" dirty="0"/>
          </a:p>
        </p:txBody>
      </p:sp>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437"/>
          <a:stretch/>
        </p:blipFill>
        <p:spPr bwMode="auto">
          <a:xfrm>
            <a:off x="395536" y="873368"/>
            <a:ext cx="8445886" cy="58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Gerade Verbindung 12"/>
          <p:cNvCxnSpPr/>
          <p:nvPr/>
        </p:nvCxnSpPr>
        <p:spPr>
          <a:xfrm flipV="1">
            <a:off x="395536" y="2185504"/>
            <a:ext cx="855149" cy="1637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V="1">
            <a:off x="2308497" y="3211360"/>
            <a:ext cx="855149" cy="1637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5272336" y="1483070"/>
            <a:ext cx="855149" cy="1637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V="1">
            <a:off x="2635068" y="3445646"/>
            <a:ext cx="855149" cy="1637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1400865" y="1508091"/>
            <a:ext cx="855149" cy="1637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1005025" y="1342045"/>
            <a:ext cx="395840" cy="3047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650129" y="3951042"/>
            <a:ext cx="395840" cy="3047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2538151" y="1342045"/>
            <a:ext cx="524491" cy="81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7458252" y="5729798"/>
            <a:ext cx="855149" cy="1637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4730864" y="1451649"/>
            <a:ext cx="555120" cy="818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V="1">
            <a:off x="6953394" y="2811453"/>
            <a:ext cx="427575" cy="8188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7560665" y="3032089"/>
            <a:ext cx="752736" cy="1637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3630268" y="3475216"/>
            <a:ext cx="855149" cy="1637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4001791" y="1346143"/>
            <a:ext cx="524491" cy="81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8"/>
          </p:nvPr>
        </p:nvSpPr>
        <p:spPr/>
        <p:txBody>
          <a:bodyPr/>
          <a:lstStyle/>
          <a:p>
            <a:pPr>
              <a:defRPr/>
            </a:pPr>
            <a:r>
              <a:rPr lang="de-DE" dirty="0" smtClean="0"/>
              <a:t>David Ballaschk</a:t>
            </a:r>
            <a:endParaRPr lang="de-DE" dirty="0"/>
          </a:p>
        </p:txBody>
      </p:sp>
      <p:sp>
        <p:nvSpPr>
          <p:cNvPr id="5" name="Foliennummernplatzhalter 4"/>
          <p:cNvSpPr>
            <a:spLocks noGrp="1"/>
          </p:cNvSpPr>
          <p:nvPr>
            <p:ph type="sldNum" sz="quarter" idx="17"/>
          </p:nvPr>
        </p:nvSpPr>
        <p:spPr/>
        <p:txBody>
          <a:bodyPr/>
          <a:lstStyle/>
          <a:p>
            <a:pPr>
              <a:defRPr/>
            </a:pPr>
            <a:r>
              <a:rPr lang="de-DE" smtClean="0"/>
              <a:t>Seite </a:t>
            </a:r>
            <a:fld id="{AAFB5062-3457-4E03-90B9-963D03B803FD}" type="slidenum">
              <a:rPr lang="de-DE" smtClean="0"/>
              <a:pPr>
                <a:defRPr/>
              </a:pPr>
              <a:t>13</a:t>
            </a:fld>
            <a:endParaRPr lang="de-DE"/>
          </a:p>
        </p:txBody>
      </p:sp>
    </p:spTree>
    <p:extLst>
      <p:ext uri="{BB962C8B-B14F-4D97-AF65-F5344CB8AC3E}">
        <p14:creationId xmlns:p14="http://schemas.microsoft.com/office/powerpoint/2010/main" val="4201212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1"/>
          <p:cNvSpPr txBox="1">
            <a:spLocks/>
          </p:cNvSpPr>
          <p:nvPr/>
        </p:nvSpPr>
        <p:spPr>
          <a:xfrm>
            <a:off x="488464" y="238241"/>
            <a:ext cx="8655536" cy="652582"/>
          </a:xfrm>
          <a:prstGeom prst="rect">
            <a:avLst/>
          </a:prstGeom>
        </p:spPr>
        <p:txBody>
          <a:bodyPr vert="horz" lIns="91424" tIns="45712" rIns="91424" bIns="45712" rtlCol="0" anchor="t">
            <a:noAutofit/>
          </a:bodyPr>
          <a:lstStyle>
            <a:lvl1pPr algn="l" defTabSz="1030712" rtl="0" eaLnBrk="1" latinLnBrk="0" hangingPunct="1">
              <a:lnSpc>
                <a:spcPts val="2300"/>
              </a:lnSpc>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dirty="0" smtClean="0"/>
              <a:t>Neue </a:t>
            </a:r>
            <a:r>
              <a:rPr lang="de-DE" sz="2000" dirty="0"/>
              <a:t>Anbieter</a:t>
            </a:r>
          </a:p>
          <a:p>
            <a:r>
              <a:rPr lang="de-DE" sz="2000" dirty="0"/>
              <a:t>Plattformbanken</a:t>
            </a: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cxnSp>
        <p:nvCxnSpPr>
          <p:cNvPr id="29" name="Gerade Verbindung 28"/>
          <p:cNvCxnSpPr/>
          <p:nvPr/>
        </p:nvCxnSpPr>
        <p:spPr>
          <a:xfrm flipV="1">
            <a:off x="7524328" y="3789040"/>
            <a:ext cx="0" cy="648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6269209" y="2492896"/>
            <a:ext cx="2556000" cy="3096344"/>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a:p>
            <a:pPr algn="ctr"/>
            <a:endParaRPr lang="de-DE" dirty="0"/>
          </a:p>
          <a:p>
            <a:pPr algn="ctr"/>
            <a:endParaRPr lang="de-DE" dirty="0" smtClean="0"/>
          </a:p>
          <a:p>
            <a:pPr algn="ctr"/>
            <a:endParaRPr lang="de-DE" dirty="0"/>
          </a:p>
          <a:p>
            <a:pPr algn="ctr"/>
            <a:endParaRPr lang="de-DE" dirty="0" smtClean="0"/>
          </a:p>
          <a:p>
            <a:pPr algn="ctr"/>
            <a:endParaRPr lang="de-DE" dirty="0"/>
          </a:p>
          <a:p>
            <a:pPr algn="ctr"/>
            <a:endParaRPr lang="de-DE" dirty="0" smtClean="0"/>
          </a:p>
          <a:p>
            <a:pPr algn="ctr"/>
            <a:endParaRPr lang="de-DE" dirty="0"/>
          </a:p>
          <a:p>
            <a:pPr algn="ctr"/>
            <a:endParaRPr lang="de-DE" dirty="0" smtClean="0"/>
          </a:p>
          <a:p>
            <a:pPr algn="ctr"/>
            <a:endParaRPr lang="de-DE" dirty="0" smtClean="0"/>
          </a:p>
          <a:p>
            <a:pPr algn="ctr"/>
            <a:endParaRPr lang="de-DE" dirty="0" smtClean="0"/>
          </a:p>
          <a:p>
            <a:pPr algn="ctr"/>
            <a:endParaRPr lang="de-DE" sz="1200" dirty="0" smtClean="0"/>
          </a:p>
        </p:txBody>
      </p:sp>
      <p:sp>
        <p:nvSpPr>
          <p:cNvPr id="31" name="Hexagon 56"/>
          <p:cNvSpPr/>
          <p:nvPr/>
        </p:nvSpPr>
        <p:spPr>
          <a:xfrm>
            <a:off x="3120372" y="2760696"/>
            <a:ext cx="2545162" cy="1388849"/>
          </a:xfrm>
          <a:prstGeom prst="hexagon">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39889" rIns="0" bIns="39889" rtlCol="0" anchor="ctr">
            <a:noAutofit/>
          </a:bodyPr>
          <a:lstStyle/>
          <a:p>
            <a:pPr algn="ctr"/>
            <a:r>
              <a:rPr lang="de-DE" sz="1400" b="1" dirty="0"/>
              <a:t>N26 (NUMBER 26 GmbH</a:t>
            </a:r>
            <a:r>
              <a:rPr lang="de-DE" sz="1400" b="1" dirty="0" smtClean="0"/>
              <a:t>)</a:t>
            </a:r>
            <a:endParaRPr lang="de-DE" sz="1400" b="1" dirty="0"/>
          </a:p>
          <a:p>
            <a:r>
              <a:rPr lang="de-DE" sz="1200" i="1" dirty="0" smtClean="0"/>
              <a:t>Mobile Banking</a:t>
            </a:r>
          </a:p>
          <a:p>
            <a:r>
              <a:rPr lang="de-DE" sz="1200" dirty="0" smtClean="0"/>
              <a:t>Sitz: Berlin</a:t>
            </a:r>
            <a:r>
              <a:rPr lang="de-DE" sz="1200" dirty="0"/>
              <a:t/>
            </a:r>
            <a:br>
              <a:rPr lang="de-DE" sz="1200" dirty="0"/>
            </a:br>
            <a:r>
              <a:rPr lang="de-DE" sz="1200" dirty="0" smtClean="0"/>
              <a:t>Gründungsjahr: 2013</a:t>
            </a:r>
            <a:endParaRPr lang="de-DE" sz="1200" dirty="0"/>
          </a:p>
          <a:p>
            <a:r>
              <a:rPr lang="de-DE" sz="1200" dirty="0" smtClean="0"/>
              <a:t>Mitarbeiter: 200</a:t>
            </a:r>
            <a:endParaRPr lang="de-DE" sz="1200" dirty="0"/>
          </a:p>
          <a:p>
            <a:r>
              <a:rPr lang="de-DE" sz="1200" dirty="0" smtClean="0"/>
              <a:t>Customers: 500.000</a:t>
            </a:r>
            <a:endParaRPr lang="de-DE" sz="1200" dirty="0"/>
          </a:p>
        </p:txBody>
      </p:sp>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0622" y="2401467"/>
            <a:ext cx="604663" cy="33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Hexagon 55"/>
          <p:cNvSpPr/>
          <p:nvPr/>
        </p:nvSpPr>
        <p:spPr>
          <a:xfrm>
            <a:off x="3348953" y="4652797"/>
            <a:ext cx="2088000" cy="1080000"/>
          </a:xfrm>
          <a:prstGeom prst="hexagon">
            <a:avLst>
              <a:gd name="adj" fmla="val 23664"/>
              <a:gd name="vf" fmla="val 115470"/>
            </a:avLst>
          </a:prstGeom>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9889" rIns="0" bIns="39889" rtlCol="0" anchor="ctr">
            <a:noAutofit/>
          </a:bodyPr>
          <a:lstStyle/>
          <a:p>
            <a:pPr algn="ctr"/>
            <a:r>
              <a:rPr lang="de-DE" sz="1400" b="1" dirty="0" err="1" smtClean="0">
                <a:solidFill>
                  <a:schemeClr val="bg1"/>
                </a:solidFill>
              </a:rPr>
              <a:t>Moneybeam</a:t>
            </a:r>
            <a:endParaRPr lang="de-DE" sz="1400" b="1" dirty="0">
              <a:solidFill>
                <a:schemeClr val="bg1"/>
              </a:solidFill>
            </a:endParaRPr>
          </a:p>
          <a:p>
            <a:r>
              <a:rPr lang="de-DE" sz="1200" i="1" dirty="0" smtClean="0">
                <a:solidFill>
                  <a:schemeClr val="bg1"/>
                </a:solidFill>
              </a:rPr>
              <a:t>Mobile (Echtzeit) Zahlungen</a:t>
            </a:r>
            <a:endParaRPr lang="de-DE" sz="1200" i="1" dirty="0">
              <a:solidFill>
                <a:schemeClr val="bg1"/>
              </a:solidFill>
            </a:endParaRPr>
          </a:p>
        </p:txBody>
      </p:sp>
      <p:sp>
        <p:nvSpPr>
          <p:cNvPr id="35" name="Hexagon 55"/>
          <p:cNvSpPr/>
          <p:nvPr/>
        </p:nvSpPr>
        <p:spPr>
          <a:xfrm>
            <a:off x="6516448" y="2708920"/>
            <a:ext cx="2088000" cy="1080000"/>
          </a:xfrm>
          <a:prstGeom prst="hexagon">
            <a:avLst>
              <a:gd name="adj" fmla="val 23664"/>
              <a:gd name="vf" fmla="val 115470"/>
            </a:avLst>
          </a:prstGeom>
          <a:ln/>
        </p:spPr>
        <p:style>
          <a:lnRef idx="1">
            <a:schemeClr val="accent6"/>
          </a:lnRef>
          <a:fillRef idx="2">
            <a:schemeClr val="accent6"/>
          </a:fillRef>
          <a:effectRef idx="1">
            <a:schemeClr val="accent6"/>
          </a:effectRef>
          <a:fontRef idx="minor">
            <a:schemeClr val="dk1"/>
          </a:fontRef>
        </p:style>
        <p:txBody>
          <a:bodyPr wrap="square" lIns="0" tIns="39889" rIns="0" bIns="39889" rtlCol="0" anchor="ctr">
            <a:noAutofit/>
          </a:bodyPr>
          <a:lstStyle/>
          <a:p>
            <a:pPr algn="ctr"/>
            <a:r>
              <a:rPr lang="de-DE" sz="1400" b="1" dirty="0" err="1" smtClean="0">
                <a:solidFill>
                  <a:schemeClr val="tx2"/>
                </a:solidFill>
              </a:rPr>
              <a:t>Mastercard</a:t>
            </a:r>
            <a:endParaRPr lang="de-DE" sz="1400" b="1" dirty="0">
              <a:solidFill>
                <a:schemeClr val="tx2"/>
              </a:solidFill>
            </a:endParaRPr>
          </a:p>
          <a:p>
            <a:r>
              <a:rPr lang="de-DE" sz="1200" i="1" dirty="0" smtClean="0">
                <a:solidFill>
                  <a:schemeClr val="tx2"/>
                </a:solidFill>
              </a:rPr>
              <a:t>Lizenzgeber  </a:t>
            </a:r>
            <a:r>
              <a:rPr lang="de-DE" sz="1200" i="1" dirty="0" err="1" smtClean="0">
                <a:solidFill>
                  <a:schemeClr val="tx2"/>
                </a:solidFill>
              </a:rPr>
              <a:t>for</a:t>
            </a:r>
            <a:r>
              <a:rPr lang="de-DE" sz="1200" i="1" dirty="0" smtClean="0">
                <a:solidFill>
                  <a:schemeClr val="tx2"/>
                </a:solidFill>
              </a:rPr>
              <a:t>  Kartenausgabe</a:t>
            </a:r>
            <a:endParaRPr lang="de-DE" sz="1200" i="1" dirty="0">
              <a:solidFill>
                <a:schemeClr val="tx2"/>
              </a:solidFill>
            </a:endParaRPr>
          </a:p>
        </p:txBody>
      </p:sp>
      <p:pic>
        <p:nvPicPr>
          <p:cNvPr id="3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1040" y="2492896"/>
            <a:ext cx="501320" cy="39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Hexagon 55"/>
          <p:cNvSpPr/>
          <p:nvPr/>
        </p:nvSpPr>
        <p:spPr>
          <a:xfrm>
            <a:off x="6516448" y="4437112"/>
            <a:ext cx="2088000" cy="1080000"/>
          </a:xfrm>
          <a:prstGeom prst="hexagon">
            <a:avLst>
              <a:gd name="adj" fmla="val 23664"/>
              <a:gd name="vf" fmla="val 115470"/>
            </a:avLst>
          </a:prstGeom>
          <a:ln/>
        </p:spPr>
        <p:style>
          <a:lnRef idx="1">
            <a:schemeClr val="accent6"/>
          </a:lnRef>
          <a:fillRef idx="2">
            <a:schemeClr val="accent6"/>
          </a:fillRef>
          <a:effectRef idx="1">
            <a:schemeClr val="accent6"/>
          </a:effectRef>
          <a:fontRef idx="minor">
            <a:schemeClr val="dk1"/>
          </a:fontRef>
        </p:style>
        <p:txBody>
          <a:bodyPr wrap="square" lIns="0" tIns="39889" rIns="0" bIns="39889" rtlCol="0" anchor="ctr">
            <a:noAutofit/>
          </a:bodyPr>
          <a:lstStyle/>
          <a:p>
            <a:pPr algn="ctr"/>
            <a:r>
              <a:rPr lang="de-DE" sz="1400" b="1" dirty="0" err="1" smtClean="0">
                <a:solidFill>
                  <a:schemeClr val="tx2"/>
                </a:solidFill>
              </a:rPr>
              <a:t>wirecard</a:t>
            </a:r>
            <a:r>
              <a:rPr lang="de-DE" sz="1400" b="1" dirty="0" smtClean="0">
                <a:solidFill>
                  <a:schemeClr val="tx2"/>
                </a:solidFill>
              </a:rPr>
              <a:t> </a:t>
            </a:r>
            <a:r>
              <a:rPr lang="de-DE" sz="1400" b="1" dirty="0">
                <a:solidFill>
                  <a:schemeClr val="tx2"/>
                </a:solidFill>
              </a:rPr>
              <a:t>Bank AG</a:t>
            </a:r>
          </a:p>
          <a:p>
            <a:r>
              <a:rPr lang="de-DE" sz="1200" i="1" dirty="0" smtClean="0">
                <a:solidFill>
                  <a:schemeClr val="tx2"/>
                </a:solidFill>
              </a:rPr>
              <a:t>Kontomanagement, kartenausgebende Bank*</a:t>
            </a:r>
            <a:endParaRPr lang="de-DE" sz="1200" i="1" dirty="0">
              <a:solidFill>
                <a:schemeClr val="tx2"/>
              </a:solidFill>
            </a:endParaRPr>
          </a:p>
        </p:txBody>
      </p:sp>
      <p:sp>
        <p:nvSpPr>
          <p:cNvPr id="38" name="Hexagon 55"/>
          <p:cNvSpPr/>
          <p:nvPr/>
        </p:nvSpPr>
        <p:spPr>
          <a:xfrm>
            <a:off x="5363386" y="1338238"/>
            <a:ext cx="2088000" cy="1080000"/>
          </a:xfrm>
          <a:prstGeom prst="hexagon">
            <a:avLst>
              <a:gd name="adj" fmla="val 23664"/>
              <a:gd name="vf" fmla="val 115470"/>
            </a:avLst>
          </a:prstGeom>
          <a:ln/>
        </p:spPr>
        <p:style>
          <a:lnRef idx="1">
            <a:schemeClr val="accent1"/>
          </a:lnRef>
          <a:fillRef idx="2">
            <a:schemeClr val="accent1"/>
          </a:fillRef>
          <a:effectRef idx="1">
            <a:schemeClr val="accent1"/>
          </a:effectRef>
          <a:fontRef idx="minor">
            <a:schemeClr val="dk1"/>
          </a:fontRef>
        </p:style>
        <p:txBody>
          <a:bodyPr wrap="square" lIns="0" tIns="39889" rIns="0" bIns="39889" rtlCol="0" anchor="ctr">
            <a:noAutofit/>
          </a:bodyPr>
          <a:lstStyle/>
          <a:p>
            <a:pPr algn="ctr"/>
            <a:r>
              <a:rPr lang="de-DE" sz="1400" b="1" dirty="0" err="1" smtClean="0">
                <a:solidFill>
                  <a:schemeClr val="tx2"/>
                </a:solidFill>
              </a:rPr>
              <a:t>vaamo</a:t>
            </a:r>
            <a:r>
              <a:rPr lang="de-DE" sz="1400" b="1" dirty="0" smtClean="0">
                <a:solidFill>
                  <a:schemeClr val="tx2"/>
                </a:solidFill>
              </a:rPr>
              <a:t> Finanz AG</a:t>
            </a:r>
          </a:p>
          <a:p>
            <a:r>
              <a:rPr lang="de-DE" sz="1200" i="1" dirty="0" smtClean="0">
                <a:solidFill>
                  <a:schemeClr val="tx2"/>
                </a:solidFill>
              </a:rPr>
              <a:t>Agency </a:t>
            </a:r>
            <a:r>
              <a:rPr lang="de-DE" sz="1200" i="1" dirty="0" err="1" smtClean="0">
                <a:solidFill>
                  <a:schemeClr val="tx2"/>
                </a:solidFill>
              </a:rPr>
              <a:t>for</a:t>
            </a:r>
            <a:r>
              <a:rPr lang="de-DE" sz="1200" i="1" dirty="0" smtClean="0">
                <a:solidFill>
                  <a:schemeClr val="tx2"/>
                </a:solidFill>
              </a:rPr>
              <a:t> </a:t>
            </a:r>
            <a:r>
              <a:rPr lang="de-DE" sz="1200" i="1" dirty="0" err="1" smtClean="0">
                <a:solidFill>
                  <a:schemeClr val="tx2"/>
                </a:solidFill>
              </a:rPr>
              <a:t>investments</a:t>
            </a:r>
            <a:r>
              <a:rPr lang="de-DE" sz="1200" i="1" dirty="0" smtClean="0">
                <a:solidFill>
                  <a:schemeClr val="tx2"/>
                </a:solidFill>
              </a:rPr>
              <a:t>, </a:t>
            </a:r>
            <a:r>
              <a:rPr lang="de-DE" sz="1200" i="1" dirty="0" err="1" smtClean="0">
                <a:solidFill>
                  <a:schemeClr val="tx2"/>
                </a:solidFill>
              </a:rPr>
              <a:t>Robo-Advisor</a:t>
            </a:r>
            <a:endParaRPr lang="de-DE" sz="1200" i="1" dirty="0">
              <a:solidFill>
                <a:schemeClr val="tx2"/>
              </a:solidFill>
            </a:endParaRPr>
          </a:p>
        </p:txBody>
      </p:sp>
      <p:sp>
        <p:nvSpPr>
          <p:cNvPr id="39" name="Hexagon 55"/>
          <p:cNvSpPr/>
          <p:nvPr/>
        </p:nvSpPr>
        <p:spPr>
          <a:xfrm>
            <a:off x="764407" y="4652798"/>
            <a:ext cx="2088000" cy="1080000"/>
          </a:xfrm>
          <a:prstGeom prst="hexagon">
            <a:avLst>
              <a:gd name="adj" fmla="val 23664"/>
              <a:gd name="vf" fmla="val 115470"/>
            </a:avLst>
          </a:prstGeom>
          <a:ln/>
        </p:spPr>
        <p:style>
          <a:lnRef idx="1">
            <a:schemeClr val="accent1"/>
          </a:lnRef>
          <a:fillRef idx="2">
            <a:schemeClr val="accent1"/>
          </a:fillRef>
          <a:effectRef idx="1">
            <a:schemeClr val="accent1"/>
          </a:effectRef>
          <a:fontRef idx="minor">
            <a:schemeClr val="dk1"/>
          </a:fontRef>
        </p:style>
        <p:txBody>
          <a:bodyPr wrap="square" lIns="0" tIns="39889" rIns="0" bIns="39889" rtlCol="0" anchor="ctr">
            <a:noAutofit/>
          </a:bodyPr>
          <a:lstStyle/>
          <a:p>
            <a:pPr algn="ctr"/>
            <a:r>
              <a:rPr lang="de-DE" sz="1400" b="1" dirty="0" err="1" smtClean="0">
                <a:solidFill>
                  <a:schemeClr val="tx2"/>
                </a:solidFill>
              </a:rPr>
              <a:t>IDnow</a:t>
            </a:r>
            <a:r>
              <a:rPr lang="de-DE" sz="1400" b="1" dirty="0" smtClean="0">
                <a:solidFill>
                  <a:schemeClr val="tx2"/>
                </a:solidFill>
              </a:rPr>
              <a:t> </a:t>
            </a:r>
            <a:r>
              <a:rPr lang="de-DE" sz="1400" b="1" dirty="0">
                <a:solidFill>
                  <a:schemeClr val="tx2"/>
                </a:solidFill>
              </a:rPr>
              <a:t>GmbH</a:t>
            </a:r>
          </a:p>
          <a:p>
            <a:r>
              <a:rPr lang="de-DE" sz="1200" i="1" dirty="0" smtClean="0">
                <a:solidFill>
                  <a:schemeClr val="tx2"/>
                </a:solidFill>
              </a:rPr>
              <a:t>Online-Identifizierung</a:t>
            </a:r>
            <a:endParaRPr lang="de-DE" sz="1200" i="1" dirty="0">
              <a:solidFill>
                <a:schemeClr val="tx2"/>
              </a:solidFill>
            </a:endParaRPr>
          </a:p>
        </p:txBody>
      </p:sp>
      <p:sp>
        <p:nvSpPr>
          <p:cNvPr id="40" name="Hexagon 55"/>
          <p:cNvSpPr/>
          <p:nvPr/>
        </p:nvSpPr>
        <p:spPr>
          <a:xfrm>
            <a:off x="241233" y="2915120"/>
            <a:ext cx="2088000" cy="1080000"/>
          </a:xfrm>
          <a:prstGeom prst="hexagon">
            <a:avLst>
              <a:gd name="adj" fmla="val 23664"/>
              <a:gd name="vf" fmla="val 115470"/>
            </a:avLst>
          </a:prstGeom>
          <a:ln/>
        </p:spPr>
        <p:style>
          <a:lnRef idx="1">
            <a:schemeClr val="accent1"/>
          </a:lnRef>
          <a:fillRef idx="2">
            <a:schemeClr val="accent1"/>
          </a:fillRef>
          <a:effectRef idx="1">
            <a:schemeClr val="accent1"/>
          </a:effectRef>
          <a:fontRef idx="minor">
            <a:schemeClr val="dk1"/>
          </a:fontRef>
        </p:style>
        <p:txBody>
          <a:bodyPr wrap="square" lIns="0" tIns="39889" rIns="0" bIns="39889" rtlCol="0" anchor="ctr">
            <a:noAutofit/>
          </a:bodyPr>
          <a:lstStyle/>
          <a:p>
            <a:pPr algn="ctr"/>
            <a:r>
              <a:rPr lang="de-DE" sz="1400" b="1" dirty="0" err="1" smtClean="0">
                <a:solidFill>
                  <a:schemeClr val="tx2"/>
                </a:solidFill>
              </a:rPr>
              <a:t>TransferWise</a:t>
            </a:r>
            <a:r>
              <a:rPr lang="de-DE" sz="1400" b="1" dirty="0" smtClean="0">
                <a:solidFill>
                  <a:schemeClr val="tx2"/>
                </a:solidFill>
              </a:rPr>
              <a:t> Ltd.</a:t>
            </a:r>
          </a:p>
          <a:p>
            <a:r>
              <a:rPr lang="de-DE" sz="1200" i="1" dirty="0" smtClean="0">
                <a:solidFill>
                  <a:schemeClr val="tx2"/>
                </a:solidFill>
              </a:rPr>
              <a:t>Transfers in ausländischen Währungen</a:t>
            </a:r>
            <a:endParaRPr lang="de-DE" sz="1200" i="1" dirty="0">
              <a:solidFill>
                <a:schemeClr val="tx2"/>
              </a:solidFill>
            </a:endParaRPr>
          </a:p>
        </p:txBody>
      </p:sp>
      <p:pic>
        <p:nvPicPr>
          <p:cNvPr id="4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010" y="862229"/>
            <a:ext cx="1224752" cy="44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descr="http://www.girokonto.org/wp-content/uploads/2015/05/transferwi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458" y="2564904"/>
            <a:ext cx="1613551" cy="28559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29" y="4310553"/>
            <a:ext cx="1102156" cy="30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Hexagon 55"/>
          <p:cNvSpPr/>
          <p:nvPr/>
        </p:nvSpPr>
        <p:spPr>
          <a:xfrm>
            <a:off x="1464502" y="1415451"/>
            <a:ext cx="2088000" cy="1080000"/>
          </a:xfrm>
          <a:prstGeom prst="hexagon">
            <a:avLst>
              <a:gd name="adj" fmla="val 23664"/>
              <a:gd name="vf" fmla="val 115470"/>
            </a:avLst>
          </a:prstGeom>
          <a:ln/>
        </p:spPr>
        <p:style>
          <a:lnRef idx="1">
            <a:schemeClr val="accent1"/>
          </a:lnRef>
          <a:fillRef idx="2">
            <a:schemeClr val="accent1"/>
          </a:fillRef>
          <a:effectRef idx="1">
            <a:schemeClr val="accent1"/>
          </a:effectRef>
          <a:fontRef idx="minor">
            <a:schemeClr val="dk1"/>
          </a:fontRef>
        </p:style>
        <p:txBody>
          <a:bodyPr wrap="square" lIns="0" tIns="39889" rIns="0" bIns="39889" rtlCol="0" anchor="ctr">
            <a:noAutofit/>
          </a:bodyPr>
          <a:lstStyle/>
          <a:p>
            <a:pPr algn="ctr"/>
            <a:r>
              <a:rPr lang="de-DE" sz="1400" b="1" dirty="0" smtClean="0">
                <a:solidFill>
                  <a:schemeClr val="tx2"/>
                </a:solidFill>
              </a:rPr>
              <a:t>Cash Payment Solutions GmbH</a:t>
            </a:r>
            <a:endParaRPr lang="de-DE" sz="1200" dirty="0" smtClean="0">
              <a:solidFill>
                <a:schemeClr val="tx2"/>
              </a:solidFill>
            </a:endParaRPr>
          </a:p>
          <a:p>
            <a:r>
              <a:rPr lang="de-DE" sz="1200" i="1" dirty="0" smtClean="0">
                <a:solidFill>
                  <a:schemeClr val="tx2"/>
                </a:solidFill>
              </a:rPr>
              <a:t>Ein- und Auszahlungen</a:t>
            </a:r>
          </a:p>
        </p:txBody>
      </p:sp>
      <p:pic>
        <p:nvPicPr>
          <p:cNvPr id="4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4501" y="957620"/>
            <a:ext cx="1299373" cy="34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8" descr="https://integration.barzahlen.de/de/assets/img/downloads/logo/barzahlen_logo_2232_76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5781" y="963903"/>
            <a:ext cx="1043416" cy="355285"/>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Gerade Verbindung 46"/>
          <p:cNvCxnSpPr>
            <a:stCxn id="40" idx="0"/>
            <a:endCxn id="31" idx="3"/>
          </p:cNvCxnSpPr>
          <p:nvPr/>
        </p:nvCxnSpPr>
        <p:spPr>
          <a:xfrm>
            <a:off x="2329233" y="3455120"/>
            <a:ext cx="791139"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a:stCxn id="39" idx="5"/>
            <a:endCxn id="31" idx="2"/>
          </p:cNvCxnSpPr>
          <p:nvPr/>
        </p:nvCxnSpPr>
        <p:spPr>
          <a:xfrm flipV="1">
            <a:off x="2596836" y="4149545"/>
            <a:ext cx="870748" cy="50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a:stCxn id="44" idx="1"/>
            <a:endCxn id="31" idx="4"/>
          </p:cNvCxnSpPr>
          <p:nvPr/>
        </p:nvCxnSpPr>
        <p:spPr>
          <a:xfrm>
            <a:off x="3296931" y="2495451"/>
            <a:ext cx="170653" cy="26524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a:stCxn id="38" idx="2"/>
            <a:endCxn id="31" idx="5"/>
          </p:cNvCxnSpPr>
          <p:nvPr/>
        </p:nvCxnSpPr>
        <p:spPr>
          <a:xfrm flipH="1">
            <a:off x="5318322" y="2418238"/>
            <a:ext cx="300635" cy="3424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flipV="1">
            <a:off x="4392953" y="4149545"/>
            <a:ext cx="0" cy="48327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6869" y="4414447"/>
            <a:ext cx="1512168" cy="21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Gerade Verbindung 52"/>
          <p:cNvCxnSpPr/>
          <p:nvPr/>
        </p:nvCxnSpPr>
        <p:spPr>
          <a:xfrm flipH="1" flipV="1">
            <a:off x="5665535" y="3441715"/>
            <a:ext cx="603674" cy="63535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Foliennummernplatzhalter 2"/>
          <p:cNvSpPr>
            <a:spLocks noGrp="1"/>
          </p:cNvSpPr>
          <p:nvPr>
            <p:ph type="sldNum" sz="quarter" idx="17"/>
          </p:nvPr>
        </p:nvSpPr>
        <p:spPr>
          <a:xfrm>
            <a:off x="466467" y="6433200"/>
            <a:ext cx="2114649" cy="162000"/>
          </a:xfrm>
        </p:spPr>
        <p:txBody>
          <a:bodyPr/>
          <a:lstStyle/>
          <a:p>
            <a:r>
              <a:rPr lang="de-DE" smtClean="0"/>
              <a:t>Seite </a:t>
            </a:r>
            <a:fld id="{795659D1-D435-4DC4-B545-657E7139435F}" type="slidenum">
              <a:rPr lang="de-DE" smtClean="0"/>
              <a:pPr/>
              <a:t>14</a:t>
            </a:fld>
            <a:endParaRPr lang="de-DE" dirty="0"/>
          </a:p>
        </p:txBody>
      </p:sp>
      <p:sp>
        <p:nvSpPr>
          <p:cNvPr id="56" name="Runde Klammer links 55"/>
          <p:cNvSpPr/>
          <p:nvPr/>
        </p:nvSpPr>
        <p:spPr>
          <a:xfrm>
            <a:off x="6409138" y="4149080"/>
            <a:ext cx="150318" cy="1670695"/>
          </a:xfrm>
          <a:prstGeom prst="leftBracket">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7" name="Runde Klammer rechts 56"/>
          <p:cNvSpPr/>
          <p:nvPr/>
        </p:nvSpPr>
        <p:spPr>
          <a:xfrm>
            <a:off x="8648700" y="4149545"/>
            <a:ext cx="176509" cy="167023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8" name="Textfeld 57"/>
          <p:cNvSpPr txBox="1"/>
          <p:nvPr/>
        </p:nvSpPr>
        <p:spPr>
          <a:xfrm>
            <a:off x="6516216" y="5661248"/>
            <a:ext cx="218900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sz="1200" dirty="0" smtClean="0"/>
              <a:t>Ab Juli 2016 erhielt N26 eine Vollbanklizenz, die Kooperation mit der </a:t>
            </a:r>
            <a:r>
              <a:rPr lang="de-DE" sz="1200" dirty="0" err="1" smtClean="0"/>
              <a:t>Wirecard</a:t>
            </a:r>
            <a:r>
              <a:rPr lang="de-DE" sz="1200" dirty="0" smtClean="0"/>
              <a:t>-Bank war nicht mehr notwendig. </a:t>
            </a:r>
            <a:endParaRPr lang="de-DE" sz="1200" dirty="0"/>
          </a:p>
        </p:txBody>
      </p:sp>
      <p:sp>
        <p:nvSpPr>
          <p:cNvPr id="55"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17501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a:spLocks noGrp="1"/>
          </p:cNvSpPr>
          <p:nvPr>
            <p:ph type="title"/>
          </p:nvPr>
        </p:nvSpPr>
        <p:spPr/>
        <p:txBody>
          <a:bodyPr/>
          <a:lstStyle/>
          <a:p>
            <a:r>
              <a:rPr lang="de-DE" dirty="0" smtClean="0"/>
              <a:t>Neue </a:t>
            </a:r>
            <a:r>
              <a:rPr lang="de-DE" dirty="0"/>
              <a:t>Anbieter</a:t>
            </a:r>
            <a:br>
              <a:rPr lang="de-DE" dirty="0"/>
            </a:br>
            <a:r>
              <a:rPr lang="de-DE" dirty="0" err="1" smtClean="0"/>
              <a:t>BigTechs</a:t>
            </a:r>
            <a:r>
              <a:rPr lang="de-DE" dirty="0" smtClean="0"/>
              <a:t> am Beispiel </a:t>
            </a:r>
            <a:r>
              <a:rPr lang="de-DE" dirty="0" err="1" smtClean="0"/>
              <a:t>Alipay</a:t>
            </a:r>
            <a:r>
              <a:rPr lang="de-DE" dirty="0" smtClean="0"/>
              <a:t> im </a:t>
            </a:r>
            <a:r>
              <a:rPr lang="de-DE" dirty="0" err="1" smtClean="0"/>
              <a:t>Alibaba</a:t>
            </a:r>
            <a:r>
              <a:rPr lang="de-DE" dirty="0" smtClean="0"/>
              <a:t> </a:t>
            </a:r>
            <a:r>
              <a:rPr lang="de-DE" dirty="0" err="1" smtClean="0"/>
              <a:t>Ökoystem</a:t>
            </a:r>
            <a:endParaRPr lang="de-DE" dirty="0"/>
          </a:p>
        </p:txBody>
      </p:sp>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02" y="836713"/>
            <a:ext cx="578686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hteck 18"/>
          <p:cNvSpPr/>
          <p:nvPr/>
        </p:nvSpPr>
        <p:spPr>
          <a:xfrm>
            <a:off x="6016717" y="3933056"/>
            <a:ext cx="2875763" cy="1872208"/>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lnSpc>
                <a:spcPct val="150000"/>
              </a:lnSpc>
              <a:buFont typeface="Arial" panose="020B0604020202020204" pitchFamily="34" charset="0"/>
              <a:buChar char="•"/>
            </a:pPr>
            <a:r>
              <a:rPr lang="de-DE" sz="1400" b="1" dirty="0" err="1"/>
              <a:t>Alipay</a:t>
            </a:r>
            <a:r>
              <a:rPr lang="de-DE" sz="1400" b="1" dirty="0"/>
              <a:t>:</a:t>
            </a:r>
            <a:r>
              <a:rPr lang="de-DE" sz="1400" dirty="0"/>
              <a:t> 520 Mio. Nutzer weltweit, 153 Mio. tgl. TA</a:t>
            </a:r>
          </a:p>
          <a:p>
            <a:pPr marL="285750" indent="-285750">
              <a:lnSpc>
                <a:spcPct val="150000"/>
              </a:lnSpc>
              <a:buFont typeface="Arial" panose="020B0604020202020204" pitchFamily="34" charset="0"/>
              <a:buChar char="•"/>
            </a:pPr>
            <a:r>
              <a:rPr lang="de-DE" sz="1400" dirty="0"/>
              <a:t>Marktanteil bei Online-Zahlungen in China &gt; 50 %, Mobile Payment-Bereich 80 %</a:t>
            </a:r>
            <a:endParaRPr lang="en-GB" sz="1400" dirty="0"/>
          </a:p>
        </p:txBody>
      </p:sp>
      <p:sp>
        <p:nvSpPr>
          <p:cNvPr id="20" name="Rechteck 19"/>
          <p:cNvSpPr/>
          <p:nvPr/>
        </p:nvSpPr>
        <p:spPr>
          <a:xfrm>
            <a:off x="6016717" y="980728"/>
            <a:ext cx="2875763" cy="2649488"/>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lnSpc>
                <a:spcPct val="150000"/>
              </a:lnSpc>
              <a:buFont typeface="Arial" panose="020B0604020202020204" pitchFamily="34" charset="0"/>
              <a:buChar char="•"/>
            </a:pPr>
            <a:r>
              <a:rPr lang="de-DE" sz="1400" b="1" dirty="0" err="1"/>
              <a:t>Paypal</a:t>
            </a:r>
            <a:r>
              <a:rPr lang="de-DE" sz="1400" b="1" dirty="0"/>
              <a:t>: </a:t>
            </a:r>
            <a:r>
              <a:rPr lang="de-DE" sz="1400" dirty="0"/>
              <a:t>218 Mio. Nutzer weltweit, 20 Mio. tgl. Transaktionen (TA)</a:t>
            </a:r>
          </a:p>
          <a:p>
            <a:pPr marL="285750" indent="-285750">
              <a:lnSpc>
                <a:spcPct val="150000"/>
              </a:lnSpc>
              <a:buFont typeface="Arial" panose="020B0604020202020204" pitchFamily="34" charset="0"/>
              <a:buChar char="•"/>
            </a:pPr>
            <a:r>
              <a:rPr lang="de-DE" sz="1400" b="1" dirty="0"/>
              <a:t>Visa:</a:t>
            </a:r>
            <a:r>
              <a:rPr lang="de-DE" sz="1400" dirty="0"/>
              <a:t> 3,5 Mrd. ausgegebene Karten, 345 Mio. tgl. TA</a:t>
            </a:r>
          </a:p>
          <a:p>
            <a:pPr marL="285750" indent="-285750">
              <a:lnSpc>
                <a:spcPct val="150000"/>
              </a:lnSpc>
              <a:buFont typeface="Arial" panose="020B0604020202020204" pitchFamily="34" charset="0"/>
              <a:buChar char="•"/>
            </a:pPr>
            <a:r>
              <a:rPr lang="de-DE" sz="1400" b="1" dirty="0" err="1"/>
              <a:t>Mastercard</a:t>
            </a:r>
            <a:r>
              <a:rPr lang="de-DE" sz="1400" b="1" dirty="0"/>
              <a:t>:</a:t>
            </a:r>
            <a:r>
              <a:rPr lang="de-DE" sz="1400" dirty="0"/>
              <a:t> 1,4 Mrd. ausgegebene Karten, 163 Mio. tgl. TA</a:t>
            </a: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15</a:t>
            </a:fld>
            <a:endParaRPr lang="de-DE"/>
          </a:p>
        </p:txBody>
      </p:sp>
      <p:sp>
        <p:nvSpPr>
          <p:cNvPr id="1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520892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graphicFrame>
        <p:nvGraphicFramePr>
          <p:cNvPr id="7" name="Diagramm 6"/>
          <p:cNvGraphicFramePr/>
          <p:nvPr>
            <p:extLst>
              <p:ext uri="{D42A27DB-BD31-4B8C-83A1-F6EECF244321}">
                <p14:modId xmlns:p14="http://schemas.microsoft.com/office/powerpoint/2010/main" val="3017454969"/>
              </p:ext>
            </p:extLst>
          </p:nvPr>
        </p:nvGraphicFramePr>
        <p:xfrm>
          <a:off x="428625" y="1304925"/>
          <a:ext cx="8210549"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p:cNvSpPr>
            <a:spLocks noGrp="1"/>
          </p:cNvSpPr>
          <p:nvPr>
            <p:ph type="ftr" sz="quarter" idx="18"/>
          </p:nvPr>
        </p:nvSpPr>
        <p:spPr/>
        <p:txBody>
          <a:bodyPr/>
          <a:lstStyle/>
          <a:p>
            <a:pPr>
              <a:defRPr/>
            </a:pPr>
            <a:r>
              <a:rPr lang="de-DE" dirty="0" smtClean="0"/>
              <a:t>David Ballaschk</a:t>
            </a:r>
            <a:endParaRPr lang="de-DE" dirty="0"/>
          </a:p>
        </p:txBody>
      </p:sp>
      <p:sp>
        <p:nvSpPr>
          <p:cNvPr id="8" name="Foliennummernplatzhalter 7"/>
          <p:cNvSpPr>
            <a:spLocks noGrp="1"/>
          </p:cNvSpPr>
          <p:nvPr>
            <p:ph type="sldNum" sz="quarter" idx="17"/>
          </p:nvPr>
        </p:nvSpPr>
        <p:spPr/>
        <p:txBody>
          <a:bodyPr/>
          <a:lstStyle/>
          <a:p>
            <a:pPr>
              <a:defRPr/>
            </a:pPr>
            <a:r>
              <a:rPr lang="de-DE" smtClean="0"/>
              <a:t>Seite </a:t>
            </a:r>
            <a:fld id="{AC5608D1-2713-4073-8E7F-EA93468F2BF4}" type="slidenum">
              <a:rPr lang="de-DE" smtClean="0"/>
              <a:pPr>
                <a:defRPr/>
              </a:pPr>
              <a:t>16</a:t>
            </a:fld>
            <a:endParaRPr lang="de-DE"/>
          </a:p>
        </p:txBody>
      </p:sp>
      <p:sp>
        <p:nvSpPr>
          <p:cNvPr id="1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2562707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488464" y="257389"/>
            <a:ext cx="8111595" cy="6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Autofit/>
          </a:bodyPr>
          <a:lstStyle>
            <a:lvl1pPr algn="l" defTabSz="912813" rtl="0" eaLnBrk="0" fontAlgn="base" hangingPunct="0">
              <a:lnSpc>
                <a:spcPts val="2040"/>
              </a:lnSpc>
              <a:spcBef>
                <a:spcPct val="0"/>
              </a:spcBef>
              <a:spcAft>
                <a:spcPct val="0"/>
              </a:spcAft>
              <a:defRPr sz="2000" b="1" kern="1200" baseline="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t>Instant </a:t>
            </a:r>
            <a:r>
              <a:rPr lang="de-DE" dirty="0" err="1" smtClean="0"/>
              <a:t>Payments</a:t>
            </a:r>
            <a:endParaRPr lang="de-DE" dirty="0" smtClean="0"/>
          </a:p>
          <a:p>
            <a:r>
              <a:rPr lang="de-DE" dirty="0" smtClean="0"/>
              <a:t>Echtzeitzahlungen in Europa  </a:t>
            </a:r>
            <a:endParaRPr lang="de-DE" strike="sngStrike" dirty="0">
              <a:solidFill>
                <a:schemeClr val="tx1"/>
              </a:solidFill>
            </a:endParaRP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17</a:t>
            </a:fld>
            <a:endParaRPr lang="de-DE"/>
          </a:p>
        </p:txBody>
      </p:sp>
      <p:grpSp>
        <p:nvGrpSpPr>
          <p:cNvPr id="7" name="Gruppieren 6"/>
          <p:cNvGrpSpPr/>
          <p:nvPr/>
        </p:nvGrpSpPr>
        <p:grpSpPr>
          <a:xfrm>
            <a:off x="546970" y="914400"/>
            <a:ext cx="8138038" cy="5029200"/>
            <a:chOff x="546970" y="1143000"/>
            <a:chExt cx="8138038" cy="5029200"/>
          </a:xfrm>
        </p:grpSpPr>
        <p:grpSp>
          <p:nvGrpSpPr>
            <p:cNvPr id="9" name="Gruppieren 8"/>
            <p:cNvGrpSpPr/>
            <p:nvPr/>
          </p:nvGrpSpPr>
          <p:grpSpPr>
            <a:xfrm>
              <a:off x="546970" y="1298907"/>
              <a:ext cx="7836822" cy="4794389"/>
              <a:chOff x="685093" y="660847"/>
              <a:chExt cx="7836822" cy="4794389"/>
            </a:xfrm>
          </p:grpSpPr>
          <p:pic>
            <p:nvPicPr>
              <p:cNvPr id="1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093" y="660847"/>
                <a:ext cx="7836822" cy="4794389"/>
              </a:xfrm>
              <a:prstGeom prst="rect">
                <a:avLst/>
              </a:prstGeom>
              <a:solidFill>
                <a:schemeClr val="tx2">
                  <a:lumMod val="40000"/>
                  <a:lumOff val="60000"/>
                </a:schemeClr>
              </a:solidFill>
              <a:ln>
                <a:noFill/>
              </a:ln>
              <a:extLst/>
            </p:spPr>
          </p:pic>
          <p:sp>
            <p:nvSpPr>
              <p:cNvPr id="16" name="Textfeld 15"/>
              <p:cNvSpPr txBox="1"/>
              <p:nvPr/>
            </p:nvSpPr>
            <p:spPr>
              <a:xfrm>
                <a:off x="1774026" y="4431936"/>
                <a:ext cx="1041988" cy="30646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200" dirty="0" smtClean="0"/>
                  <a:t>ES: Iberpay</a:t>
                </a:r>
                <a:endParaRPr lang="de-DE" sz="1200" dirty="0"/>
              </a:p>
            </p:txBody>
          </p:sp>
          <p:sp>
            <p:nvSpPr>
              <p:cNvPr id="17" name="Textfeld 16"/>
              <p:cNvSpPr txBox="1"/>
              <p:nvPr/>
            </p:nvSpPr>
            <p:spPr>
              <a:xfrm>
                <a:off x="3186123" y="2790940"/>
                <a:ext cx="1059709" cy="30646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200" dirty="0" smtClean="0"/>
                  <a:t>NL: Equens</a:t>
                </a:r>
                <a:endParaRPr lang="de-DE" sz="1200" dirty="0"/>
              </a:p>
            </p:txBody>
          </p:sp>
          <p:sp>
            <p:nvSpPr>
              <p:cNvPr id="18" name="Textfeld 17"/>
              <p:cNvSpPr txBox="1"/>
              <p:nvPr/>
            </p:nvSpPr>
            <p:spPr>
              <a:xfrm>
                <a:off x="4030761" y="3964774"/>
                <a:ext cx="1059709" cy="30646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200" dirty="0" smtClean="0"/>
                  <a:t>IT: ICBPI</a:t>
                </a:r>
                <a:endParaRPr lang="de-DE" sz="1200" dirty="0"/>
              </a:p>
            </p:txBody>
          </p:sp>
          <p:sp>
            <p:nvSpPr>
              <p:cNvPr id="19" name="Textfeld 18"/>
              <p:cNvSpPr txBox="1"/>
              <p:nvPr/>
            </p:nvSpPr>
            <p:spPr>
              <a:xfrm>
                <a:off x="2340745" y="3300527"/>
                <a:ext cx="1041988" cy="30646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200" dirty="0" smtClean="0"/>
                  <a:t>FR: STET</a:t>
                </a:r>
                <a:endParaRPr lang="de-DE" sz="1200" dirty="0"/>
              </a:p>
            </p:txBody>
          </p:sp>
          <p:sp>
            <p:nvSpPr>
              <p:cNvPr id="20" name="Textfeld 19"/>
              <p:cNvSpPr txBox="1"/>
              <p:nvPr/>
            </p:nvSpPr>
            <p:spPr>
              <a:xfrm>
                <a:off x="2655017" y="1174251"/>
                <a:ext cx="1445506" cy="51077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200" dirty="0" smtClean="0"/>
                  <a:t>Diverse Länder:     EBA CLEARING</a:t>
                </a:r>
                <a:endParaRPr lang="de-DE" sz="1200" dirty="0"/>
              </a:p>
            </p:txBody>
          </p:sp>
          <p:sp>
            <p:nvSpPr>
              <p:cNvPr id="21" name="Textfeld 20"/>
              <p:cNvSpPr txBox="1"/>
              <p:nvPr/>
            </p:nvSpPr>
            <p:spPr>
              <a:xfrm>
                <a:off x="1534218" y="2264538"/>
                <a:ext cx="1282995"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UK: Faster Payment</a:t>
                </a:r>
              </a:p>
            </p:txBody>
          </p:sp>
          <p:sp>
            <p:nvSpPr>
              <p:cNvPr id="22" name="Textfeld 21"/>
              <p:cNvSpPr txBox="1"/>
              <p:nvPr/>
            </p:nvSpPr>
            <p:spPr>
              <a:xfrm>
                <a:off x="4986670" y="1531796"/>
                <a:ext cx="1282996" cy="30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SE: BIR</a:t>
                </a:r>
                <a:endParaRPr lang="de-DE" sz="1200" dirty="0"/>
              </a:p>
            </p:txBody>
          </p:sp>
          <p:sp>
            <p:nvSpPr>
              <p:cNvPr id="23" name="Textfeld 22"/>
              <p:cNvSpPr txBox="1"/>
              <p:nvPr/>
            </p:nvSpPr>
            <p:spPr>
              <a:xfrm>
                <a:off x="2957523" y="4431936"/>
                <a:ext cx="1155101" cy="30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IT: Jiffy</a:t>
                </a:r>
                <a:endParaRPr lang="de-DE" sz="1200" dirty="0"/>
              </a:p>
            </p:txBody>
          </p:sp>
          <p:sp>
            <p:nvSpPr>
              <p:cNvPr id="24" name="Textfeld 23"/>
              <p:cNvSpPr txBox="1"/>
              <p:nvPr/>
            </p:nvSpPr>
            <p:spPr>
              <a:xfrm>
                <a:off x="2232054" y="3709385"/>
                <a:ext cx="1403842"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CH: </a:t>
                </a:r>
              </a:p>
              <a:p>
                <a:r>
                  <a:rPr lang="de-DE" sz="1200" dirty="0" err="1" smtClean="0"/>
                  <a:t>Paymit</a:t>
                </a:r>
                <a:r>
                  <a:rPr lang="de-DE" sz="1200" dirty="0" smtClean="0"/>
                  <a:t>/</a:t>
                </a:r>
                <a:r>
                  <a:rPr lang="de-DE" sz="1200" dirty="0" err="1" smtClean="0"/>
                  <a:t>Twint</a:t>
                </a:r>
                <a:endParaRPr lang="de-DE" sz="1200" dirty="0"/>
              </a:p>
            </p:txBody>
          </p:sp>
          <p:sp>
            <p:nvSpPr>
              <p:cNvPr id="25" name="Textfeld 24"/>
              <p:cNvSpPr txBox="1"/>
              <p:nvPr/>
            </p:nvSpPr>
            <p:spPr>
              <a:xfrm>
                <a:off x="4456815" y="2356362"/>
                <a:ext cx="1267311"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DK: </a:t>
                </a:r>
              </a:p>
              <a:p>
                <a:r>
                  <a:rPr lang="de-DE" sz="1200" dirty="0" err="1" smtClean="0"/>
                  <a:t>Straksclearing</a:t>
                </a:r>
                <a:endParaRPr lang="de-DE" sz="1200" dirty="0"/>
              </a:p>
            </p:txBody>
          </p:sp>
          <p:sp>
            <p:nvSpPr>
              <p:cNvPr id="26" name="Textfeld 25"/>
              <p:cNvSpPr txBox="1"/>
              <p:nvPr/>
            </p:nvSpPr>
            <p:spPr>
              <a:xfrm>
                <a:off x="5851970" y="4431936"/>
                <a:ext cx="1671818" cy="30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TR: BKM Express</a:t>
                </a:r>
                <a:endParaRPr lang="de-DE" sz="1200" dirty="0"/>
              </a:p>
            </p:txBody>
          </p:sp>
        </p:grpSp>
        <p:sp>
          <p:nvSpPr>
            <p:cNvPr id="11" name="Textfeld 10"/>
            <p:cNvSpPr txBox="1"/>
            <p:nvPr/>
          </p:nvSpPr>
          <p:spPr>
            <a:xfrm>
              <a:off x="6858000" y="1863389"/>
              <a:ext cx="1282995" cy="30646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200" dirty="0" smtClean="0"/>
                <a:t>Geplant</a:t>
              </a:r>
              <a:endParaRPr lang="de-DE" sz="1200" dirty="0"/>
            </a:p>
          </p:txBody>
        </p:sp>
        <p:sp>
          <p:nvSpPr>
            <p:cNvPr id="12" name="Textfeld 11"/>
            <p:cNvSpPr txBox="1"/>
            <p:nvPr/>
          </p:nvSpPr>
          <p:spPr>
            <a:xfrm>
              <a:off x="6858000" y="1447800"/>
              <a:ext cx="1282995" cy="30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Produktiv</a:t>
              </a:r>
            </a:p>
          </p:txBody>
        </p:sp>
        <p:sp>
          <p:nvSpPr>
            <p:cNvPr id="13" name="Textfeld 12"/>
            <p:cNvSpPr txBox="1"/>
            <p:nvPr/>
          </p:nvSpPr>
          <p:spPr>
            <a:xfrm>
              <a:off x="5181600" y="3696101"/>
              <a:ext cx="1570912" cy="30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1200" dirty="0" smtClean="0"/>
                <a:t>PL: Express Elixir</a:t>
              </a:r>
            </a:p>
          </p:txBody>
        </p:sp>
        <p:sp>
          <p:nvSpPr>
            <p:cNvPr id="14" name="Rechteck 13"/>
            <p:cNvSpPr/>
            <p:nvPr/>
          </p:nvSpPr>
          <p:spPr>
            <a:xfrm>
              <a:off x="8305800" y="1143000"/>
              <a:ext cx="379208"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523561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488464" y="257389"/>
            <a:ext cx="8111595" cy="6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Autofit/>
          </a:bodyPr>
          <a:lstStyle>
            <a:lvl1pPr algn="l" defTabSz="912813" rtl="0" eaLnBrk="0" fontAlgn="base" hangingPunct="0">
              <a:lnSpc>
                <a:spcPts val="2040"/>
              </a:lnSpc>
              <a:spcBef>
                <a:spcPct val="0"/>
              </a:spcBef>
              <a:spcAft>
                <a:spcPct val="0"/>
              </a:spcAft>
              <a:defRPr sz="2000" b="1" kern="1200" baseline="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t>Instant </a:t>
            </a:r>
            <a:r>
              <a:rPr lang="de-DE" dirty="0" err="1" smtClean="0"/>
              <a:t>Payments</a:t>
            </a:r>
            <a:endParaRPr lang="de-DE" dirty="0" smtClean="0"/>
          </a:p>
          <a:p>
            <a:r>
              <a:rPr lang="de-DE" dirty="0" smtClean="0"/>
              <a:t>Echtzeitzahlungen in Europa  </a:t>
            </a:r>
            <a:endParaRPr lang="de-DE" strike="sngStrike" dirty="0">
              <a:solidFill>
                <a:schemeClr val="tx1"/>
              </a:solidFill>
            </a:endParaRP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18</a:t>
            </a:fld>
            <a:endParaRPr lang="de-DE"/>
          </a:p>
        </p:txBody>
      </p:sp>
      <p:pic>
        <p:nvPicPr>
          <p:cNvPr id="2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815" y="802995"/>
            <a:ext cx="601027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22"/>
          <p:cNvSpPr>
            <a:spLocks noChangeArrowheads="1"/>
          </p:cNvSpPr>
          <p:nvPr/>
        </p:nvSpPr>
        <p:spPr bwMode="auto">
          <a:xfrm>
            <a:off x="421325" y="5148175"/>
            <a:ext cx="1752600" cy="419275"/>
          </a:xfrm>
          <a:prstGeom prst="roundRect">
            <a:avLst>
              <a:gd name="adj" fmla="val 16667"/>
            </a:avLst>
          </a:prstGeom>
          <a:solidFill>
            <a:srgbClr val="E5EEF7"/>
          </a:solidFill>
          <a:ln w="25400" algn="ctr">
            <a:solidFill>
              <a:srgbClr val="33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ctr">
            <a:spAutoFit/>
          </a:bodyPr>
          <a:lstStyle/>
          <a:p>
            <a:endParaRPr lang="en-GB" altLang="en-US" dirty="0"/>
          </a:p>
        </p:txBody>
      </p:sp>
      <p:sp>
        <p:nvSpPr>
          <p:cNvPr id="29" name="Abgerundetes Rechteck 28"/>
          <p:cNvSpPr/>
          <p:nvPr/>
        </p:nvSpPr>
        <p:spPr>
          <a:xfrm>
            <a:off x="411802" y="1146175"/>
            <a:ext cx="1698625" cy="176053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10961" tIns="55481" rIns="110961" bIns="55481" anchor="ctr"/>
          <a:lstStyle/>
          <a:p>
            <a:pPr algn="ctr" defTabSz="913925">
              <a:defRPr/>
            </a:pPr>
            <a:endParaRPr lang="en-GB" dirty="0"/>
          </a:p>
        </p:txBody>
      </p:sp>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02" y="1435100"/>
            <a:ext cx="16922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30"/>
          <p:cNvSpPr txBox="1"/>
          <p:nvPr/>
        </p:nvSpPr>
        <p:spPr>
          <a:xfrm>
            <a:off x="634050" y="1084263"/>
            <a:ext cx="1346200" cy="399444"/>
          </a:xfrm>
          <a:prstGeom prst="rect">
            <a:avLst/>
          </a:prstGeom>
          <a:noFill/>
        </p:spPr>
        <p:txBody>
          <a:bodyPr lIns="110961" tIns="55481" rIns="110961" bIns="55481">
            <a:spAutoFit/>
          </a:bodyPr>
          <a:lstStyle/>
          <a:p>
            <a:pPr algn="ctr" defTabSz="913925">
              <a:defRPr/>
            </a:pPr>
            <a:r>
              <a:rPr lang="de-DE" b="1" dirty="0">
                <a:solidFill>
                  <a:srgbClr val="336699"/>
                </a:solidFill>
                <a:effectLst>
                  <a:outerShdw blurRad="38100" dist="38100" dir="2700000" algn="tl">
                    <a:srgbClr val="000000">
                      <a:alpha val="43137"/>
                    </a:srgbClr>
                  </a:outerShdw>
                </a:effectLst>
                <a:latin typeface="+mn-lt"/>
                <a:cs typeface="+mn-cs"/>
              </a:rPr>
              <a:t>Scheme</a:t>
            </a:r>
            <a:endParaRPr lang="en-GB" b="1" dirty="0">
              <a:solidFill>
                <a:srgbClr val="336699"/>
              </a:solidFill>
              <a:effectLst>
                <a:outerShdw blurRad="38100" dist="38100" dir="2700000" algn="tl">
                  <a:srgbClr val="000000">
                    <a:alpha val="43137"/>
                  </a:srgbClr>
                </a:outerShdw>
              </a:effectLst>
              <a:latin typeface="+mn-lt"/>
              <a:cs typeface="+mn-cs"/>
            </a:endParaRPr>
          </a:p>
        </p:txBody>
      </p:sp>
      <p:sp>
        <p:nvSpPr>
          <p:cNvPr id="32" name="AutoShape 20"/>
          <p:cNvSpPr>
            <a:spLocks noChangeArrowheads="1"/>
          </p:cNvSpPr>
          <p:nvPr/>
        </p:nvSpPr>
        <p:spPr bwMode="auto">
          <a:xfrm>
            <a:off x="419675" y="2992760"/>
            <a:ext cx="1701800" cy="732595"/>
          </a:xfrm>
          <a:prstGeom prst="roundRect">
            <a:avLst>
              <a:gd name="adj" fmla="val 16667"/>
            </a:avLst>
          </a:prstGeom>
          <a:noFill/>
          <a:ln w="25400">
            <a:solidFill>
              <a:srgbClr val="33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ctr">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marL="2284413" indent="1588" fontAlgn="base">
              <a:spcBef>
                <a:spcPct val="0"/>
              </a:spcBef>
              <a:spcAft>
                <a:spcPct val="0"/>
              </a:spcAft>
              <a:defRPr>
                <a:solidFill>
                  <a:schemeClr val="tx1"/>
                </a:solidFill>
                <a:latin typeface="Arial" pitchFamily="34" charset="0"/>
                <a:cs typeface="Arial" pitchFamily="34" charset="0"/>
              </a:defRPr>
            </a:lvl6pPr>
            <a:lvl7pPr marL="2741613" indent="1588" fontAlgn="base">
              <a:spcBef>
                <a:spcPct val="0"/>
              </a:spcBef>
              <a:spcAft>
                <a:spcPct val="0"/>
              </a:spcAft>
              <a:defRPr>
                <a:solidFill>
                  <a:schemeClr val="tx1"/>
                </a:solidFill>
                <a:latin typeface="Arial" pitchFamily="34" charset="0"/>
                <a:cs typeface="Arial" pitchFamily="34" charset="0"/>
              </a:defRPr>
            </a:lvl7pPr>
            <a:lvl8pPr marL="3198813" indent="1588" fontAlgn="base">
              <a:spcBef>
                <a:spcPct val="0"/>
              </a:spcBef>
              <a:spcAft>
                <a:spcPct val="0"/>
              </a:spcAft>
              <a:defRPr>
                <a:solidFill>
                  <a:schemeClr val="tx1"/>
                </a:solidFill>
                <a:latin typeface="Arial" pitchFamily="34" charset="0"/>
                <a:cs typeface="Arial" pitchFamily="34" charset="0"/>
              </a:defRPr>
            </a:lvl8pPr>
            <a:lvl9pPr marL="3656013" indent="1588" fontAlgn="base">
              <a:spcBef>
                <a:spcPct val="0"/>
              </a:spcBef>
              <a:spcAft>
                <a:spcPct val="0"/>
              </a:spcAft>
              <a:defRPr>
                <a:solidFill>
                  <a:schemeClr val="tx1"/>
                </a:solidFill>
                <a:latin typeface="Arial" pitchFamily="34" charset="0"/>
                <a:cs typeface="Arial" pitchFamily="34" charset="0"/>
              </a:defRPr>
            </a:lvl9pPr>
          </a:lstStyle>
          <a:p>
            <a:pPr algn="ctr">
              <a:defRPr/>
            </a:pPr>
            <a:r>
              <a:rPr lang="de-DE" altLang="en-US" b="1" dirty="0" smtClean="0">
                <a:solidFill>
                  <a:srgbClr val="336699"/>
                </a:solidFill>
                <a:effectLst>
                  <a:outerShdw blurRad="38100" dist="38100" dir="2700000" algn="tl">
                    <a:srgbClr val="C0C0C0"/>
                  </a:outerShdw>
                </a:effectLst>
              </a:rPr>
              <a:t>Betrag:</a:t>
            </a:r>
            <a:br>
              <a:rPr lang="de-DE" altLang="en-US" b="1" dirty="0" smtClean="0">
                <a:solidFill>
                  <a:srgbClr val="336699"/>
                </a:solidFill>
                <a:effectLst>
                  <a:outerShdw blurRad="38100" dist="38100" dir="2700000" algn="tl">
                    <a:srgbClr val="C0C0C0"/>
                  </a:outerShdw>
                </a:effectLst>
              </a:rPr>
            </a:br>
            <a:r>
              <a:rPr lang="de-DE" altLang="en-US" dirty="0" smtClean="0">
                <a:solidFill>
                  <a:srgbClr val="336699"/>
                </a:solidFill>
              </a:rPr>
              <a:t> </a:t>
            </a:r>
            <a:r>
              <a:rPr lang="de-DE" altLang="en-US" sz="1200" dirty="0"/>
              <a:t>maximal 15.000 €</a:t>
            </a:r>
          </a:p>
        </p:txBody>
      </p:sp>
      <p:pic>
        <p:nvPicPr>
          <p:cNvPr id="3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3" y="4876801"/>
            <a:ext cx="163512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23"/>
          <p:cNvSpPr>
            <a:spLocks noChangeArrowheads="1"/>
          </p:cNvSpPr>
          <p:nvPr/>
        </p:nvSpPr>
        <p:spPr bwMode="auto">
          <a:xfrm>
            <a:off x="2460952" y="877545"/>
            <a:ext cx="6228000" cy="5004000"/>
          </a:xfrm>
          <a:prstGeom prst="rect">
            <a:avLst/>
          </a:prstGeom>
          <a:noFill/>
          <a:ln w="31750">
            <a:solidFill>
              <a:srgbClr val="336699"/>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GB" altLang="en-US" dirty="0"/>
          </a:p>
        </p:txBody>
      </p:sp>
      <p:pic>
        <p:nvPicPr>
          <p:cNvPr id="3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815" y="4032250"/>
            <a:ext cx="5429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30"/>
          <p:cNvSpPr>
            <a:spLocks noChangeArrowheads="1"/>
          </p:cNvSpPr>
          <p:nvPr/>
        </p:nvSpPr>
        <p:spPr bwMode="auto">
          <a:xfrm>
            <a:off x="410975" y="4030575"/>
            <a:ext cx="1752600" cy="419275"/>
          </a:xfrm>
          <a:prstGeom prst="roundRect">
            <a:avLst>
              <a:gd name="adj" fmla="val 16667"/>
            </a:avLst>
          </a:prstGeom>
          <a:noFill/>
          <a:ln w="25400" algn="ctr">
            <a:solidFill>
              <a:srgbClr val="336699"/>
            </a:solidFill>
            <a:round/>
            <a:headEnd/>
            <a:tailEnd/>
          </a:ln>
          <a:effectLst/>
          <a:extLst>
            <a:ext uri="{909E8E84-426E-40DD-AFC4-6F175D3DCCD1}">
              <a14:hiddenFill xmlns:a14="http://schemas.microsoft.com/office/drawing/2010/main">
                <a:solidFill>
                  <a:srgbClr val="E5EEF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nchor="ctr">
            <a:spAutoFit/>
          </a:bodyPr>
          <a:lstStyle/>
          <a:p>
            <a:endParaRPr lang="en-GB" altLang="en-US" dirty="0"/>
          </a:p>
        </p:txBody>
      </p:sp>
      <p:pic>
        <p:nvPicPr>
          <p:cNvPr id="37"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025" y="3971925"/>
            <a:ext cx="5524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Box 36"/>
          <p:cNvSpPr txBox="1">
            <a:spLocks noChangeArrowheads="1"/>
          </p:cNvSpPr>
          <p:nvPr/>
        </p:nvSpPr>
        <p:spPr bwMode="auto">
          <a:xfrm>
            <a:off x="840427" y="3686177"/>
            <a:ext cx="904875" cy="37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marL="2284413" indent="1588" fontAlgn="base">
              <a:spcBef>
                <a:spcPct val="0"/>
              </a:spcBef>
              <a:spcAft>
                <a:spcPct val="0"/>
              </a:spcAft>
              <a:defRPr>
                <a:solidFill>
                  <a:schemeClr val="tx1"/>
                </a:solidFill>
                <a:latin typeface="Arial" pitchFamily="34" charset="0"/>
                <a:cs typeface="Arial" pitchFamily="34" charset="0"/>
              </a:defRPr>
            </a:lvl6pPr>
            <a:lvl7pPr marL="2741613" indent="1588" fontAlgn="base">
              <a:spcBef>
                <a:spcPct val="0"/>
              </a:spcBef>
              <a:spcAft>
                <a:spcPct val="0"/>
              </a:spcAft>
              <a:defRPr>
                <a:solidFill>
                  <a:schemeClr val="tx1"/>
                </a:solidFill>
                <a:latin typeface="Arial" pitchFamily="34" charset="0"/>
                <a:cs typeface="Arial" pitchFamily="34" charset="0"/>
              </a:defRPr>
            </a:lvl7pPr>
            <a:lvl8pPr marL="3198813" indent="1588" fontAlgn="base">
              <a:spcBef>
                <a:spcPct val="0"/>
              </a:spcBef>
              <a:spcAft>
                <a:spcPct val="0"/>
              </a:spcAft>
              <a:defRPr>
                <a:solidFill>
                  <a:schemeClr val="tx1"/>
                </a:solidFill>
                <a:latin typeface="Arial" pitchFamily="34" charset="0"/>
                <a:cs typeface="Arial" pitchFamily="34" charset="0"/>
              </a:defRPr>
            </a:lvl8pPr>
            <a:lvl9pPr marL="3656013" indent="1588" fontAlgn="base">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de-DE" altLang="en-US" b="1" dirty="0" smtClean="0">
                <a:solidFill>
                  <a:srgbClr val="336699"/>
                </a:solidFill>
                <a:effectLst>
                  <a:outerShdw blurRad="38100" dist="38100" dir="2700000" algn="tl">
                    <a:srgbClr val="C0C0C0"/>
                  </a:outerShdw>
                </a:effectLst>
              </a:rPr>
              <a:t>Start:</a:t>
            </a:r>
          </a:p>
        </p:txBody>
      </p:sp>
      <p:sp>
        <p:nvSpPr>
          <p:cNvPr id="39" name="Textfeld 19"/>
          <p:cNvSpPr txBox="1">
            <a:spLocks noChangeArrowheads="1"/>
          </p:cNvSpPr>
          <p:nvPr/>
        </p:nvSpPr>
        <p:spPr bwMode="auto">
          <a:xfrm>
            <a:off x="6056415" y="5614950"/>
            <a:ext cx="2644411" cy="2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961" tIns="55481" rIns="110961" bIns="554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r>
              <a:rPr lang="de-DE" altLang="en-US" sz="1000" dirty="0"/>
              <a:t>Quelle: European Payments Council (EPC)</a:t>
            </a:r>
          </a:p>
        </p:txBody>
      </p:sp>
      <p:sp>
        <p:nvSpPr>
          <p:cNvPr id="2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124407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488464" y="240297"/>
            <a:ext cx="8111595" cy="652582"/>
          </a:xfrm>
          <a:prstGeom prst="rect">
            <a:avLst/>
          </a:prstGeom>
        </p:spPr>
        <p:txBody>
          <a:bodyPr vert="horz" lIns="91424" tIns="45712" rIns="91424" bIns="45712" rtlCol="0" anchor="t">
            <a:noAutofit/>
          </a:bodyPr>
          <a:lstStyle>
            <a:lvl1pPr algn="l" defTabSz="1030712" rtl="0" eaLnBrk="1" latinLnBrk="0" hangingPunct="1">
              <a:lnSpc>
                <a:spcPts val="2300"/>
              </a:lnSpc>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1165917">
              <a:tabLst>
                <a:tab pos="763197" algn="l"/>
              </a:tabLst>
            </a:pPr>
            <a:r>
              <a:rPr lang="de-DE" sz="1800" dirty="0" smtClean="0"/>
              <a:t>Instant </a:t>
            </a:r>
            <a:r>
              <a:rPr lang="de-DE" sz="1800" dirty="0" err="1" smtClean="0"/>
              <a:t>Payments</a:t>
            </a:r>
            <a:endParaRPr lang="de-DE" sz="1800" dirty="0" smtClean="0"/>
          </a:p>
          <a:p>
            <a:pPr defTabSz="1165917">
              <a:tabLst>
                <a:tab pos="763197" algn="l"/>
              </a:tabLst>
            </a:pPr>
            <a:r>
              <a:rPr lang="de-DE" sz="1800" dirty="0" smtClean="0">
                <a:solidFill>
                  <a:schemeClr val="tx1"/>
                </a:solidFill>
              </a:rPr>
              <a:t>Mögliche Anwendungsfälle</a:t>
            </a:r>
            <a:endParaRPr lang="de-DE" sz="1600" dirty="0">
              <a:solidFill>
                <a:schemeClr val="tx1"/>
              </a:solidFill>
            </a:endParaRP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dirty="0" smtClean="0"/>
              <a:t>Seite </a:t>
            </a:r>
            <a:fld id="{AAFB5062-3457-4E03-90B9-963D03B803FD}" type="slidenum">
              <a:rPr lang="de-DE" smtClean="0"/>
              <a:pPr>
                <a:defRPr/>
              </a:pPr>
              <a:t>19</a:t>
            </a:fld>
            <a:endParaRPr lang="de-DE" dirty="0"/>
          </a:p>
        </p:txBody>
      </p:sp>
      <p:sp>
        <p:nvSpPr>
          <p:cNvPr id="16"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
        <p:nvSpPr>
          <p:cNvPr id="22" name="Textplatzhalter 2"/>
          <p:cNvSpPr txBox="1">
            <a:spLocks/>
          </p:cNvSpPr>
          <p:nvPr/>
        </p:nvSpPr>
        <p:spPr>
          <a:xfrm>
            <a:off x="476104" y="1340768"/>
            <a:ext cx="8341267" cy="4602675"/>
          </a:xfrm>
          <a:prstGeom prst="rect">
            <a:avLst/>
          </a:prstGeom>
        </p:spPr>
        <p:txBody>
          <a:bodyPr vert="horz" lIns="91408" tIns="45704" rIns="91408" bIns="45704" rtlCol="0">
            <a:normAutofit/>
          </a:bodyPr>
          <a:lstStyle>
            <a:lvl1pPr marL="0" indent="0" algn="l" defTabSz="914242" rtl="0" eaLnBrk="1" latinLnBrk="0" hangingPunct="1">
              <a:spcBef>
                <a:spcPts val="443"/>
              </a:spcBef>
              <a:buFont typeface="Arial" pitchFamily="34" charset="0"/>
              <a:buNone/>
              <a:defRPr sz="1800" kern="1200" baseline="0">
                <a:solidFill>
                  <a:schemeClr val="tx1"/>
                </a:solidFill>
                <a:latin typeface="+mn-lt"/>
                <a:ea typeface="+mn-ea"/>
                <a:cs typeface="+mn-cs"/>
              </a:defRPr>
            </a:lvl1pPr>
            <a:lvl2pPr marL="319320" indent="0" algn="l" defTabSz="914242" rtl="0" eaLnBrk="1" latinLnBrk="0" hangingPunct="1">
              <a:spcBef>
                <a:spcPts val="443"/>
              </a:spcBef>
              <a:buFont typeface="Arial" pitchFamily="34" charset="0"/>
              <a:buNone/>
              <a:defRPr sz="1800" kern="1200">
                <a:solidFill>
                  <a:schemeClr val="tx1"/>
                </a:solidFill>
                <a:latin typeface="+mn-lt"/>
                <a:ea typeface="+mn-ea"/>
                <a:cs typeface="+mn-cs"/>
              </a:defRPr>
            </a:lvl2pPr>
            <a:lvl3pPr marL="478980" indent="0" algn="l" defTabSz="914242" rtl="0" eaLnBrk="1" latinLnBrk="0" hangingPunct="1">
              <a:spcBef>
                <a:spcPts val="443"/>
              </a:spcBef>
              <a:buFont typeface="Arial" pitchFamily="34" charset="0"/>
              <a:buNone/>
              <a:defRPr sz="1800" kern="1200">
                <a:solidFill>
                  <a:schemeClr val="tx1"/>
                </a:solidFill>
                <a:latin typeface="+mn-lt"/>
                <a:ea typeface="+mn-ea"/>
                <a:cs typeface="+mn-cs"/>
              </a:defRPr>
            </a:lvl3pPr>
            <a:lvl4pPr marL="666000" indent="-198000" algn="l" defTabSz="914242" rtl="0" eaLnBrk="1" latinLnBrk="0" hangingPunct="1">
              <a:spcBef>
                <a:spcPct val="20000"/>
              </a:spcBef>
              <a:buFont typeface="Symbol" pitchFamily="18" charset="2"/>
              <a:buNone/>
              <a:defRPr sz="1800" kern="1200">
                <a:solidFill>
                  <a:schemeClr val="tx1"/>
                </a:solidFill>
                <a:latin typeface="+mn-lt"/>
                <a:ea typeface="+mn-ea"/>
                <a:cs typeface="+mn-cs"/>
              </a:defRPr>
            </a:lvl4pPr>
            <a:lvl5pPr marL="846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spcAft>
                <a:spcPts val="600"/>
              </a:spcAft>
            </a:pPr>
            <a:r>
              <a:rPr lang="de-DE" u="sng" dirty="0" smtClean="0">
                <a:latin typeface="Arial" panose="020B0604020202020204" pitchFamily="34" charset="0"/>
                <a:cs typeface="Arial" panose="020B0604020202020204" pitchFamily="34" charset="0"/>
              </a:rPr>
              <a:t>Person-to-Person Zahlungen (P2P)</a:t>
            </a:r>
            <a:endParaRPr lang="de-DE" u="sng" dirty="0">
              <a:latin typeface="Arial" panose="020B0604020202020204" pitchFamily="34" charset="0"/>
              <a:cs typeface="Arial" panose="020B0604020202020204" pitchFamily="34" charset="0"/>
            </a:endParaRP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Insbesondere in Dänemark und Schweden ein „Türöffner“ für Instant Payments</a:t>
            </a: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Sorgt für Akzeptanz beim Nutzer auch für andere Anwendungsfelder</a:t>
            </a:r>
          </a:p>
          <a:p>
            <a:pPr marL="285750" lvl="1" indent="-285750">
              <a:spcAft>
                <a:spcPts val="600"/>
              </a:spcAft>
              <a:buClr>
                <a:schemeClr val="accent1"/>
              </a:buClr>
              <a:buFont typeface="Wingdings" panose="05000000000000000000" pitchFamily="2" charset="2"/>
              <a:buChar char="§"/>
            </a:pPr>
            <a:endParaRPr lang="de-DE" dirty="0">
              <a:latin typeface="Arial" panose="020B0604020202020204" pitchFamily="34" charset="0"/>
              <a:cs typeface="Arial" panose="020B0604020202020204" pitchFamily="34" charset="0"/>
            </a:endParaRPr>
          </a:p>
          <a:p>
            <a:pPr marL="0" lvl="1">
              <a:spcAft>
                <a:spcPts val="600"/>
              </a:spcAft>
              <a:buClr>
                <a:schemeClr val="accent1"/>
              </a:buClr>
            </a:pPr>
            <a:r>
              <a:rPr lang="de-DE" u="sng" dirty="0" smtClean="0">
                <a:latin typeface="Arial" panose="020B0604020202020204" pitchFamily="34" charset="0"/>
                <a:cs typeface="Arial" panose="020B0604020202020204" pitchFamily="34" charset="0"/>
              </a:rPr>
              <a:t>Onlinehandel</a:t>
            </a:r>
            <a:endParaRPr lang="de-DE" u="sng" dirty="0">
              <a:latin typeface="Arial" panose="020B0604020202020204" pitchFamily="34" charset="0"/>
              <a:cs typeface="Arial" panose="020B0604020202020204" pitchFamily="34" charset="0"/>
            </a:endParaRP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Risikominimierung für Händler aufgrund der sofortigen Verfügbarkeit des Geldes</a:t>
            </a: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Verzicht auf teure </a:t>
            </a:r>
            <a:r>
              <a:rPr lang="de-DE" dirty="0" err="1" smtClean="0">
                <a:latin typeface="Arial" panose="020B0604020202020204" pitchFamily="34" charset="0"/>
                <a:cs typeface="Arial" panose="020B0604020202020204" pitchFamily="34" charset="0"/>
              </a:rPr>
              <a:t>Garantiekonstrukte</a:t>
            </a:r>
            <a:r>
              <a:rPr lang="de-DE" dirty="0" smtClean="0">
                <a:latin typeface="Arial" panose="020B0604020202020204" pitchFamily="34" charset="0"/>
                <a:cs typeface="Arial" panose="020B0604020202020204" pitchFamily="34" charset="0"/>
              </a:rPr>
              <a:t> möglich</a:t>
            </a: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Voraussetzung: Einbindung der positiven Bestätigungsnachricht in die Prozesskette des Händlers</a:t>
            </a:r>
            <a:endParaRPr lang="de-DE" dirty="0">
              <a:latin typeface="Arial" panose="020B0604020202020204" pitchFamily="34" charset="0"/>
              <a:cs typeface="Arial" panose="020B0604020202020204" pitchFamily="34" charset="0"/>
            </a:endParaRPr>
          </a:p>
          <a:p>
            <a:pPr marL="0" lvl="1">
              <a:spcAft>
                <a:spcPts val="600"/>
              </a:spcAft>
            </a:pPr>
            <a:endParaRPr lang="de-DE" dirty="0">
              <a:latin typeface="Arial" panose="020B0604020202020204" pitchFamily="34" charset="0"/>
              <a:cs typeface="Arial" panose="020B0604020202020204" pitchFamily="34" charset="0"/>
            </a:endParaRPr>
          </a:p>
        </p:txBody>
      </p:sp>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930" y="881479"/>
            <a:ext cx="1228993" cy="81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7930" y="2877630"/>
            <a:ext cx="1241820" cy="82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39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graphicFrame>
        <p:nvGraphicFramePr>
          <p:cNvPr id="6" name="Diagramm 5"/>
          <p:cNvGraphicFramePr/>
          <p:nvPr>
            <p:extLst>
              <p:ext uri="{D42A27DB-BD31-4B8C-83A1-F6EECF244321}">
                <p14:modId xmlns:p14="http://schemas.microsoft.com/office/powerpoint/2010/main" val="3197191802"/>
              </p:ext>
            </p:extLst>
          </p:nvPr>
        </p:nvGraphicFramePr>
        <p:xfrm>
          <a:off x="428625" y="1304925"/>
          <a:ext cx="8210549"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
        <p:nvSpPr>
          <p:cNvPr id="7" name="Fußzeilenplatzhalter 6"/>
          <p:cNvSpPr>
            <a:spLocks noGrp="1"/>
          </p:cNvSpPr>
          <p:nvPr>
            <p:ph type="ftr" sz="quarter" idx="18"/>
          </p:nvPr>
        </p:nvSpPr>
        <p:spPr/>
        <p:txBody>
          <a:bodyPr/>
          <a:lstStyle/>
          <a:p>
            <a:pPr>
              <a:defRPr/>
            </a:pPr>
            <a:r>
              <a:rPr lang="de-DE" dirty="0" smtClean="0"/>
              <a:t>David Ballaschk</a:t>
            </a:r>
            <a:endParaRPr lang="de-DE" dirty="0"/>
          </a:p>
        </p:txBody>
      </p:sp>
      <p:sp>
        <p:nvSpPr>
          <p:cNvPr id="8" name="Foliennummernplatzhalter 7"/>
          <p:cNvSpPr>
            <a:spLocks noGrp="1"/>
          </p:cNvSpPr>
          <p:nvPr>
            <p:ph type="sldNum" sz="quarter" idx="17"/>
          </p:nvPr>
        </p:nvSpPr>
        <p:spPr/>
        <p:txBody>
          <a:bodyPr/>
          <a:lstStyle/>
          <a:p>
            <a:pPr>
              <a:defRPr/>
            </a:pPr>
            <a:r>
              <a:rPr lang="de-DE" smtClean="0"/>
              <a:t>Seite </a:t>
            </a:r>
            <a:fld id="{AC5608D1-2713-4073-8E7F-EA93468F2BF4}" type="slidenum">
              <a:rPr lang="de-DE" smtClean="0"/>
              <a:pPr>
                <a:defRPr/>
              </a:pPr>
              <a:t>2</a:t>
            </a:fld>
            <a:endParaRPr lang="de-DE"/>
          </a:p>
        </p:txBody>
      </p:sp>
    </p:spTree>
    <p:extLst>
      <p:ext uri="{BB962C8B-B14F-4D97-AF65-F5344CB8AC3E}">
        <p14:creationId xmlns:p14="http://schemas.microsoft.com/office/powerpoint/2010/main" val="70811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488464" y="240297"/>
            <a:ext cx="8111595" cy="652582"/>
          </a:xfrm>
          <a:prstGeom prst="rect">
            <a:avLst/>
          </a:prstGeom>
        </p:spPr>
        <p:txBody>
          <a:bodyPr vert="horz" lIns="91424" tIns="45712" rIns="91424" bIns="45712" rtlCol="0" anchor="t">
            <a:noAutofit/>
          </a:bodyPr>
          <a:lstStyle>
            <a:lvl1pPr algn="l" defTabSz="1030712" rtl="0" eaLnBrk="1" latinLnBrk="0" hangingPunct="1">
              <a:lnSpc>
                <a:spcPts val="2300"/>
              </a:lnSpc>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1165917">
              <a:tabLst>
                <a:tab pos="763197" algn="l"/>
              </a:tabLst>
            </a:pPr>
            <a:r>
              <a:rPr lang="de-DE" sz="1800" dirty="0" smtClean="0"/>
              <a:t>Instant </a:t>
            </a:r>
            <a:r>
              <a:rPr lang="de-DE" sz="1800" dirty="0" err="1" smtClean="0"/>
              <a:t>Payments</a:t>
            </a:r>
            <a:endParaRPr lang="de-DE" sz="1800" dirty="0" smtClean="0"/>
          </a:p>
          <a:p>
            <a:pPr defTabSz="1165917">
              <a:tabLst>
                <a:tab pos="763197" algn="l"/>
              </a:tabLst>
            </a:pPr>
            <a:r>
              <a:rPr lang="de-DE" sz="1800" dirty="0" smtClean="0">
                <a:solidFill>
                  <a:schemeClr val="tx1"/>
                </a:solidFill>
              </a:rPr>
              <a:t>Mögliche Anwendungsfälle</a:t>
            </a:r>
            <a:endParaRPr lang="de-DE" sz="1600" dirty="0">
              <a:solidFill>
                <a:schemeClr val="tx1"/>
              </a:solidFill>
            </a:endParaRP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dirty="0" smtClean="0"/>
              <a:t>Seite </a:t>
            </a:r>
            <a:fld id="{AAFB5062-3457-4E03-90B9-963D03B803FD}" type="slidenum">
              <a:rPr lang="de-DE" smtClean="0"/>
              <a:pPr>
                <a:defRPr/>
              </a:pPr>
              <a:t>20</a:t>
            </a:fld>
            <a:endParaRPr lang="de-DE" dirty="0"/>
          </a:p>
        </p:txBody>
      </p:sp>
      <p:sp>
        <p:nvSpPr>
          <p:cNvPr id="16"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
        <p:nvSpPr>
          <p:cNvPr id="15" name="Textplatzhalter 2"/>
          <p:cNvSpPr txBox="1">
            <a:spLocks/>
          </p:cNvSpPr>
          <p:nvPr/>
        </p:nvSpPr>
        <p:spPr>
          <a:xfrm>
            <a:off x="476104" y="1340768"/>
            <a:ext cx="8341267" cy="4602675"/>
          </a:xfrm>
          <a:prstGeom prst="rect">
            <a:avLst/>
          </a:prstGeom>
        </p:spPr>
        <p:txBody>
          <a:bodyPr vert="horz" lIns="91408" tIns="45704" rIns="91408" bIns="45704" rtlCol="0">
            <a:normAutofit/>
          </a:bodyPr>
          <a:lstStyle>
            <a:lvl1pPr marL="0" indent="0" algn="l" defTabSz="914242" rtl="0" eaLnBrk="1" latinLnBrk="0" hangingPunct="1">
              <a:spcBef>
                <a:spcPts val="443"/>
              </a:spcBef>
              <a:buFont typeface="Arial" pitchFamily="34" charset="0"/>
              <a:buNone/>
              <a:defRPr sz="1800" kern="1200" baseline="0">
                <a:solidFill>
                  <a:schemeClr val="tx1"/>
                </a:solidFill>
                <a:latin typeface="+mn-lt"/>
                <a:ea typeface="+mn-ea"/>
                <a:cs typeface="+mn-cs"/>
              </a:defRPr>
            </a:lvl1pPr>
            <a:lvl2pPr marL="319320" indent="0" algn="l" defTabSz="914242" rtl="0" eaLnBrk="1" latinLnBrk="0" hangingPunct="1">
              <a:spcBef>
                <a:spcPts val="443"/>
              </a:spcBef>
              <a:buFont typeface="Arial" pitchFamily="34" charset="0"/>
              <a:buNone/>
              <a:defRPr sz="1800" kern="1200">
                <a:solidFill>
                  <a:schemeClr val="tx1"/>
                </a:solidFill>
                <a:latin typeface="+mn-lt"/>
                <a:ea typeface="+mn-ea"/>
                <a:cs typeface="+mn-cs"/>
              </a:defRPr>
            </a:lvl2pPr>
            <a:lvl3pPr marL="478980" indent="0" algn="l" defTabSz="914242" rtl="0" eaLnBrk="1" latinLnBrk="0" hangingPunct="1">
              <a:spcBef>
                <a:spcPts val="443"/>
              </a:spcBef>
              <a:buFont typeface="Arial" pitchFamily="34" charset="0"/>
              <a:buNone/>
              <a:defRPr sz="1800" kern="1200">
                <a:solidFill>
                  <a:schemeClr val="tx1"/>
                </a:solidFill>
                <a:latin typeface="+mn-lt"/>
                <a:ea typeface="+mn-ea"/>
                <a:cs typeface="+mn-cs"/>
              </a:defRPr>
            </a:lvl3pPr>
            <a:lvl4pPr marL="666000" indent="-198000" algn="l" defTabSz="914242" rtl="0" eaLnBrk="1" latinLnBrk="0" hangingPunct="1">
              <a:spcBef>
                <a:spcPct val="20000"/>
              </a:spcBef>
              <a:buFont typeface="Symbol" pitchFamily="18" charset="2"/>
              <a:buNone/>
              <a:defRPr sz="1800" kern="1200">
                <a:solidFill>
                  <a:schemeClr val="tx1"/>
                </a:solidFill>
                <a:latin typeface="+mn-lt"/>
                <a:ea typeface="+mn-ea"/>
                <a:cs typeface="+mn-cs"/>
              </a:defRPr>
            </a:lvl4pPr>
            <a:lvl5pPr marL="846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spcAft>
                <a:spcPts val="600"/>
              </a:spcAft>
            </a:pPr>
            <a:r>
              <a:rPr lang="de-DE" u="sng" dirty="0" smtClean="0">
                <a:latin typeface="Arial" panose="020B0604020202020204" pitchFamily="34" charset="0"/>
                <a:cs typeface="Arial" panose="020B0604020202020204" pitchFamily="34" charset="0"/>
              </a:rPr>
              <a:t>Point-of-Sale (POS)</a:t>
            </a:r>
            <a:endParaRPr lang="de-DE" u="sng" dirty="0">
              <a:latin typeface="Arial" panose="020B0604020202020204" pitchFamily="34" charset="0"/>
              <a:cs typeface="Arial" panose="020B0604020202020204" pitchFamily="34" charset="0"/>
            </a:endParaRP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Alternative zu existierenden Zahlverfahren</a:t>
            </a: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Mögliches Einsparungspotenzial für Händler</a:t>
            </a:r>
          </a:p>
          <a:p>
            <a:pPr marL="285750" lvl="1" indent="-285750">
              <a:spcAft>
                <a:spcPts val="600"/>
              </a:spcAft>
              <a:buClr>
                <a:schemeClr val="accent1"/>
              </a:buClr>
              <a:buFont typeface="Wingdings" panose="05000000000000000000" pitchFamily="2" charset="2"/>
              <a:buChar char="§"/>
            </a:pPr>
            <a:endParaRPr lang="de-DE" dirty="0">
              <a:latin typeface="Arial" panose="020B0604020202020204" pitchFamily="34" charset="0"/>
              <a:cs typeface="Arial" panose="020B0604020202020204" pitchFamily="34" charset="0"/>
            </a:endParaRPr>
          </a:p>
          <a:p>
            <a:pPr marL="0" lvl="1">
              <a:spcAft>
                <a:spcPts val="600"/>
              </a:spcAft>
              <a:buClr>
                <a:schemeClr val="accent1"/>
              </a:buClr>
            </a:pPr>
            <a:r>
              <a:rPr lang="de-DE" u="sng" dirty="0" smtClean="0">
                <a:latin typeface="Arial" panose="020B0604020202020204" pitchFamily="34" charset="0"/>
                <a:cs typeface="Arial" panose="020B0604020202020204" pitchFamily="34" charset="0"/>
              </a:rPr>
              <a:t>Business-to-Business (B2B)</a:t>
            </a:r>
            <a:endParaRPr lang="de-DE" u="sng" dirty="0">
              <a:latin typeface="Arial" panose="020B0604020202020204" pitchFamily="34" charset="0"/>
              <a:cs typeface="Arial" panose="020B0604020202020204" pitchFamily="34" charset="0"/>
            </a:endParaRP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Mögliche Koppelung von Just-in-time-Delivery mit Just-in-Time-Payments</a:t>
            </a: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Instant Payments könnten Flexibilität im Cash-Management bieten</a:t>
            </a:r>
          </a:p>
          <a:p>
            <a:pPr marL="285750" lvl="1" indent="-285750">
              <a:spcAft>
                <a:spcPts val="600"/>
              </a:spcAft>
              <a:buClr>
                <a:schemeClr val="accent1"/>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Aber: 24/7 Liquiditätsmanagement könnte nötig werden</a:t>
            </a:r>
            <a:endParaRPr lang="de-DE" dirty="0">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000811"/>
            <a:ext cx="1269317" cy="75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2412" y="2564904"/>
            <a:ext cx="1253201" cy="83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074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488464" y="240297"/>
            <a:ext cx="8111595" cy="652582"/>
          </a:xfrm>
          <a:prstGeom prst="rect">
            <a:avLst/>
          </a:prstGeom>
        </p:spPr>
        <p:txBody>
          <a:bodyPr vert="horz" lIns="91424" tIns="45712" rIns="91424" bIns="45712" rtlCol="0" anchor="t">
            <a:noAutofit/>
          </a:bodyPr>
          <a:lstStyle>
            <a:lvl1pPr algn="l" defTabSz="1030712" rtl="0" eaLnBrk="1" latinLnBrk="0" hangingPunct="1">
              <a:lnSpc>
                <a:spcPts val="2300"/>
              </a:lnSpc>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1165917">
              <a:tabLst>
                <a:tab pos="763197" algn="l"/>
              </a:tabLst>
            </a:pPr>
            <a:r>
              <a:rPr lang="de-DE" sz="1800" dirty="0" smtClean="0"/>
              <a:t>Instant </a:t>
            </a:r>
            <a:r>
              <a:rPr lang="de-DE" sz="1800" dirty="0" err="1" smtClean="0"/>
              <a:t>Payments</a:t>
            </a:r>
            <a:endParaRPr lang="de-DE" sz="1800" dirty="0" smtClean="0"/>
          </a:p>
          <a:p>
            <a:pPr defTabSz="1165917">
              <a:tabLst>
                <a:tab pos="763197" algn="l"/>
              </a:tabLst>
            </a:pPr>
            <a:r>
              <a:rPr lang="de-DE" sz="1800" dirty="0" smtClean="0">
                <a:solidFill>
                  <a:schemeClr val="tx1"/>
                </a:solidFill>
              </a:rPr>
              <a:t>Eurosystem bietet Infrastruktur für die Abwicklung</a:t>
            </a:r>
            <a:endParaRPr lang="de-DE" sz="1600" dirty="0">
              <a:solidFill>
                <a:schemeClr val="tx1"/>
              </a:solidFill>
            </a:endParaRPr>
          </a:p>
        </p:txBody>
      </p:sp>
      <p:sp>
        <p:nvSpPr>
          <p:cNvPr id="19" name="Textplatzhalter 2"/>
          <p:cNvSpPr txBox="1">
            <a:spLocks/>
          </p:cNvSpPr>
          <p:nvPr/>
        </p:nvSpPr>
        <p:spPr>
          <a:xfrm>
            <a:off x="632746" y="1297337"/>
            <a:ext cx="8115718" cy="4939977"/>
          </a:xfrm>
          <a:prstGeom prst="rect">
            <a:avLst/>
          </a:prstGeom>
        </p:spPr>
        <p:txBody>
          <a:bodyPr vert="horz" lIns="91392" tIns="45696" rIns="91392" bIns="45696" rtlCol="0">
            <a:normAutofit/>
          </a:bodyPr>
          <a:lstStyle>
            <a:lvl1pPr marL="0" indent="0" algn="l" defTabSz="914242" rtl="0" eaLnBrk="1" latinLnBrk="0" hangingPunct="1">
              <a:spcBef>
                <a:spcPts val="443"/>
              </a:spcBef>
              <a:buFont typeface="Arial" pitchFamily="34" charset="0"/>
              <a:buNone/>
              <a:defRPr sz="1800" kern="1200" baseline="0">
                <a:solidFill>
                  <a:schemeClr val="tx1"/>
                </a:solidFill>
                <a:latin typeface="+mn-lt"/>
                <a:ea typeface="+mn-ea"/>
                <a:cs typeface="+mn-cs"/>
              </a:defRPr>
            </a:lvl1pPr>
            <a:lvl2pPr marL="319320" indent="0" algn="l" defTabSz="914242" rtl="0" eaLnBrk="1" latinLnBrk="0" hangingPunct="1">
              <a:spcBef>
                <a:spcPts val="443"/>
              </a:spcBef>
              <a:buFont typeface="Arial" pitchFamily="34" charset="0"/>
              <a:buNone/>
              <a:defRPr sz="1800" kern="1200">
                <a:solidFill>
                  <a:schemeClr val="tx1"/>
                </a:solidFill>
                <a:latin typeface="+mn-lt"/>
                <a:ea typeface="+mn-ea"/>
                <a:cs typeface="+mn-cs"/>
              </a:defRPr>
            </a:lvl2pPr>
            <a:lvl3pPr marL="478980" indent="0" algn="l" defTabSz="914242" rtl="0" eaLnBrk="1" latinLnBrk="0" hangingPunct="1">
              <a:spcBef>
                <a:spcPts val="443"/>
              </a:spcBef>
              <a:buFont typeface="Arial" pitchFamily="34" charset="0"/>
              <a:buNone/>
              <a:defRPr sz="1800" kern="1200">
                <a:solidFill>
                  <a:schemeClr val="tx1"/>
                </a:solidFill>
                <a:latin typeface="+mn-lt"/>
                <a:ea typeface="+mn-ea"/>
                <a:cs typeface="+mn-cs"/>
              </a:defRPr>
            </a:lvl3pPr>
            <a:lvl4pPr marL="666000" indent="-198000" algn="l" defTabSz="914242" rtl="0" eaLnBrk="1" latinLnBrk="0" hangingPunct="1">
              <a:spcBef>
                <a:spcPct val="20000"/>
              </a:spcBef>
              <a:buFont typeface="Symbol" pitchFamily="18" charset="2"/>
              <a:buNone/>
              <a:defRPr sz="1800" kern="1200">
                <a:solidFill>
                  <a:schemeClr val="tx1"/>
                </a:solidFill>
                <a:latin typeface="+mn-lt"/>
                <a:ea typeface="+mn-ea"/>
                <a:cs typeface="+mn-cs"/>
              </a:defRPr>
            </a:lvl4pPr>
            <a:lvl5pPr marL="846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SzPct val="100000"/>
            </a:pPr>
            <a:r>
              <a:rPr lang="de-DE" u="sng" dirty="0"/>
              <a:t>Konsultation zum möglichen </a:t>
            </a:r>
            <a:r>
              <a:rPr lang="de-DE" u="sng" dirty="0" smtClean="0"/>
              <a:t>Marktinteresse</a:t>
            </a:r>
            <a:endParaRPr lang="de-DE" dirty="0"/>
          </a:p>
          <a:p>
            <a:pPr marL="266653" indent="-266653">
              <a:buClr>
                <a:schemeClr val="accent1"/>
              </a:buClr>
              <a:buSzPct val="100000"/>
              <a:buFont typeface="Wingdings" panose="05000000000000000000" pitchFamily="2" charset="2"/>
              <a:buChar char="§"/>
              <a:tabLst>
                <a:tab pos="611878" algn="l"/>
              </a:tabLst>
            </a:pPr>
            <a:r>
              <a:rPr lang="de-DE" dirty="0" smtClean="0"/>
              <a:t>Grundlage </a:t>
            </a:r>
            <a:r>
              <a:rPr lang="de-DE" dirty="0"/>
              <a:t>für Realisierungsentscheidung und </a:t>
            </a:r>
            <a:r>
              <a:rPr lang="de-DE" dirty="0" smtClean="0"/>
              <a:t>Entgeltfestlegung</a:t>
            </a:r>
            <a:endParaRPr lang="de-DE" dirty="0"/>
          </a:p>
          <a:p>
            <a:pPr marL="541244" lvl="2" indent="-274590">
              <a:buSzPct val="60000"/>
              <a:buFont typeface="Courier New" panose="02070309020205020404" pitchFamily="49" charset="0"/>
              <a:buChar char="o"/>
            </a:pPr>
            <a:r>
              <a:rPr lang="de-DE" dirty="0" smtClean="0"/>
              <a:t>in </a:t>
            </a:r>
            <a:r>
              <a:rPr lang="de-DE" dirty="0"/>
              <a:t>2020 ca. 12% des </a:t>
            </a:r>
            <a:r>
              <a:rPr lang="de-DE" dirty="0" smtClean="0"/>
              <a:t>Marktvolumens als IP, </a:t>
            </a:r>
            <a:r>
              <a:rPr lang="de-DE" dirty="0"/>
              <a:t>in 2023 dann ca. </a:t>
            </a:r>
            <a:r>
              <a:rPr lang="de-DE" dirty="0" smtClean="0"/>
              <a:t>22%</a:t>
            </a:r>
          </a:p>
          <a:p>
            <a:pPr marL="541244" lvl="2" indent="-274590">
              <a:spcAft>
                <a:spcPts val="1200"/>
              </a:spcAft>
              <a:buSzPct val="60000"/>
              <a:buFont typeface="Courier New" panose="02070309020205020404" pitchFamily="49" charset="0"/>
              <a:buChar char="o"/>
            </a:pPr>
            <a:r>
              <a:rPr lang="de-DE" dirty="0" smtClean="0"/>
              <a:t>20</a:t>
            </a:r>
            <a:r>
              <a:rPr lang="de-DE" dirty="0"/>
              <a:t>% der Banken vollständig über TIPS, 66% teilweise über TIPS und 14% </a:t>
            </a:r>
            <a:r>
              <a:rPr lang="de-DE" dirty="0" smtClean="0"/>
              <a:t>ohne TIPS-Nutzung</a:t>
            </a:r>
            <a:endParaRPr lang="de-DE" dirty="0"/>
          </a:p>
          <a:p>
            <a:pPr>
              <a:spcAft>
                <a:spcPts val="600"/>
              </a:spcAft>
            </a:pPr>
            <a:r>
              <a:rPr lang="de-DE" u="sng" dirty="0" smtClean="0"/>
              <a:t>Beschluss des EZB-Rats am 22. Juni 2017</a:t>
            </a:r>
            <a:endParaRPr lang="de-DE" dirty="0"/>
          </a:p>
          <a:p>
            <a:pPr marL="266653" lvl="1" indent="-266653">
              <a:spcAft>
                <a:spcPts val="600"/>
              </a:spcAft>
              <a:buClr>
                <a:schemeClr val="accent1"/>
              </a:buClr>
              <a:buSzPct val="100000"/>
              <a:buFont typeface="Wingdings" panose="05000000000000000000" pitchFamily="2" charset="2"/>
              <a:buChar char="§"/>
            </a:pPr>
            <a:r>
              <a:rPr lang="de-DE" dirty="0" smtClean="0"/>
              <a:t>Realisierung der TIPS-Plattform</a:t>
            </a:r>
          </a:p>
          <a:p>
            <a:pPr marL="266653" lvl="1" indent="-266653">
              <a:spcAft>
                <a:spcPts val="600"/>
              </a:spcAft>
              <a:buClr>
                <a:schemeClr val="accent1"/>
              </a:buClr>
              <a:buSzPct val="100000"/>
              <a:buFont typeface="Wingdings" panose="05000000000000000000" pitchFamily="2" charset="2"/>
              <a:buChar char="§"/>
            </a:pPr>
            <a:r>
              <a:rPr lang="de-DE" dirty="0" smtClean="0"/>
              <a:t>Betriebsaufnahme im November 2018</a:t>
            </a:r>
          </a:p>
          <a:p>
            <a:pPr marL="266653" lvl="1" indent="-266653">
              <a:spcAft>
                <a:spcPts val="600"/>
              </a:spcAft>
              <a:buClr>
                <a:schemeClr val="accent1"/>
              </a:buClr>
              <a:buSzPct val="100000"/>
              <a:buFont typeface="Wingdings" panose="05000000000000000000" pitchFamily="2" charset="2"/>
              <a:buChar char="§"/>
            </a:pPr>
            <a:r>
              <a:rPr lang="de-DE" dirty="0" smtClean="0"/>
              <a:t>Transaktionsentgelt von </a:t>
            </a:r>
            <a:r>
              <a:rPr lang="de-DE" u="sng" dirty="0" smtClean="0"/>
              <a:t>max. 0,2 Cent</a:t>
            </a:r>
            <a:r>
              <a:rPr lang="de-DE" dirty="0" smtClean="0"/>
              <a:t> in den</a:t>
            </a:r>
          </a:p>
          <a:p>
            <a:pPr marL="0" lvl="1" indent="266653">
              <a:spcBef>
                <a:spcPts val="0"/>
              </a:spcBef>
              <a:spcAft>
                <a:spcPts val="600"/>
              </a:spcAft>
              <a:buClr>
                <a:schemeClr val="accent1"/>
              </a:buClr>
              <a:buSzPct val="100000"/>
            </a:pPr>
            <a:r>
              <a:rPr lang="de-DE" dirty="0" smtClean="0"/>
              <a:t>ersten zwei Betriebsjahren</a:t>
            </a:r>
          </a:p>
          <a:p>
            <a:pPr marL="266653" lvl="1" indent="-266653">
              <a:spcAft>
                <a:spcPts val="600"/>
              </a:spcAft>
              <a:buClr>
                <a:schemeClr val="accent1"/>
              </a:buClr>
              <a:buSzPct val="100000"/>
              <a:buFont typeface="Wingdings" panose="05000000000000000000" pitchFamily="2" charset="2"/>
              <a:buChar char="§"/>
            </a:pPr>
            <a:r>
              <a:rPr lang="de-DE" dirty="0" smtClean="0"/>
              <a:t>Keine sonstigen Eintritts- oder Fixgebühren</a:t>
            </a:r>
            <a:endParaRPr lang="de-DE" dirty="0"/>
          </a:p>
        </p:txBody>
      </p:sp>
      <p:sp>
        <p:nvSpPr>
          <p:cNvPr id="20" name="Titel 1"/>
          <p:cNvSpPr>
            <a:spLocks noGrp="1"/>
          </p:cNvSpPr>
          <p:nvPr>
            <p:ph type="title"/>
          </p:nvPr>
        </p:nvSpPr>
        <p:spPr>
          <a:xfrm>
            <a:off x="476105" y="971046"/>
            <a:ext cx="8111595" cy="652582"/>
          </a:xfrm>
        </p:spPr>
        <p:txBody>
          <a:bodyPr/>
          <a:lstStyle/>
          <a:p>
            <a:r>
              <a:rPr lang="de-DE" sz="1600" dirty="0" smtClean="0"/>
              <a:t>TARGET Instant </a:t>
            </a:r>
            <a:r>
              <a:rPr lang="de-DE" sz="1600" dirty="0" err="1" smtClean="0"/>
              <a:t>Payments</a:t>
            </a:r>
            <a:r>
              <a:rPr lang="de-DE" sz="1600" dirty="0" smtClean="0"/>
              <a:t> Settlement (TIPS)</a:t>
            </a:r>
            <a:endParaRPr lang="de-DE" sz="1600" strike="sngStrike" dirty="0">
              <a:solidFill>
                <a:schemeClr val="tx1"/>
              </a:solidFill>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272" y="2819401"/>
            <a:ext cx="2231964" cy="3147449"/>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chemeClr val="accent1"/>
                </a:solidFill>
              </a14:hiddenFill>
            </a:ext>
          </a:extLst>
        </p:spPr>
      </p:pic>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21</a:t>
            </a:fld>
            <a:endParaRPr lang="de-DE"/>
          </a:p>
        </p:txBody>
      </p:sp>
      <p:sp>
        <p:nvSpPr>
          <p:cNvPr id="1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1956178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graphicFrame>
        <p:nvGraphicFramePr>
          <p:cNvPr id="7" name="Diagramm 6"/>
          <p:cNvGraphicFramePr/>
          <p:nvPr>
            <p:extLst>
              <p:ext uri="{D42A27DB-BD31-4B8C-83A1-F6EECF244321}">
                <p14:modId xmlns:p14="http://schemas.microsoft.com/office/powerpoint/2010/main" val="1561207248"/>
              </p:ext>
            </p:extLst>
          </p:nvPr>
        </p:nvGraphicFramePr>
        <p:xfrm>
          <a:off x="428625" y="1304925"/>
          <a:ext cx="8210549"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p:cNvSpPr>
            <a:spLocks noGrp="1"/>
          </p:cNvSpPr>
          <p:nvPr>
            <p:ph type="ftr" sz="quarter" idx="18"/>
          </p:nvPr>
        </p:nvSpPr>
        <p:spPr/>
        <p:txBody>
          <a:bodyPr/>
          <a:lstStyle/>
          <a:p>
            <a:pPr>
              <a:defRPr/>
            </a:pPr>
            <a:r>
              <a:rPr lang="de-DE" dirty="0" smtClean="0"/>
              <a:t>David Ballaschk</a:t>
            </a:r>
            <a:endParaRPr lang="de-DE" dirty="0"/>
          </a:p>
        </p:txBody>
      </p:sp>
      <p:sp>
        <p:nvSpPr>
          <p:cNvPr id="8" name="Foliennummernplatzhalter 7"/>
          <p:cNvSpPr>
            <a:spLocks noGrp="1"/>
          </p:cNvSpPr>
          <p:nvPr>
            <p:ph type="sldNum" sz="quarter" idx="17"/>
          </p:nvPr>
        </p:nvSpPr>
        <p:spPr/>
        <p:txBody>
          <a:bodyPr/>
          <a:lstStyle/>
          <a:p>
            <a:pPr>
              <a:defRPr/>
            </a:pPr>
            <a:r>
              <a:rPr lang="de-DE" smtClean="0"/>
              <a:t>Seite </a:t>
            </a:r>
            <a:fld id="{AC5608D1-2713-4073-8E7F-EA93468F2BF4}" type="slidenum">
              <a:rPr lang="de-DE" smtClean="0"/>
              <a:pPr>
                <a:defRPr/>
              </a:pPr>
              <a:t>22</a:t>
            </a:fld>
            <a:endParaRPr lang="de-DE"/>
          </a:p>
        </p:txBody>
      </p:sp>
      <p:sp>
        <p:nvSpPr>
          <p:cNvPr id="1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946089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DBC7B484-E37B-4029-AE87-7C5A0572F676}"/>
              </a:ext>
            </a:extLst>
          </p:cNvPr>
          <p:cNvSpPr/>
          <p:nvPr/>
        </p:nvSpPr>
        <p:spPr>
          <a:xfrm>
            <a:off x="373635" y="856034"/>
            <a:ext cx="8579865" cy="389106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endParaRPr lang="de-DE" sz="800" dirty="0">
              <a:solidFill>
                <a:schemeClr val="tx1"/>
              </a:solidFill>
            </a:endParaRPr>
          </a:p>
        </p:txBody>
      </p:sp>
      <p:sp>
        <p:nvSpPr>
          <p:cNvPr id="21507" name="Titel 1">
            <a:extLst>
              <a:ext uri="{FF2B5EF4-FFF2-40B4-BE49-F238E27FC236}">
                <a16:creationId xmlns:a16="http://schemas.microsoft.com/office/drawing/2014/main" xmlns="" id="{8C6F3AB0-5FDE-41D2-87D4-DF1C4C39F13E}"/>
              </a:ext>
            </a:extLst>
          </p:cNvPr>
          <p:cNvSpPr>
            <a:spLocks noGrp="1"/>
          </p:cNvSpPr>
          <p:nvPr>
            <p:ph type="title"/>
          </p:nvPr>
        </p:nvSpPr>
        <p:spPr>
          <a:xfrm>
            <a:off x="468313" y="146050"/>
            <a:ext cx="8207375" cy="652463"/>
          </a:xfrm>
        </p:spPr>
        <p:txBody>
          <a:bodyPr/>
          <a:lstStyle/>
          <a:p>
            <a:pPr eaLnBrk="1" hangingPunct="1"/>
            <a:r>
              <a:rPr lang="de-DE" altLang="de-DE" dirty="0">
                <a:solidFill>
                  <a:schemeClr val="tx1"/>
                </a:solidFill>
              </a:rPr>
              <a:t>Krypto-Token</a:t>
            </a:r>
            <a:br>
              <a:rPr lang="de-DE" altLang="de-DE" dirty="0">
                <a:solidFill>
                  <a:schemeClr val="tx1"/>
                </a:solidFill>
              </a:rPr>
            </a:br>
            <a:r>
              <a:rPr lang="de-DE" altLang="de-DE" dirty="0" smtClean="0">
                <a:solidFill>
                  <a:schemeClr val="tx1"/>
                </a:solidFill>
              </a:rPr>
              <a:t>Begriffsklärung</a:t>
            </a:r>
            <a:endParaRPr lang="de-DE" altLang="de-DE" dirty="0">
              <a:solidFill>
                <a:schemeClr val="tx1"/>
              </a:solidFill>
            </a:endParaRPr>
          </a:p>
        </p:txBody>
      </p:sp>
      <p:sp>
        <p:nvSpPr>
          <p:cNvPr id="13" name="Rechteck 12">
            <a:extLst>
              <a:ext uri="{FF2B5EF4-FFF2-40B4-BE49-F238E27FC236}">
                <a16:creationId xmlns:a16="http://schemas.microsoft.com/office/drawing/2014/main" xmlns="" id="{96E75E72-B47F-4B5E-A93A-7552B52DB176}"/>
              </a:ext>
            </a:extLst>
          </p:cNvPr>
          <p:cNvSpPr/>
          <p:nvPr/>
        </p:nvSpPr>
        <p:spPr>
          <a:xfrm>
            <a:off x="432204" y="957270"/>
            <a:ext cx="7854545" cy="4512004"/>
          </a:xfrm>
          <a:prstGeom prst="rect">
            <a:avLst/>
          </a:prstGeom>
        </p:spPr>
        <p:txBody>
          <a:bodyPr wrap="square">
            <a:spAutoFit/>
          </a:bodyPr>
          <a:lstStyle/>
          <a:p>
            <a:pPr defTabSz="914242" fontAlgn="auto">
              <a:lnSpc>
                <a:spcPct val="140000"/>
              </a:lnSpc>
              <a:spcBef>
                <a:spcPts val="0"/>
              </a:spcBef>
              <a:spcAft>
                <a:spcPts val="0"/>
              </a:spcAft>
              <a:defRPr/>
            </a:pPr>
            <a:r>
              <a:rPr lang="en-GB" b="1" dirty="0">
                <a:solidFill>
                  <a:srgbClr val="0062A1"/>
                </a:solidFill>
                <a:latin typeface="+mn-lt"/>
                <a:cs typeface="+mn-cs"/>
              </a:rPr>
              <a:t>Bitcoin: A Peer-to-Peer Electronic Cash System</a:t>
            </a:r>
          </a:p>
          <a:p>
            <a:pPr marL="285750" indent="-285750" defTabSz="914242" fontAlgn="auto">
              <a:lnSpc>
                <a:spcPct val="140000"/>
              </a:lnSpc>
              <a:spcBef>
                <a:spcPts val="0"/>
              </a:spcBef>
              <a:spcAft>
                <a:spcPts val="0"/>
              </a:spcAft>
              <a:buFont typeface="Arial" panose="020B0604020202020204" pitchFamily="34" charset="0"/>
              <a:buChar char="−"/>
              <a:defRPr/>
            </a:pPr>
            <a:r>
              <a:rPr lang="de-DE" dirty="0">
                <a:solidFill>
                  <a:schemeClr val="tx1">
                    <a:lumMod val="65000"/>
                    <a:lumOff val="35000"/>
                  </a:schemeClr>
                </a:solidFill>
                <a:latin typeface="+mn-lt"/>
                <a:cs typeface="+mn-cs"/>
              </a:rPr>
              <a:t>Online Zahlungsverkehr ohne (Zentral)Banken</a:t>
            </a:r>
          </a:p>
          <a:p>
            <a:pPr marL="285750" indent="-285750" defTabSz="914242" fontAlgn="auto">
              <a:lnSpc>
                <a:spcPct val="140000"/>
              </a:lnSpc>
              <a:spcBef>
                <a:spcPts val="0"/>
              </a:spcBef>
              <a:spcAft>
                <a:spcPts val="0"/>
              </a:spcAft>
              <a:buFont typeface="Arial" panose="020B0604020202020204" pitchFamily="34" charset="0"/>
              <a:buChar char="−"/>
              <a:defRPr/>
            </a:pPr>
            <a:r>
              <a:rPr lang="de-DE" dirty="0">
                <a:solidFill>
                  <a:schemeClr val="tx1">
                    <a:lumMod val="65000"/>
                    <a:lumOff val="35000"/>
                  </a:schemeClr>
                </a:solidFill>
                <a:latin typeface="+mn-lt"/>
                <a:cs typeface="+mn-cs"/>
              </a:rPr>
              <a:t>Schnelle Transaktionsabwicklung</a:t>
            </a:r>
          </a:p>
          <a:p>
            <a:pPr marL="285750" indent="-285750" defTabSz="914242" fontAlgn="auto">
              <a:lnSpc>
                <a:spcPct val="140000"/>
              </a:lnSpc>
              <a:spcBef>
                <a:spcPts val="0"/>
              </a:spcBef>
              <a:spcAft>
                <a:spcPts val="1200"/>
              </a:spcAft>
              <a:buFont typeface="Arial" panose="020B0604020202020204" pitchFamily="34" charset="0"/>
              <a:buChar char="−"/>
              <a:defRPr/>
            </a:pPr>
            <a:r>
              <a:rPr lang="de-DE" dirty="0">
                <a:solidFill>
                  <a:schemeClr val="tx1">
                    <a:lumMod val="65000"/>
                    <a:lumOff val="35000"/>
                  </a:schemeClr>
                </a:solidFill>
                <a:latin typeface="+mn-lt"/>
                <a:cs typeface="+mn-cs"/>
              </a:rPr>
              <a:t>Kostengünstig und global</a:t>
            </a:r>
            <a:endParaRPr lang="de-DE" sz="1200" b="1" dirty="0">
              <a:solidFill>
                <a:schemeClr val="tx1">
                  <a:lumMod val="65000"/>
                  <a:lumOff val="35000"/>
                </a:schemeClr>
              </a:solidFill>
              <a:latin typeface="+mn-lt"/>
              <a:cs typeface="+mn-cs"/>
            </a:endParaRPr>
          </a:p>
          <a:p>
            <a:pPr defTabSz="914242" fontAlgn="auto">
              <a:lnSpc>
                <a:spcPct val="140000"/>
              </a:lnSpc>
              <a:spcBef>
                <a:spcPts val="0"/>
              </a:spcBef>
              <a:spcAft>
                <a:spcPts val="0"/>
              </a:spcAft>
              <a:defRPr/>
            </a:pPr>
            <a:r>
              <a:rPr lang="de-DE" b="1" dirty="0">
                <a:solidFill>
                  <a:schemeClr val="accent6">
                    <a:lumMod val="75000"/>
                  </a:schemeClr>
                </a:solidFill>
                <a:latin typeface="+mn-lt"/>
                <a:cs typeface="+mn-cs"/>
              </a:rPr>
              <a:t>Bitcoin: Token als „Schmiermittel“ des Systems</a:t>
            </a:r>
          </a:p>
          <a:p>
            <a:pPr marL="285750" indent="-285750" defTabSz="914242" fontAlgn="auto">
              <a:lnSpc>
                <a:spcPct val="140000"/>
              </a:lnSpc>
              <a:spcBef>
                <a:spcPts val="0"/>
              </a:spcBef>
              <a:spcAft>
                <a:spcPts val="0"/>
              </a:spcAft>
              <a:buFont typeface="Arial" panose="020B0604020202020204" pitchFamily="34" charset="0"/>
              <a:buChar char="−"/>
              <a:defRPr/>
            </a:pPr>
            <a:r>
              <a:rPr lang="de-DE" dirty="0" smtClean="0">
                <a:solidFill>
                  <a:schemeClr val="tx1">
                    <a:lumMod val="65000"/>
                    <a:lumOff val="35000"/>
                  </a:schemeClr>
                </a:solidFill>
                <a:latin typeface="+mn-lt"/>
                <a:cs typeface="+mn-cs"/>
              </a:rPr>
              <a:t>„Belohnung</a:t>
            </a:r>
            <a:r>
              <a:rPr lang="de-DE" dirty="0">
                <a:solidFill>
                  <a:schemeClr val="tx1">
                    <a:lumMod val="65000"/>
                    <a:lumOff val="35000"/>
                  </a:schemeClr>
                </a:solidFill>
                <a:latin typeface="+mn-lt"/>
                <a:cs typeface="+mn-cs"/>
              </a:rPr>
              <a:t>“ für Fortschreibung der Blockkette</a:t>
            </a:r>
          </a:p>
          <a:p>
            <a:pPr marL="285750" indent="-285750" defTabSz="914242" fontAlgn="auto">
              <a:lnSpc>
                <a:spcPct val="140000"/>
              </a:lnSpc>
              <a:spcBef>
                <a:spcPts val="0"/>
              </a:spcBef>
              <a:spcAft>
                <a:spcPts val="0"/>
              </a:spcAft>
              <a:buFont typeface="Arial" panose="020B0604020202020204" pitchFamily="34" charset="0"/>
              <a:buChar char="−"/>
              <a:defRPr/>
            </a:pPr>
            <a:r>
              <a:rPr lang="de-DE" dirty="0">
                <a:solidFill>
                  <a:schemeClr val="tx1">
                    <a:lumMod val="65000"/>
                    <a:lumOff val="35000"/>
                  </a:schemeClr>
                </a:solidFill>
                <a:latin typeface="+mn-lt"/>
                <a:cs typeface="+mn-cs"/>
              </a:rPr>
              <a:t>Wachstum: vorab mathematisch festgelegt</a:t>
            </a:r>
          </a:p>
          <a:p>
            <a:pPr marL="285750" indent="-285750" defTabSz="914242" fontAlgn="auto">
              <a:lnSpc>
                <a:spcPct val="140000"/>
              </a:lnSpc>
              <a:spcBef>
                <a:spcPts val="0"/>
              </a:spcBef>
              <a:spcAft>
                <a:spcPts val="0"/>
              </a:spcAft>
              <a:buFont typeface="Arial" panose="020B0604020202020204" pitchFamily="34" charset="0"/>
              <a:buChar char="−"/>
              <a:defRPr/>
            </a:pPr>
            <a:r>
              <a:rPr lang="de-DE" dirty="0">
                <a:solidFill>
                  <a:schemeClr val="tx1">
                    <a:lumMod val="65000"/>
                    <a:lumOff val="35000"/>
                  </a:schemeClr>
                </a:solidFill>
                <a:latin typeface="+mn-lt"/>
                <a:cs typeface="+mn-cs"/>
              </a:rPr>
              <a:t>Absolute Obergrenze von 21 Mio. Einheiten</a:t>
            </a:r>
          </a:p>
          <a:p>
            <a:pPr marL="285750" indent="-285750" defTabSz="914242" fontAlgn="auto">
              <a:lnSpc>
                <a:spcPct val="140000"/>
              </a:lnSpc>
              <a:spcBef>
                <a:spcPts val="0"/>
              </a:spcBef>
              <a:spcAft>
                <a:spcPts val="0"/>
              </a:spcAft>
              <a:buFont typeface="Arial" panose="020B0604020202020204" pitchFamily="34" charset="0"/>
              <a:buChar char="−"/>
              <a:defRPr/>
            </a:pPr>
            <a:r>
              <a:rPr lang="de-DE" dirty="0">
                <a:solidFill>
                  <a:schemeClr val="tx1">
                    <a:lumMod val="65000"/>
                    <a:lumOff val="35000"/>
                  </a:schemeClr>
                </a:solidFill>
                <a:latin typeface="+mn-lt"/>
                <a:cs typeface="+mn-cs"/>
              </a:rPr>
              <a:t>Vermeidung staatlicher Einflussnahme </a:t>
            </a:r>
            <a:endParaRPr lang="en-GB" dirty="0">
              <a:solidFill>
                <a:schemeClr val="tx1">
                  <a:lumMod val="65000"/>
                  <a:lumOff val="35000"/>
                </a:schemeClr>
              </a:solidFill>
              <a:latin typeface="+mn-lt"/>
              <a:cs typeface="+mn-cs"/>
            </a:endParaRPr>
          </a:p>
          <a:p>
            <a:pPr defTabSz="914242" fontAlgn="auto">
              <a:lnSpc>
                <a:spcPct val="140000"/>
              </a:lnSpc>
              <a:spcBef>
                <a:spcPts val="0"/>
              </a:spcBef>
              <a:spcAft>
                <a:spcPts val="0"/>
              </a:spcAft>
              <a:defRPr/>
            </a:pPr>
            <a:endParaRPr lang="en-GB" dirty="0">
              <a:solidFill>
                <a:srgbClr val="696969"/>
              </a:solidFill>
              <a:latin typeface="+mn-lt"/>
              <a:cs typeface="+mn-cs"/>
            </a:endParaRPr>
          </a:p>
          <a:p>
            <a:pPr defTabSz="914242" fontAlgn="auto">
              <a:lnSpc>
                <a:spcPct val="140000"/>
              </a:lnSpc>
              <a:spcBef>
                <a:spcPts val="0"/>
              </a:spcBef>
              <a:spcAft>
                <a:spcPts val="0"/>
              </a:spcAft>
              <a:defRPr/>
            </a:pPr>
            <a:endParaRPr lang="en-GB" dirty="0">
              <a:solidFill>
                <a:schemeClr val="bg1">
                  <a:lumMod val="50000"/>
                </a:schemeClr>
              </a:solidFill>
              <a:latin typeface="+mn-lt"/>
              <a:cs typeface="+mn-cs"/>
            </a:endParaRPr>
          </a:p>
        </p:txBody>
      </p:sp>
      <p:sp>
        <p:nvSpPr>
          <p:cNvPr id="39" name="Rechteck 38">
            <a:extLst>
              <a:ext uri="{FF2B5EF4-FFF2-40B4-BE49-F238E27FC236}">
                <a16:creationId xmlns:a16="http://schemas.microsoft.com/office/drawing/2014/main" xmlns="" id="{DBC7B484-E37B-4029-AE87-7C5A0572F676}"/>
              </a:ext>
            </a:extLst>
          </p:cNvPr>
          <p:cNvSpPr/>
          <p:nvPr/>
        </p:nvSpPr>
        <p:spPr>
          <a:xfrm>
            <a:off x="379377" y="4834636"/>
            <a:ext cx="8599251" cy="1138143"/>
          </a:xfrm>
          <a:prstGeom prst="rect">
            <a:avLst/>
          </a:prstGeom>
          <a:solidFill>
            <a:srgbClr val="3366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endParaRPr lang="de-DE" sz="800" dirty="0">
              <a:solidFill>
                <a:schemeClr val="tx1"/>
              </a:solidFill>
            </a:endParaRPr>
          </a:p>
        </p:txBody>
      </p:sp>
      <p:sp>
        <p:nvSpPr>
          <p:cNvPr id="2" name="Textfeld 1"/>
          <p:cNvSpPr txBox="1"/>
          <p:nvPr/>
        </p:nvSpPr>
        <p:spPr>
          <a:xfrm>
            <a:off x="389106" y="4815182"/>
            <a:ext cx="8521430" cy="1172629"/>
          </a:xfrm>
          <a:prstGeom prst="rect">
            <a:avLst/>
          </a:prstGeom>
          <a:noFill/>
          <a:ln>
            <a:noFill/>
          </a:ln>
        </p:spPr>
        <p:txBody>
          <a:bodyPr wrap="square" rtlCol="0">
            <a:spAutoFit/>
          </a:bodyPr>
          <a:lstStyle/>
          <a:p>
            <a:pPr>
              <a:lnSpc>
                <a:spcPct val="130000"/>
              </a:lnSpc>
            </a:pPr>
            <a:r>
              <a:rPr lang="de-DE" b="1" dirty="0" err="1" smtClean="0">
                <a:solidFill>
                  <a:schemeClr val="bg1"/>
                </a:solidFill>
              </a:rPr>
              <a:t>Krypto</a:t>
            </a:r>
            <a:r>
              <a:rPr lang="de-DE" b="1" dirty="0" smtClean="0">
                <a:solidFill>
                  <a:schemeClr val="bg1"/>
                </a:solidFill>
              </a:rPr>
              <a:t>-Token:</a:t>
            </a:r>
          </a:p>
          <a:p>
            <a:pPr>
              <a:lnSpc>
                <a:spcPct val="130000"/>
              </a:lnSpc>
            </a:pPr>
            <a:r>
              <a:rPr lang="de-DE" b="1" dirty="0" smtClean="0">
                <a:solidFill>
                  <a:schemeClr val="bg1"/>
                </a:solidFill>
              </a:rPr>
              <a:t>Privat</a:t>
            </a:r>
            <a:r>
              <a:rPr lang="de-DE" dirty="0" smtClean="0">
                <a:solidFill>
                  <a:schemeClr val="bg1"/>
                </a:solidFill>
              </a:rPr>
              <a:t> geschaffene „</a:t>
            </a:r>
            <a:r>
              <a:rPr lang="de-DE" b="1" dirty="0" smtClean="0">
                <a:solidFill>
                  <a:schemeClr val="bg1"/>
                </a:solidFill>
              </a:rPr>
              <a:t>digitale</a:t>
            </a:r>
            <a:r>
              <a:rPr lang="de-DE" dirty="0" smtClean="0">
                <a:solidFill>
                  <a:schemeClr val="bg1"/>
                </a:solidFill>
              </a:rPr>
              <a:t> Werteinheiten“ unter Nutzung </a:t>
            </a:r>
            <a:r>
              <a:rPr lang="de-DE" b="1" dirty="0" smtClean="0">
                <a:solidFill>
                  <a:schemeClr val="bg1"/>
                </a:solidFill>
              </a:rPr>
              <a:t>kryptographischer</a:t>
            </a:r>
            <a:r>
              <a:rPr lang="de-DE" dirty="0" smtClean="0">
                <a:solidFill>
                  <a:schemeClr val="bg1"/>
                </a:solidFill>
              </a:rPr>
              <a:t> Verfahren </a:t>
            </a:r>
            <a:r>
              <a:rPr lang="de-DE" b="1" dirty="0">
                <a:solidFill>
                  <a:schemeClr val="bg1"/>
                </a:solidFill>
              </a:rPr>
              <a:t>ohne Forderungscharakter</a:t>
            </a:r>
            <a:r>
              <a:rPr lang="de-DE" dirty="0" smtClean="0">
                <a:solidFill>
                  <a:schemeClr val="bg1"/>
                </a:solidFill>
              </a:rPr>
              <a:t> und </a:t>
            </a:r>
            <a:r>
              <a:rPr lang="de-DE" b="1" dirty="0">
                <a:solidFill>
                  <a:schemeClr val="bg1"/>
                </a:solidFill>
              </a:rPr>
              <a:t>ohne </a:t>
            </a:r>
            <a:r>
              <a:rPr lang="de-DE" b="1" dirty="0" err="1" smtClean="0">
                <a:solidFill>
                  <a:schemeClr val="bg1"/>
                </a:solidFill>
              </a:rPr>
              <a:t>intrinischen</a:t>
            </a:r>
            <a:r>
              <a:rPr lang="de-DE" b="1" dirty="0" smtClean="0">
                <a:solidFill>
                  <a:schemeClr val="bg1"/>
                </a:solidFill>
              </a:rPr>
              <a:t> Wert</a:t>
            </a:r>
            <a:endParaRPr lang="de-DE" dirty="0" smtClean="0">
              <a:solidFill>
                <a:schemeClr val="bg1"/>
              </a:solidFill>
            </a:endParaRPr>
          </a:p>
        </p:txBody>
      </p:sp>
      <p:sp>
        <p:nvSpPr>
          <p:cNvPr id="42" name="Foliennummernplatzhalter 3">
            <a:extLst>
              <a:ext uri="{FF2B5EF4-FFF2-40B4-BE49-F238E27FC236}">
                <a16:creationId xmlns:a16="http://schemas.microsoft.com/office/drawing/2014/main" xmlns="" id="{A920F4D3-95CA-4D9D-BC91-5B195BF353DA}"/>
              </a:ext>
            </a:extLst>
          </p:cNvPr>
          <p:cNvSpPr>
            <a:spLocks noGrp="1"/>
          </p:cNvSpPr>
          <p:nvPr>
            <p:ph type="sldNum" sz="quarter" idx="4294967295"/>
          </p:nvPr>
        </p:nvSpPr>
        <p:spPr bwMode="auto">
          <a:xfrm>
            <a:off x="468313" y="6491288"/>
            <a:ext cx="2159000" cy="161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dirty="0">
                <a:solidFill>
                  <a:srgbClr val="404040"/>
                </a:solidFill>
              </a:rPr>
              <a:t>Seite </a:t>
            </a:r>
            <a:fld id="{D5209BB1-97BA-482A-A988-2A79E25490D1}" type="slidenum">
              <a:rPr lang="de-DE" altLang="de-DE">
                <a:solidFill>
                  <a:srgbClr val="404040"/>
                </a:solidFill>
              </a:rPr>
              <a:pPr/>
              <a:t>23</a:t>
            </a:fld>
            <a:endParaRPr lang="de-DE" altLang="de-DE" dirty="0">
              <a:solidFill>
                <a:srgbClr val="40404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488" y="976313"/>
            <a:ext cx="2682875"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umsplatzhalter 2"/>
          <p:cNvSpPr>
            <a:spLocks noGrp="1"/>
          </p:cNvSpPr>
          <p:nvPr>
            <p:ph type="dt" sz="half" idx="4294967295"/>
          </p:nvPr>
        </p:nvSpPr>
        <p:spPr>
          <a:xfrm>
            <a:off x="469900" y="6281738"/>
            <a:ext cx="2114550" cy="161925"/>
          </a:xfrm>
          <a:prstGeom prst="rect">
            <a:avLst/>
          </a:prstGeom>
        </p:spPr>
        <p:txBody>
          <a:bodyPr/>
          <a:lstStyle/>
          <a:p>
            <a:pPr>
              <a:defRPr/>
            </a:pPr>
            <a:r>
              <a:rPr lang="en-US" sz="1100" dirty="0" smtClean="0"/>
              <a:t>Leipzig, 28. Mai 2018</a:t>
            </a:r>
            <a:endParaRPr lang="de-DE" sz="1100" dirty="0"/>
          </a:p>
        </p:txBody>
      </p:sp>
      <p:sp>
        <p:nvSpPr>
          <p:cNvPr id="11" name="Fußzeilenplatzhalter 3"/>
          <p:cNvSpPr>
            <a:spLocks noGrp="1"/>
          </p:cNvSpPr>
          <p:nvPr>
            <p:ph type="ftr" sz="quarter" idx="4294967295"/>
          </p:nvPr>
        </p:nvSpPr>
        <p:spPr>
          <a:xfrm>
            <a:off x="466725" y="6069013"/>
            <a:ext cx="8120063" cy="161925"/>
          </a:xfrm>
          <a:prstGeom prst="rect">
            <a:avLst/>
          </a:prstGeom>
        </p:spPr>
        <p:txBody>
          <a:bodyPr/>
          <a:lstStyle/>
          <a:p>
            <a:pPr>
              <a:defRPr/>
            </a:pPr>
            <a:r>
              <a:rPr lang="de-DE" dirty="0" smtClean="0"/>
              <a:t>David Ballaschk</a:t>
            </a:r>
            <a:endParaRPr lang="de-DE" dirty="0"/>
          </a:p>
        </p:txBody>
      </p:sp>
    </p:spTree>
    <p:extLst>
      <p:ext uri="{BB962C8B-B14F-4D97-AF65-F5344CB8AC3E}">
        <p14:creationId xmlns:p14="http://schemas.microsoft.com/office/powerpoint/2010/main" val="214516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5205" y="345956"/>
            <a:ext cx="8111595" cy="652582"/>
          </a:xfrm>
        </p:spPr>
        <p:txBody>
          <a:bodyPr/>
          <a:lstStyle/>
          <a:p>
            <a:r>
              <a:rPr lang="de-DE" dirty="0">
                <a:solidFill>
                  <a:schemeClr val="tx1"/>
                </a:solidFill>
              </a:rPr>
              <a:t/>
            </a:r>
            <a:br>
              <a:rPr lang="de-DE" dirty="0">
                <a:solidFill>
                  <a:schemeClr val="tx1"/>
                </a:solidFill>
              </a:rPr>
            </a:br>
            <a:r>
              <a:rPr lang="de-DE" dirty="0" smtClean="0"/>
              <a:t>Kursentwicklung Bitcoin 2016 bis heute</a:t>
            </a:r>
            <a:endParaRPr lang="en-GB" dirty="0"/>
          </a:p>
        </p:txBody>
      </p:sp>
      <p:sp>
        <p:nvSpPr>
          <p:cNvPr id="5" name="Foliennummernplatzhalter 4"/>
          <p:cNvSpPr>
            <a:spLocks noGrp="1"/>
          </p:cNvSpPr>
          <p:nvPr>
            <p:ph type="sldNum" sz="quarter" idx="17"/>
          </p:nvPr>
        </p:nvSpPr>
        <p:spPr/>
        <p:txBody>
          <a:bodyPr/>
          <a:lstStyle/>
          <a:p>
            <a:pPr>
              <a:defRPr/>
            </a:pPr>
            <a:r>
              <a:rPr lang="de-DE" smtClean="0"/>
              <a:t>Seite </a:t>
            </a:r>
            <a:fld id="{8EDF197F-3C8C-4C38-9995-3F6CA515FFD5}" type="slidenum">
              <a:rPr lang="de-DE" smtClean="0"/>
              <a:pPr>
                <a:defRPr/>
              </a:pPr>
              <a:t>24</a:t>
            </a:fld>
            <a:endParaRPr lang="de-DE"/>
          </a:p>
        </p:txBody>
      </p:sp>
      <p:sp>
        <p:nvSpPr>
          <p:cNvPr id="9" name="Textfeld 8"/>
          <p:cNvSpPr txBox="1"/>
          <p:nvPr/>
        </p:nvSpPr>
        <p:spPr>
          <a:xfrm>
            <a:off x="6496050" y="5920804"/>
            <a:ext cx="2262267" cy="215444"/>
          </a:xfrm>
          <a:prstGeom prst="rect">
            <a:avLst/>
          </a:prstGeom>
          <a:noFill/>
          <a:ln>
            <a:noFill/>
            <a:prstDash val="dashDot"/>
          </a:ln>
        </p:spPr>
        <p:txBody>
          <a:bodyPr wrap="square">
            <a:spAutoFit/>
          </a:bodyPr>
          <a:lstStyle/>
          <a:p>
            <a:pPr>
              <a:defRPr/>
            </a:pPr>
            <a:r>
              <a:rPr lang="de-DE" sz="800" dirty="0" smtClean="0">
                <a:solidFill>
                  <a:schemeClr val="bg1">
                    <a:lumMod val="65000"/>
                  </a:schemeClr>
                </a:solidFill>
                <a:latin typeface="+mn-lt"/>
              </a:rPr>
              <a:t>Quelle:</a:t>
            </a:r>
            <a:r>
              <a:rPr lang="de-DE" sz="800" dirty="0">
                <a:solidFill>
                  <a:schemeClr val="bg1">
                    <a:lumMod val="65000"/>
                  </a:schemeClr>
                </a:solidFill>
                <a:latin typeface="+mn-lt"/>
              </a:rPr>
              <a:t> </a:t>
            </a:r>
            <a:r>
              <a:rPr lang="de-DE" sz="800" dirty="0" err="1" smtClean="0">
                <a:solidFill>
                  <a:schemeClr val="bg1">
                    <a:lumMod val="65000"/>
                  </a:schemeClr>
                </a:solidFill>
              </a:rPr>
              <a:t>blockchain.ino</a:t>
            </a:r>
            <a:r>
              <a:rPr lang="de-DE" sz="800" dirty="0" smtClean="0">
                <a:solidFill>
                  <a:schemeClr val="bg1">
                    <a:lumMod val="65000"/>
                  </a:schemeClr>
                </a:solidFill>
                <a:latin typeface="+mn-lt"/>
              </a:rPr>
              <a:t>, Stand 07.05.2018</a:t>
            </a:r>
          </a:p>
        </p:txBody>
      </p:sp>
      <p:sp>
        <p:nvSpPr>
          <p:cNvPr id="7" name="Titel 1"/>
          <p:cNvSpPr txBox="1">
            <a:spLocks/>
          </p:cNvSpPr>
          <p:nvPr/>
        </p:nvSpPr>
        <p:spPr bwMode="auto">
          <a:xfrm>
            <a:off x="438150" y="257389"/>
            <a:ext cx="8111595" cy="6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Autofit/>
          </a:bodyPr>
          <a:lstStyle>
            <a:lvl1pPr algn="l" defTabSz="912813" rtl="0" eaLnBrk="0" fontAlgn="base" hangingPunct="0">
              <a:lnSpc>
                <a:spcPts val="2040"/>
              </a:lnSpc>
              <a:spcBef>
                <a:spcPct val="0"/>
              </a:spcBef>
              <a:spcAft>
                <a:spcPct val="0"/>
              </a:spcAft>
              <a:defRPr sz="2000" b="1" kern="1200" baseline="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err="1"/>
              <a:t>Krypto</a:t>
            </a:r>
            <a:r>
              <a:rPr lang="de-DE" dirty="0"/>
              <a:t>-Token</a:t>
            </a:r>
            <a:br>
              <a:rPr lang="de-DE" dirty="0"/>
            </a:br>
            <a:r>
              <a:rPr lang="de-DE" b="0" dirty="0" smtClean="0"/>
              <a:t> </a:t>
            </a:r>
            <a:endParaRPr lang="de-DE" b="0" strike="sngStrike" dirty="0">
              <a:solidFill>
                <a:schemeClr val="tx1"/>
              </a:solidFill>
            </a:endParaRPr>
          </a:p>
        </p:txBody>
      </p:sp>
      <p:sp>
        <p:nvSpPr>
          <p:cNvPr id="11" name="Datumsplatzhalter 2"/>
          <p:cNvSpPr>
            <a:spLocks noGrp="1"/>
          </p:cNvSpPr>
          <p:nvPr>
            <p:ph type="dt" sz="half" idx="16"/>
          </p:nvPr>
        </p:nvSpPr>
        <p:spPr>
          <a:xfrm>
            <a:off x="479425" y="6253163"/>
            <a:ext cx="2114550" cy="161925"/>
          </a:xfrm>
        </p:spPr>
        <p:txBody>
          <a:bodyPr/>
          <a:lstStyle/>
          <a:p>
            <a:pPr>
              <a:defRPr/>
            </a:pPr>
            <a:r>
              <a:rPr lang="en-US" sz="1100" dirty="0" smtClean="0"/>
              <a:t>Leipzig, 28. Mai 2018</a:t>
            </a:r>
            <a:endParaRPr lang="de-DE" sz="1100" dirty="0"/>
          </a:p>
        </p:txBody>
      </p:sp>
      <p:sp>
        <p:nvSpPr>
          <p:cNvPr id="12" name="Fußzeilenplatzhalter 3"/>
          <p:cNvSpPr>
            <a:spLocks noGrp="1"/>
          </p:cNvSpPr>
          <p:nvPr>
            <p:ph type="ftr" sz="quarter" idx="18"/>
          </p:nvPr>
        </p:nvSpPr>
        <p:spPr>
          <a:xfrm>
            <a:off x="466726" y="6069013"/>
            <a:ext cx="4569732" cy="190345"/>
          </a:xfrm>
        </p:spPr>
        <p:txBody>
          <a:bodyPr/>
          <a:lstStyle/>
          <a:p>
            <a:pPr>
              <a:defRPr/>
            </a:pPr>
            <a:r>
              <a:rPr lang="de-DE" dirty="0" smtClean="0"/>
              <a:t>David Ballaschk</a:t>
            </a:r>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3" y="909972"/>
            <a:ext cx="7729101" cy="495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658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a:extLst>
              <a:ext uri="{FF2B5EF4-FFF2-40B4-BE49-F238E27FC236}">
                <a16:creationId xmlns:a16="http://schemas.microsoft.com/office/drawing/2014/main" xmlns="" id="{BF0D7B5F-F767-4939-9F94-2B1CFF55DDC7}"/>
              </a:ext>
            </a:extLst>
          </p:cNvPr>
          <p:cNvSpPr>
            <a:spLocks noGrp="1"/>
          </p:cNvSpPr>
          <p:nvPr>
            <p:ph type="title"/>
          </p:nvPr>
        </p:nvSpPr>
        <p:spPr>
          <a:xfrm>
            <a:off x="468313" y="146050"/>
            <a:ext cx="8207375" cy="652463"/>
          </a:xfrm>
        </p:spPr>
        <p:txBody>
          <a:bodyPr/>
          <a:lstStyle/>
          <a:p>
            <a:pPr eaLnBrk="1" hangingPunct="1"/>
            <a:r>
              <a:rPr lang="de-DE" altLang="de-DE" dirty="0" err="1">
                <a:solidFill>
                  <a:schemeClr val="tx1"/>
                </a:solidFill>
              </a:rPr>
              <a:t>Krypto</a:t>
            </a:r>
            <a:r>
              <a:rPr lang="de-DE" altLang="de-DE" dirty="0">
                <a:solidFill>
                  <a:schemeClr val="tx1"/>
                </a:solidFill>
              </a:rPr>
              <a:t>-Token</a:t>
            </a:r>
            <a:br>
              <a:rPr lang="de-DE" altLang="de-DE" dirty="0">
                <a:solidFill>
                  <a:schemeClr val="tx1"/>
                </a:solidFill>
              </a:rPr>
            </a:br>
            <a:r>
              <a:rPr lang="de-DE" altLang="de-DE" dirty="0">
                <a:solidFill>
                  <a:schemeClr val="tx1"/>
                </a:solidFill>
              </a:rPr>
              <a:t>Marktüberblick</a:t>
            </a:r>
          </a:p>
        </p:txBody>
      </p:sp>
      <p:sp>
        <p:nvSpPr>
          <p:cNvPr id="22532" name="Textfeld 20">
            <a:extLst>
              <a:ext uri="{FF2B5EF4-FFF2-40B4-BE49-F238E27FC236}">
                <a16:creationId xmlns:a16="http://schemas.microsoft.com/office/drawing/2014/main" xmlns="" id="{7865BA28-03C8-45E3-8DAA-8CFF23335449}"/>
              </a:ext>
            </a:extLst>
          </p:cNvPr>
          <p:cNvSpPr txBox="1">
            <a:spLocks noChangeArrowheads="1"/>
          </p:cNvSpPr>
          <p:nvPr/>
        </p:nvSpPr>
        <p:spPr bwMode="auto">
          <a:xfrm>
            <a:off x="492125" y="1628775"/>
            <a:ext cx="390842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defRPr>
                <a:solidFill>
                  <a:schemeClr val="tx1"/>
                </a:solidFill>
                <a:latin typeface="Arial" panose="020B0604020202020204" pitchFamily="34" charset="0"/>
                <a:cs typeface="Arial" panose="020B0604020202020204" pitchFamily="34" charset="0"/>
              </a:defRPr>
            </a:lvl1pPr>
            <a:lvl2pPr marL="673100" indent="-215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2400"/>
              </a:spcAft>
              <a:buFont typeface="Symbol" panose="05050102010706020507" pitchFamily="18" charset="2"/>
              <a:buChar char="-"/>
            </a:pPr>
            <a:r>
              <a:rPr lang="de-DE" altLang="de-DE" b="1" dirty="0"/>
              <a:t>Anzahl an Netzwerken</a:t>
            </a:r>
            <a:r>
              <a:rPr lang="de-DE" altLang="de-DE" dirty="0"/>
              <a:t>:           Über </a:t>
            </a:r>
            <a:r>
              <a:rPr lang="de-DE" altLang="de-DE" b="1" dirty="0">
                <a:solidFill>
                  <a:schemeClr val="accent1"/>
                </a:solidFill>
              </a:rPr>
              <a:t>1500</a:t>
            </a:r>
            <a:r>
              <a:rPr lang="de-DE" altLang="de-DE" dirty="0">
                <a:solidFill>
                  <a:schemeClr val="tx2"/>
                </a:solidFill>
              </a:rPr>
              <a:t> verschiedene     </a:t>
            </a:r>
            <a:r>
              <a:rPr lang="de-DE" altLang="de-DE" dirty="0" err="1">
                <a:solidFill>
                  <a:schemeClr val="tx2"/>
                </a:solidFill>
              </a:rPr>
              <a:t>Krypto</a:t>
            </a:r>
            <a:r>
              <a:rPr lang="de-DE" altLang="de-DE" dirty="0">
                <a:solidFill>
                  <a:schemeClr val="tx2"/>
                </a:solidFill>
              </a:rPr>
              <a:t>-Token</a:t>
            </a:r>
          </a:p>
          <a:p>
            <a:pPr>
              <a:spcBef>
                <a:spcPts val="600"/>
              </a:spcBef>
              <a:spcAft>
                <a:spcPts val="2400"/>
              </a:spcAft>
              <a:buFont typeface="Symbol" panose="05050102010706020507" pitchFamily="18" charset="2"/>
              <a:buChar char="-"/>
            </a:pPr>
            <a:r>
              <a:rPr lang="de-DE" altLang="de-DE" b="1" dirty="0">
                <a:solidFill>
                  <a:schemeClr val="tx2"/>
                </a:solidFill>
              </a:rPr>
              <a:t>Gesamte Marktkapitalisierung</a:t>
            </a:r>
            <a:r>
              <a:rPr lang="de-DE" altLang="de-DE" dirty="0">
                <a:solidFill>
                  <a:schemeClr val="tx2"/>
                </a:solidFill>
              </a:rPr>
              <a:t>:           </a:t>
            </a:r>
            <a:r>
              <a:rPr lang="de-DE" altLang="de-DE" b="1" dirty="0">
                <a:solidFill>
                  <a:schemeClr val="accent1"/>
                </a:solidFill>
              </a:rPr>
              <a:t>$ </a:t>
            </a:r>
            <a:r>
              <a:rPr lang="de-DE" altLang="de-DE" b="1" dirty="0" smtClean="0">
                <a:solidFill>
                  <a:schemeClr val="accent1"/>
                </a:solidFill>
              </a:rPr>
              <a:t>259,6 </a:t>
            </a:r>
            <a:r>
              <a:rPr lang="de-DE" altLang="de-DE" b="1" dirty="0">
                <a:solidFill>
                  <a:schemeClr val="accent1"/>
                </a:solidFill>
              </a:rPr>
              <a:t>Mrd.</a:t>
            </a:r>
            <a:r>
              <a:rPr lang="de-DE" altLang="de-DE" dirty="0">
                <a:solidFill>
                  <a:schemeClr val="accent1"/>
                </a:solidFill>
              </a:rPr>
              <a:t> </a:t>
            </a:r>
            <a:r>
              <a:rPr lang="de-DE" altLang="de-DE" dirty="0" smtClean="0"/>
              <a:t>im April 2018  </a:t>
            </a:r>
            <a:r>
              <a:rPr lang="de-DE" altLang="de-DE" dirty="0" smtClean="0">
                <a:solidFill>
                  <a:schemeClr val="accent1"/>
                </a:solidFill>
              </a:rPr>
              <a:t>  </a:t>
            </a:r>
            <a:r>
              <a:rPr lang="de-DE" altLang="de-DE" dirty="0" smtClean="0"/>
              <a:t>(stark </a:t>
            </a:r>
            <a:r>
              <a:rPr lang="de-DE" altLang="de-DE" dirty="0"/>
              <a:t>schwankend)</a:t>
            </a:r>
          </a:p>
          <a:p>
            <a:pPr>
              <a:spcBef>
                <a:spcPts val="600"/>
              </a:spcBef>
              <a:spcAft>
                <a:spcPts val="600"/>
              </a:spcAft>
              <a:buFont typeface="Symbol" panose="05050102010706020507" pitchFamily="18" charset="2"/>
              <a:buChar char="-"/>
            </a:pPr>
            <a:r>
              <a:rPr lang="de-DE" altLang="de-DE" b="1" dirty="0">
                <a:solidFill>
                  <a:schemeClr val="tx2"/>
                </a:solidFill>
              </a:rPr>
              <a:t>Top 3</a:t>
            </a:r>
            <a:r>
              <a:rPr lang="de-DE" altLang="de-DE" dirty="0">
                <a:solidFill>
                  <a:schemeClr val="tx2"/>
                </a:solidFill>
              </a:rPr>
              <a:t> nach Marktkapitalisierung:</a:t>
            </a:r>
          </a:p>
          <a:p>
            <a:pPr lvl="1">
              <a:spcBef>
                <a:spcPts val="600"/>
              </a:spcBef>
              <a:buFont typeface="Symbol" panose="05050102010706020507" pitchFamily="18" charset="2"/>
              <a:buChar char="-"/>
            </a:pPr>
            <a:r>
              <a:rPr lang="de-DE" altLang="de-DE" dirty="0">
                <a:solidFill>
                  <a:schemeClr val="tx2"/>
                </a:solidFill>
              </a:rPr>
              <a:t>Bitcoin (BTC</a:t>
            </a:r>
            <a:r>
              <a:rPr lang="de-DE" altLang="de-DE" dirty="0" smtClean="0">
                <a:solidFill>
                  <a:schemeClr val="tx2"/>
                </a:solidFill>
              </a:rPr>
              <a:t>): </a:t>
            </a:r>
            <a:r>
              <a:rPr lang="de-DE" altLang="de-DE" dirty="0" smtClean="0">
                <a:solidFill>
                  <a:srgbClr val="0062A1"/>
                </a:solidFill>
              </a:rPr>
              <a:t>$ 116,9 Mrd. </a:t>
            </a:r>
            <a:endParaRPr lang="de-DE" altLang="de-DE" dirty="0">
              <a:solidFill>
                <a:srgbClr val="0062A1"/>
              </a:solidFill>
            </a:endParaRPr>
          </a:p>
          <a:p>
            <a:pPr lvl="1">
              <a:spcBef>
                <a:spcPts val="600"/>
              </a:spcBef>
              <a:buFont typeface="Symbol" panose="05050102010706020507" pitchFamily="18" charset="2"/>
              <a:buChar char="-"/>
            </a:pPr>
            <a:r>
              <a:rPr lang="de-DE" altLang="de-DE" dirty="0" err="1">
                <a:solidFill>
                  <a:schemeClr val="tx2"/>
                </a:solidFill>
              </a:rPr>
              <a:t>Ethereum</a:t>
            </a:r>
            <a:r>
              <a:rPr lang="de-DE" altLang="de-DE" dirty="0">
                <a:solidFill>
                  <a:schemeClr val="tx2"/>
                </a:solidFill>
              </a:rPr>
              <a:t> (ETH</a:t>
            </a:r>
            <a:r>
              <a:rPr lang="de-DE" altLang="de-DE" dirty="0" smtClean="0">
                <a:solidFill>
                  <a:schemeClr val="tx2"/>
                </a:solidFill>
              </a:rPr>
              <a:t>): </a:t>
            </a:r>
            <a:r>
              <a:rPr lang="de-DE" altLang="de-DE" dirty="0" smtClean="0">
                <a:solidFill>
                  <a:srgbClr val="0062A1"/>
                </a:solidFill>
              </a:rPr>
              <a:t>$ 38,4 Mrd.</a:t>
            </a:r>
            <a:endParaRPr lang="de-DE" altLang="de-DE" dirty="0">
              <a:solidFill>
                <a:srgbClr val="0062A1"/>
              </a:solidFill>
            </a:endParaRPr>
          </a:p>
          <a:p>
            <a:pPr lvl="1">
              <a:spcBef>
                <a:spcPts val="600"/>
              </a:spcBef>
              <a:buFont typeface="Symbol" panose="05050102010706020507" pitchFamily="18" charset="2"/>
              <a:buChar char="-"/>
            </a:pPr>
            <a:r>
              <a:rPr lang="de-DE" altLang="de-DE" dirty="0">
                <a:solidFill>
                  <a:schemeClr val="tx2"/>
                </a:solidFill>
              </a:rPr>
              <a:t>Ripple (XRP</a:t>
            </a:r>
            <a:r>
              <a:rPr lang="de-DE" altLang="de-DE" dirty="0" smtClean="0">
                <a:solidFill>
                  <a:schemeClr val="tx2"/>
                </a:solidFill>
              </a:rPr>
              <a:t>): </a:t>
            </a:r>
            <a:r>
              <a:rPr lang="de-DE" altLang="de-DE" dirty="0" smtClean="0">
                <a:solidFill>
                  <a:srgbClr val="0062A1"/>
                </a:solidFill>
              </a:rPr>
              <a:t>$19,6 Mrd.</a:t>
            </a:r>
            <a:endParaRPr lang="de-DE" altLang="de-DE" dirty="0">
              <a:solidFill>
                <a:srgbClr val="0062A1"/>
              </a:solidFill>
            </a:endParaRPr>
          </a:p>
        </p:txBody>
      </p:sp>
      <p:sp>
        <p:nvSpPr>
          <p:cNvPr id="30" name="Rechteck 29">
            <a:extLst>
              <a:ext uri="{FF2B5EF4-FFF2-40B4-BE49-F238E27FC236}">
                <a16:creationId xmlns:a16="http://schemas.microsoft.com/office/drawing/2014/main" xmlns="" id="{35D7D220-CE35-4239-86BB-515AE6FA6288}"/>
              </a:ext>
            </a:extLst>
          </p:cNvPr>
          <p:cNvSpPr/>
          <p:nvPr/>
        </p:nvSpPr>
        <p:spPr>
          <a:xfrm>
            <a:off x="492125" y="1509713"/>
            <a:ext cx="3908425" cy="419735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endParaRPr lang="de-DE" dirty="0">
              <a:solidFill>
                <a:schemeClr val="tx1"/>
              </a:solidFill>
            </a:endParaRPr>
          </a:p>
        </p:txBody>
      </p:sp>
      <p:sp>
        <p:nvSpPr>
          <p:cNvPr id="31" name="Rechteck 30">
            <a:extLst>
              <a:ext uri="{FF2B5EF4-FFF2-40B4-BE49-F238E27FC236}">
                <a16:creationId xmlns:a16="http://schemas.microsoft.com/office/drawing/2014/main" xmlns="" id="{9A9A60E7-62B5-4A6E-BEAF-B25364EB5962}"/>
              </a:ext>
            </a:extLst>
          </p:cNvPr>
          <p:cNvSpPr/>
          <p:nvPr/>
        </p:nvSpPr>
        <p:spPr>
          <a:xfrm>
            <a:off x="492125" y="1106488"/>
            <a:ext cx="3908425" cy="403225"/>
          </a:xfrm>
          <a:prstGeom prst="rect">
            <a:avLst/>
          </a:prstGeom>
          <a:solidFill>
            <a:schemeClr val="accent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r>
              <a:rPr lang="de-DE" dirty="0">
                <a:solidFill>
                  <a:schemeClr val="bg1"/>
                </a:solidFill>
              </a:rPr>
              <a:t>Markt für </a:t>
            </a:r>
            <a:r>
              <a:rPr lang="de-DE" dirty="0" err="1">
                <a:solidFill>
                  <a:schemeClr val="bg1"/>
                </a:solidFill>
              </a:rPr>
              <a:t>Krypto</a:t>
            </a:r>
            <a:r>
              <a:rPr lang="de-DE" dirty="0">
                <a:solidFill>
                  <a:schemeClr val="bg1"/>
                </a:solidFill>
              </a:rPr>
              <a:t>-Token</a:t>
            </a:r>
          </a:p>
        </p:txBody>
      </p:sp>
      <p:sp>
        <p:nvSpPr>
          <p:cNvPr id="32" name="Rechteck 31">
            <a:extLst>
              <a:ext uri="{FF2B5EF4-FFF2-40B4-BE49-F238E27FC236}">
                <a16:creationId xmlns:a16="http://schemas.microsoft.com/office/drawing/2014/main" xmlns="" id="{2071C218-7356-418D-A18D-DA407CE9F112}"/>
              </a:ext>
            </a:extLst>
          </p:cNvPr>
          <p:cNvSpPr/>
          <p:nvPr/>
        </p:nvSpPr>
        <p:spPr>
          <a:xfrm>
            <a:off x="4510088" y="5754688"/>
            <a:ext cx="1837362" cy="200055"/>
          </a:xfrm>
          <a:prstGeom prst="rect">
            <a:avLst/>
          </a:prstGeom>
        </p:spPr>
        <p:txBody>
          <a:bodyPr wrap="none">
            <a:spAutoFit/>
          </a:bodyPr>
          <a:lstStyle/>
          <a:p>
            <a:pPr defTabSz="914242" fontAlgn="auto">
              <a:spcBef>
                <a:spcPts val="0"/>
              </a:spcBef>
              <a:spcAft>
                <a:spcPts val="0"/>
              </a:spcAft>
              <a:defRPr/>
            </a:pPr>
            <a:r>
              <a:rPr lang="de-DE" altLang="en-US" sz="700" dirty="0">
                <a:solidFill>
                  <a:schemeClr val="bg1">
                    <a:lumMod val="75000"/>
                  </a:schemeClr>
                </a:solidFill>
                <a:latin typeface="+mn-lt"/>
                <a:cs typeface="+mn-cs"/>
              </a:rPr>
              <a:t>Quelle: coinmarketcap.com </a:t>
            </a:r>
            <a:r>
              <a:rPr lang="de-DE" altLang="en-US" sz="700" dirty="0" smtClean="0">
                <a:solidFill>
                  <a:schemeClr val="bg1">
                    <a:lumMod val="75000"/>
                  </a:schemeClr>
                </a:solidFill>
                <a:latin typeface="+mn-lt"/>
                <a:cs typeface="+mn-cs"/>
              </a:rPr>
              <a:t>(</a:t>
            </a:r>
            <a:r>
              <a:rPr lang="de-DE" altLang="en-US" sz="700" dirty="0" smtClean="0">
                <a:solidFill>
                  <a:schemeClr val="bg1">
                    <a:lumMod val="75000"/>
                  </a:schemeClr>
                </a:solidFill>
              </a:rPr>
              <a:t>1</a:t>
            </a:r>
            <a:r>
              <a:rPr lang="de-DE" altLang="en-US" sz="700" dirty="0" smtClean="0">
                <a:solidFill>
                  <a:schemeClr val="bg1">
                    <a:lumMod val="75000"/>
                  </a:schemeClr>
                </a:solidFill>
                <a:latin typeface="+mn-lt"/>
                <a:cs typeface="+mn-cs"/>
              </a:rPr>
              <a:t>.April </a:t>
            </a:r>
            <a:r>
              <a:rPr lang="de-DE" altLang="en-US" sz="700" dirty="0">
                <a:solidFill>
                  <a:schemeClr val="bg1">
                    <a:lumMod val="75000"/>
                  </a:schemeClr>
                </a:solidFill>
                <a:latin typeface="+mn-lt"/>
                <a:cs typeface="+mn-cs"/>
              </a:rPr>
              <a:t>2018)</a:t>
            </a:r>
            <a:endParaRPr lang="de-DE" sz="1600" dirty="0">
              <a:latin typeface="+mn-lt"/>
              <a:cs typeface="+mn-cs"/>
            </a:endParaRPr>
          </a:p>
        </p:txBody>
      </p:sp>
      <p:sp>
        <p:nvSpPr>
          <p:cNvPr id="24" name="Rechteck 23">
            <a:extLst>
              <a:ext uri="{FF2B5EF4-FFF2-40B4-BE49-F238E27FC236}">
                <a16:creationId xmlns:a16="http://schemas.microsoft.com/office/drawing/2014/main" xmlns="" id="{E88E9EA4-D6ED-4E34-A693-7A488D3BF1FE}"/>
              </a:ext>
            </a:extLst>
          </p:cNvPr>
          <p:cNvSpPr/>
          <p:nvPr/>
        </p:nvSpPr>
        <p:spPr>
          <a:xfrm>
            <a:off x="4510088" y="4219575"/>
            <a:ext cx="4159250" cy="1487488"/>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endParaRPr lang="en-GB" dirty="0">
              <a:solidFill>
                <a:schemeClr val="bg1">
                  <a:lumMod val="85000"/>
                </a:schemeClr>
              </a:solidFill>
            </a:endParaRPr>
          </a:p>
        </p:txBody>
      </p:sp>
      <p:pic>
        <p:nvPicPr>
          <p:cNvPr id="22537" name="Picture 2">
            <a:extLst>
              <a:ext uri="{FF2B5EF4-FFF2-40B4-BE49-F238E27FC236}">
                <a16:creationId xmlns:a16="http://schemas.microsoft.com/office/drawing/2014/main" xmlns="" id="{2BB41322-DD78-4212-92EC-765FB4846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4500563"/>
            <a:ext cx="30321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hteck 25">
            <a:extLst>
              <a:ext uri="{FF2B5EF4-FFF2-40B4-BE49-F238E27FC236}">
                <a16:creationId xmlns:a16="http://schemas.microsoft.com/office/drawing/2014/main" xmlns="" id="{7D926E5E-29B4-458B-BD76-6E294073C849}"/>
              </a:ext>
            </a:extLst>
          </p:cNvPr>
          <p:cNvSpPr/>
          <p:nvPr/>
        </p:nvSpPr>
        <p:spPr>
          <a:xfrm>
            <a:off x="4533900" y="4286250"/>
            <a:ext cx="4279900" cy="1317625"/>
          </a:xfrm>
          <a:prstGeom prst="rect">
            <a:avLst/>
          </a:prstGeom>
        </p:spPr>
        <p:txBody>
          <a:bodyPr>
            <a:spAutoFit/>
          </a:bodyPr>
          <a:lstStyle/>
          <a:p>
            <a:pPr defTabSz="914242" fontAlgn="auto">
              <a:lnSpc>
                <a:spcPct val="114000"/>
              </a:lnSpc>
              <a:spcBef>
                <a:spcPts val="0"/>
              </a:spcBef>
              <a:spcAft>
                <a:spcPts val="0"/>
              </a:spcAft>
              <a:defRPr/>
            </a:pPr>
            <a:r>
              <a:rPr lang="de-DE" dirty="0">
                <a:solidFill>
                  <a:srgbClr val="FF9933"/>
                </a:solidFill>
                <a:latin typeface="+mn-lt"/>
                <a:cs typeface="+mn-cs"/>
              </a:rPr>
              <a:t>„Wir sehen eine </a:t>
            </a:r>
            <a:r>
              <a:rPr lang="de-DE" b="1" dirty="0">
                <a:solidFill>
                  <a:srgbClr val="FF9933"/>
                </a:solidFill>
                <a:latin typeface="+mn-lt"/>
                <a:cs typeface="+mn-cs"/>
              </a:rPr>
              <a:t>rasante Wertentwicklung</a:t>
            </a:r>
            <a:r>
              <a:rPr lang="de-DE" dirty="0">
                <a:solidFill>
                  <a:srgbClr val="FF9933"/>
                </a:solidFill>
                <a:latin typeface="+mn-lt"/>
                <a:cs typeface="+mn-cs"/>
              </a:rPr>
              <a:t>, die das Risiko </a:t>
            </a:r>
            <a:r>
              <a:rPr lang="de-DE" b="1" dirty="0">
                <a:solidFill>
                  <a:srgbClr val="FF9933"/>
                </a:solidFill>
                <a:latin typeface="+mn-lt"/>
                <a:cs typeface="+mn-cs"/>
              </a:rPr>
              <a:t>rasanten Verlustes</a:t>
            </a:r>
            <a:r>
              <a:rPr lang="de-DE" dirty="0">
                <a:solidFill>
                  <a:srgbClr val="FF9933"/>
                </a:solidFill>
                <a:latin typeface="+mn-lt"/>
                <a:cs typeface="+mn-cs"/>
              </a:rPr>
              <a:t> birgt.“</a:t>
            </a:r>
            <a:endParaRPr lang="de-DE" dirty="0">
              <a:solidFill>
                <a:srgbClr val="696969"/>
              </a:solidFill>
              <a:latin typeface="+mn-lt"/>
              <a:cs typeface="+mn-cs"/>
            </a:endParaRPr>
          </a:p>
          <a:p>
            <a:pPr defTabSz="914242" fontAlgn="auto">
              <a:spcBef>
                <a:spcPts val="0"/>
              </a:spcBef>
              <a:spcAft>
                <a:spcPts val="0"/>
              </a:spcAft>
              <a:defRPr/>
            </a:pPr>
            <a:r>
              <a:rPr lang="de-DE" i="1" dirty="0">
                <a:solidFill>
                  <a:schemeClr val="bg1">
                    <a:lumMod val="65000"/>
                  </a:schemeClr>
                </a:solidFill>
                <a:latin typeface="+mn-lt"/>
                <a:cs typeface="+mn-cs"/>
              </a:rPr>
              <a:t>Carl-Ludwig Thiele (23.12.2017)</a:t>
            </a:r>
          </a:p>
        </p:txBody>
      </p:sp>
      <p:sp>
        <p:nvSpPr>
          <p:cNvPr id="27" name="Rechteck 26">
            <a:extLst>
              <a:ext uri="{FF2B5EF4-FFF2-40B4-BE49-F238E27FC236}">
                <a16:creationId xmlns:a16="http://schemas.microsoft.com/office/drawing/2014/main" xmlns="" id="{78884122-9374-4AC8-8307-ADB18CC8C5D1}"/>
              </a:ext>
            </a:extLst>
          </p:cNvPr>
          <p:cNvSpPr/>
          <p:nvPr/>
        </p:nvSpPr>
        <p:spPr>
          <a:xfrm>
            <a:off x="4510088" y="1106488"/>
            <a:ext cx="4159250" cy="403225"/>
          </a:xfrm>
          <a:prstGeom prst="rect">
            <a:avLst/>
          </a:prstGeom>
          <a:solidFill>
            <a:schemeClr val="accent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r>
              <a:rPr lang="de-DE" dirty="0">
                <a:solidFill>
                  <a:schemeClr val="bg1"/>
                </a:solidFill>
              </a:rPr>
              <a:t>Marktkapitalisierung</a:t>
            </a:r>
          </a:p>
        </p:txBody>
      </p:sp>
      <p:pic>
        <p:nvPicPr>
          <p:cNvPr id="22541" name="Picture 2" descr="Ethereum">
            <a:extLst>
              <a:ext uri="{FF2B5EF4-FFF2-40B4-BE49-F238E27FC236}">
                <a16:creationId xmlns:a16="http://schemas.microsoft.com/office/drawing/2014/main" xmlns="" id="{8E5082CF-9790-4D27-8946-4BDA847A9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4859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4" descr="Ripple">
            <a:extLst>
              <a:ext uri="{FF2B5EF4-FFF2-40B4-BE49-F238E27FC236}">
                <a16:creationId xmlns:a16="http://schemas.microsoft.com/office/drawing/2014/main" xmlns="" id="{63110C53-6565-4324-942B-9DD7CBFD7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524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0088" y="1562100"/>
            <a:ext cx="4159250" cy="260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oliennummernplatzhalter 3">
            <a:extLst>
              <a:ext uri="{FF2B5EF4-FFF2-40B4-BE49-F238E27FC236}">
                <a16:creationId xmlns:a16="http://schemas.microsoft.com/office/drawing/2014/main" xmlns="" id="{A920F4D3-95CA-4D9D-BC91-5B195BF353DA}"/>
              </a:ext>
            </a:extLst>
          </p:cNvPr>
          <p:cNvSpPr>
            <a:spLocks noGrp="1"/>
          </p:cNvSpPr>
          <p:nvPr>
            <p:ph type="sldNum" sz="quarter" idx="4294967295"/>
          </p:nvPr>
        </p:nvSpPr>
        <p:spPr bwMode="auto">
          <a:xfrm>
            <a:off x="468313" y="6491288"/>
            <a:ext cx="2159000" cy="161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dirty="0">
                <a:solidFill>
                  <a:srgbClr val="404040"/>
                </a:solidFill>
              </a:rPr>
              <a:t>Seite </a:t>
            </a:r>
            <a:fld id="{D5209BB1-97BA-482A-A988-2A79E25490D1}" type="slidenum">
              <a:rPr lang="de-DE" altLang="de-DE">
                <a:solidFill>
                  <a:srgbClr val="404040"/>
                </a:solidFill>
              </a:rPr>
              <a:pPr/>
              <a:t>25</a:t>
            </a:fld>
            <a:endParaRPr lang="de-DE" altLang="de-DE" dirty="0">
              <a:solidFill>
                <a:srgbClr val="404040"/>
              </a:solidFill>
            </a:endParaRPr>
          </a:p>
        </p:txBody>
      </p:sp>
      <p:sp>
        <p:nvSpPr>
          <p:cNvPr id="16" name="Fußzeilenplatzhalter 3"/>
          <p:cNvSpPr>
            <a:spLocks noGrp="1"/>
          </p:cNvSpPr>
          <p:nvPr>
            <p:ph type="ftr" sz="quarter" idx="4294967295"/>
          </p:nvPr>
        </p:nvSpPr>
        <p:spPr>
          <a:xfrm>
            <a:off x="466726" y="6069013"/>
            <a:ext cx="4569732" cy="190345"/>
          </a:xfrm>
          <a:prstGeom prst="rect">
            <a:avLst/>
          </a:prstGeom>
        </p:spPr>
        <p:txBody>
          <a:bodyPr/>
          <a:lstStyle/>
          <a:p>
            <a:pPr>
              <a:defRPr/>
            </a:pPr>
            <a:r>
              <a:rPr lang="de-DE" sz="1200" dirty="0" smtClean="0"/>
              <a:t>David Ballaschk</a:t>
            </a:r>
            <a:endParaRPr lang="de-DE" sz="1200" dirty="0"/>
          </a:p>
        </p:txBody>
      </p:sp>
      <p:sp>
        <p:nvSpPr>
          <p:cNvPr id="17" name="Datumsplatzhalter 2"/>
          <p:cNvSpPr>
            <a:spLocks noGrp="1"/>
          </p:cNvSpPr>
          <p:nvPr>
            <p:ph type="dt" sz="half" idx="4294967295"/>
          </p:nvPr>
        </p:nvSpPr>
        <p:spPr>
          <a:xfrm>
            <a:off x="479425" y="6253163"/>
            <a:ext cx="2114550" cy="161925"/>
          </a:xfrm>
          <a:prstGeom prst="rect">
            <a:avLst/>
          </a:prstGeom>
        </p:spPr>
        <p:txBody>
          <a:bodyPr/>
          <a:lstStyle/>
          <a:p>
            <a:pPr>
              <a:defRPr/>
            </a:pPr>
            <a:r>
              <a:rPr lang="en-US" sz="1100" dirty="0" smtClean="0"/>
              <a:t>Leipzig, 28. Mai 2018</a:t>
            </a:r>
            <a:endParaRPr lang="de-DE" sz="1100" dirty="0"/>
          </a:p>
        </p:txBody>
      </p:sp>
    </p:spTree>
    <p:extLst>
      <p:ext uri="{BB962C8B-B14F-4D97-AF65-F5344CB8AC3E}">
        <p14:creationId xmlns:p14="http://schemas.microsoft.com/office/powerpoint/2010/main" val="2851479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39" y="1173349"/>
            <a:ext cx="4756914" cy="410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el 1"/>
          <p:cNvSpPr txBox="1">
            <a:spLocks/>
          </p:cNvSpPr>
          <p:nvPr/>
        </p:nvSpPr>
        <p:spPr>
          <a:xfrm>
            <a:off x="468000" y="146411"/>
            <a:ext cx="8208000" cy="652582"/>
          </a:xfrm>
          <a:prstGeom prst="rect">
            <a:avLst/>
          </a:prstGeom>
        </p:spPr>
        <p:txBody>
          <a:bodyPr vert="horz" lIns="91414" tIns="45707" rIns="91414" bIns="45707" rtlCol="0" anchor="t">
            <a:noAutofit/>
          </a:bodyPr>
          <a:lstStyle>
            <a:lvl1pPr algn="l" defTabSz="914141" rtl="0" eaLnBrk="1" latinLnBrk="0" hangingPunct="1">
              <a:lnSpc>
                <a:spcPts val="2200"/>
              </a:lnSpc>
              <a:spcBef>
                <a:spcPct val="0"/>
              </a:spcBef>
              <a:buNone/>
              <a:defRPr sz="1800" b="1" kern="12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000" dirty="0" smtClean="0">
                <a:solidFill>
                  <a:schemeClr val="tx1"/>
                </a:solidFill>
              </a:rPr>
              <a:t>Krypto-Token</a:t>
            </a:r>
            <a:br>
              <a:rPr lang="de-DE" sz="2000" dirty="0" smtClean="0">
                <a:solidFill>
                  <a:schemeClr val="tx1"/>
                </a:solidFill>
              </a:rPr>
            </a:br>
            <a:r>
              <a:rPr lang="de-DE" sz="2000" dirty="0" smtClean="0">
                <a:solidFill>
                  <a:schemeClr val="tx1"/>
                </a:solidFill>
              </a:rPr>
              <a:t>Risiken von Krypto-Token</a:t>
            </a:r>
            <a:endParaRPr lang="de-DE" sz="2000" dirty="0">
              <a:solidFill>
                <a:schemeClr val="tx1"/>
              </a:solidFill>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837" y="781050"/>
            <a:ext cx="3215876" cy="13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686424" y="2257425"/>
            <a:ext cx="3286126" cy="3000821"/>
          </a:xfrm>
          <a:prstGeom prst="rect">
            <a:avLst/>
          </a:prstGeom>
          <a:gradFill>
            <a:gsLst>
              <a:gs pos="25000">
                <a:schemeClr val="bg1">
                  <a:lumMod val="85000"/>
                </a:schemeClr>
              </a:gs>
              <a:gs pos="0">
                <a:schemeClr val="bg1"/>
              </a:gs>
              <a:gs pos="50000">
                <a:schemeClr val="bg1">
                  <a:lumMod val="75000"/>
                </a:schemeClr>
              </a:gs>
              <a:gs pos="100000">
                <a:schemeClr val="bg1">
                  <a:lumMod val="95000"/>
                </a:schemeClr>
              </a:gs>
            </a:gsLst>
            <a:lin ang="5400000" scaled="0"/>
          </a:gradFill>
        </p:spPr>
        <p:txBody>
          <a:bodyPr wrap="square" rtlCol="0">
            <a:spAutoFit/>
          </a:bodyPr>
          <a:lstStyle/>
          <a:p>
            <a:pPr marL="285750" indent="-285750">
              <a:lnSpc>
                <a:spcPct val="150000"/>
              </a:lnSpc>
              <a:buFont typeface="Wingdings" panose="05000000000000000000" pitchFamily="2" charset="2"/>
              <a:buChar char="§"/>
            </a:pPr>
            <a:r>
              <a:rPr lang="de-DE" sz="1400" b="1" dirty="0" smtClean="0">
                <a:solidFill>
                  <a:srgbClr val="C00000"/>
                </a:solidFill>
              </a:rPr>
              <a:t>Extreme Volatilität / Blasen-Risiko</a:t>
            </a:r>
          </a:p>
          <a:p>
            <a:pPr marL="285750" indent="-285750">
              <a:lnSpc>
                <a:spcPct val="150000"/>
              </a:lnSpc>
              <a:buFont typeface="Wingdings" panose="05000000000000000000" pitchFamily="2" charset="2"/>
              <a:buChar char="§"/>
            </a:pPr>
            <a:r>
              <a:rPr lang="de-DE" sz="1400" b="1" dirty="0" smtClean="0">
                <a:solidFill>
                  <a:srgbClr val="C00000"/>
                </a:solidFill>
              </a:rPr>
              <a:t>Keine Einlagensicherung</a:t>
            </a:r>
          </a:p>
          <a:p>
            <a:pPr marL="285750" indent="-285750">
              <a:lnSpc>
                <a:spcPct val="150000"/>
              </a:lnSpc>
              <a:buFont typeface="Wingdings" panose="05000000000000000000" pitchFamily="2" charset="2"/>
              <a:buChar char="§"/>
            </a:pPr>
            <a:r>
              <a:rPr lang="de-DE" sz="1400" b="1" dirty="0" smtClean="0">
                <a:solidFill>
                  <a:srgbClr val="C00000"/>
                </a:solidFill>
              </a:rPr>
              <a:t>Geringe Preistransparenz</a:t>
            </a:r>
          </a:p>
          <a:p>
            <a:pPr marL="285750" indent="-285750">
              <a:lnSpc>
                <a:spcPct val="150000"/>
              </a:lnSpc>
              <a:buFont typeface="Wingdings" panose="05000000000000000000" pitchFamily="2" charset="2"/>
              <a:buChar char="§"/>
            </a:pPr>
            <a:r>
              <a:rPr lang="de-DE" sz="1400" b="1" dirty="0" smtClean="0">
                <a:solidFill>
                  <a:srgbClr val="C00000"/>
                </a:solidFill>
              </a:rPr>
              <a:t>Irreführende Information</a:t>
            </a:r>
          </a:p>
          <a:p>
            <a:pPr marL="285750" indent="-285750">
              <a:lnSpc>
                <a:spcPct val="150000"/>
              </a:lnSpc>
              <a:buFont typeface="Wingdings" panose="05000000000000000000" pitchFamily="2" charset="2"/>
              <a:buChar char="§"/>
            </a:pPr>
            <a:r>
              <a:rPr lang="de-DE" sz="1400" b="1" dirty="0" smtClean="0">
                <a:solidFill>
                  <a:srgbClr val="C00000"/>
                </a:solidFill>
              </a:rPr>
              <a:t>Operative Probleme</a:t>
            </a:r>
          </a:p>
          <a:p>
            <a:pPr marL="285750" indent="-285750">
              <a:lnSpc>
                <a:spcPct val="150000"/>
              </a:lnSpc>
              <a:buFont typeface="Wingdings" panose="05000000000000000000" pitchFamily="2" charset="2"/>
              <a:buChar char="§"/>
            </a:pPr>
            <a:r>
              <a:rPr lang="de-DE" sz="1400" b="1" dirty="0" smtClean="0">
                <a:solidFill>
                  <a:srgbClr val="C00000"/>
                </a:solidFill>
              </a:rPr>
              <a:t>Fehlende Verkaufsmöglichkeiten</a:t>
            </a:r>
          </a:p>
          <a:p>
            <a:pPr marL="285750" indent="-285750">
              <a:lnSpc>
                <a:spcPct val="150000"/>
              </a:lnSpc>
              <a:buFont typeface="Wingdings" panose="05000000000000000000" pitchFamily="2" charset="2"/>
              <a:buChar char="§"/>
            </a:pPr>
            <a:r>
              <a:rPr lang="de-DE" sz="1400" b="1" dirty="0" smtClean="0">
                <a:solidFill>
                  <a:srgbClr val="C00000"/>
                </a:solidFill>
              </a:rPr>
              <a:t>Für viele Investmentzwecke ungeeignet</a:t>
            </a:r>
            <a:endParaRPr lang="en-GB" sz="1400" dirty="0">
              <a:solidFill>
                <a:srgbClr val="C00000"/>
              </a:solidFill>
            </a:endParaRPr>
          </a:p>
        </p:txBody>
      </p:sp>
      <p:sp>
        <p:nvSpPr>
          <p:cNvPr id="6" name="Rechteck 5"/>
          <p:cNvSpPr/>
          <p:nvPr/>
        </p:nvSpPr>
        <p:spPr>
          <a:xfrm>
            <a:off x="5581650" y="1590675"/>
            <a:ext cx="3438525" cy="383857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smtClean="0">
              <a:solidFill>
                <a:schemeClr val="tx1"/>
              </a:solidFill>
            </a:endParaRPr>
          </a:p>
        </p:txBody>
      </p:sp>
      <p:sp>
        <p:nvSpPr>
          <p:cNvPr id="13" name="Foliennummernplatzhalter 3">
            <a:extLst>
              <a:ext uri="{FF2B5EF4-FFF2-40B4-BE49-F238E27FC236}">
                <a16:creationId xmlns:a16="http://schemas.microsoft.com/office/drawing/2014/main" xmlns="" id="{A920F4D3-95CA-4D9D-BC91-5B195BF353DA}"/>
              </a:ext>
            </a:extLst>
          </p:cNvPr>
          <p:cNvSpPr>
            <a:spLocks noGrp="1"/>
          </p:cNvSpPr>
          <p:nvPr>
            <p:ph type="sldNum" sz="quarter" idx="4294967295"/>
          </p:nvPr>
        </p:nvSpPr>
        <p:spPr bwMode="auto">
          <a:xfrm>
            <a:off x="468313" y="6491288"/>
            <a:ext cx="2159000" cy="161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dirty="0">
                <a:solidFill>
                  <a:srgbClr val="404040"/>
                </a:solidFill>
              </a:rPr>
              <a:t>Seite </a:t>
            </a:r>
            <a:fld id="{D5209BB1-97BA-482A-A988-2A79E25490D1}" type="slidenum">
              <a:rPr lang="de-DE" altLang="de-DE">
                <a:solidFill>
                  <a:srgbClr val="404040"/>
                </a:solidFill>
              </a:rPr>
              <a:pPr/>
              <a:t>26</a:t>
            </a:fld>
            <a:endParaRPr lang="de-DE" altLang="de-DE" dirty="0">
              <a:solidFill>
                <a:srgbClr val="404040"/>
              </a:solidFill>
            </a:endParaRPr>
          </a:p>
        </p:txBody>
      </p:sp>
      <p:sp>
        <p:nvSpPr>
          <p:cNvPr id="9" name="Fußzeilenplatzhalter 3"/>
          <p:cNvSpPr>
            <a:spLocks noGrp="1"/>
          </p:cNvSpPr>
          <p:nvPr>
            <p:ph type="ftr" sz="quarter" idx="4294967295"/>
          </p:nvPr>
        </p:nvSpPr>
        <p:spPr>
          <a:xfrm>
            <a:off x="466726" y="6069013"/>
            <a:ext cx="4569732" cy="190345"/>
          </a:xfrm>
          <a:prstGeom prst="rect">
            <a:avLst/>
          </a:prstGeom>
        </p:spPr>
        <p:txBody>
          <a:bodyPr/>
          <a:lstStyle/>
          <a:p>
            <a:pPr>
              <a:defRPr/>
            </a:pPr>
            <a:r>
              <a:rPr lang="de-DE" sz="1200" dirty="0" smtClean="0"/>
              <a:t>David Ballaschk</a:t>
            </a:r>
            <a:endParaRPr lang="de-DE" sz="1200" dirty="0"/>
          </a:p>
        </p:txBody>
      </p:sp>
      <p:sp>
        <p:nvSpPr>
          <p:cNvPr id="10" name="Datumsplatzhalter 2"/>
          <p:cNvSpPr>
            <a:spLocks noGrp="1"/>
          </p:cNvSpPr>
          <p:nvPr>
            <p:ph type="dt" sz="half" idx="4294967295"/>
          </p:nvPr>
        </p:nvSpPr>
        <p:spPr>
          <a:xfrm>
            <a:off x="479425" y="6253163"/>
            <a:ext cx="2114550" cy="161925"/>
          </a:xfrm>
          <a:prstGeom prst="rect">
            <a:avLst/>
          </a:prstGeom>
        </p:spPr>
        <p:txBody>
          <a:bodyPr/>
          <a:lstStyle/>
          <a:p>
            <a:pPr>
              <a:defRPr/>
            </a:pPr>
            <a:r>
              <a:rPr lang="en-US" sz="1100" dirty="0" smtClean="0"/>
              <a:t>Leipzig, 28. Mai 2018</a:t>
            </a:r>
            <a:endParaRPr lang="de-DE" sz="1100" dirty="0"/>
          </a:p>
        </p:txBody>
      </p:sp>
    </p:spTree>
    <p:extLst>
      <p:ext uri="{BB962C8B-B14F-4D97-AF65-F5344CB8AC3E}">
        <p14:creationId xmlns:p14="http://schemas.microsoft.com/office/powerpoint/2010/main" val="1599717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Krypto</a:t>
            </a:r>
            <a:r>
              <a:rPr lang="de-DE" dirty="0" smtClean="0"/>
              <a:t>-Token</a:t>
            </a:r>
            <a:br>
              <a:rPr lang="de-DE" dirty="0" smtClean="0"/>
            </a:br>
            <a:r>
              <a:rPr lang="de-DE" dirty="0" smtClean="0"/>
              <a:t>Nutzung zur Finanzierung</a:t>
            </a:r>
            <a:endParaRPr lang="de-DE" dirty="0"/>
          </a:p>
        </p:txBody>
      </p:sp>
      <p:sp>
        <p:nvSpPr>
          <p:cNvPr id="3" name="Textplatzhalter 2"/>
          <p:cNvSpPr>
            <a:spLocks noGrp="1"/>
          </p:cNvSpPr>
          <p:nvPr>
            <p:ph type="body" sz="quarter" idx="15"/>
          </p:nvPr>
        </p:nvSpPr>
        <p:spPr>
          <a:xfrm>
            <a:off x="617619" y="2055515"/>
            <a:ext cx="6688703" cy="4518000"/>
          </a:xfrm>
        </p:spPr>
        <p:txBody>
          <a:bodyPr>
            <a:normAutofit/>
          </a:bodyPr>
          <a:lstStyle/>
          <a:p>
            <a:pPr marL="0" lvl="1" indent="0">
              <a:buNone/>
            </a:pPr>
            <a:endParaRPr lang="de-DE" b="1" dirty="0" smtClean="0"/>
          </a:p>
          <a:p>
            <a:pPr marL="159642" lvl="1">
              <a:buFont typeface="Arial" pitchFamily="34" charset="0"/>
              <a:buChar char="−"/>
            </a:pPr>
            <a:r>
              <a:rPr lang="de-DE" dirty="0" smtClean="0"/>
              <a:t>ICO ist eine innovative Methode, mit Hilfe von </a:t>
            </a:r>
            <a:r>
              <a:rPr lang="de-DE" dirty="0" err="1" smtClean="0"/>
              <a:t>Coins</a:t>
            </a:r>
            <a:r>
              <a:rPr lang="de-DE" dirty="0" smtClean="0"/>
              <a:t> oder Tokens, Kapital aufzunehmen</a:t>
            </a:r>
          </a:p>
          <a:p>
            <a:pPr marL="159642" lvl="1">
              <a:buFont typeface="Arial" pitchFamily="34" charset="0"/>
              <a:buChar char="−"/>
            </a:pPr>
            <a:endParaRPr lang="de-DE" dirty="0"/>
          </a:p>
          <a:p>
            <a:pPr marL="319284" lvl="2">
              <a:buFont typeface="Arial" pitchFamily="34" charset="0"/>
              <a:buChar char="−"/>
            </a:pPr>
            <a:r>
              <a:rPr lang="de-DE" dirty="0" smtClean="0"/>
              <a:t>Unternehmen beschreibt (z.T. nur auf Basis eines White Papers) seine Geschäftsidee </a:t>
            </a:r>
            <a:r>
              <a:rPr lang="de-DE" dirty="0" smtClean="0">
                <a:sym typeface="Wingdings" panose="05000000000000000000" pitchFamily="2" charset="2"/>
              </a:rPr>
              <a:t> </a:t>
            </a:r>
            <a:r>
              <a:rPr lang="de-DE" dirty="0" smtClean="0"/>
              <a:t>Beteiligung in Form von </a:t>
            </a:r>
            <a:r>
              <a:rPr lang="de-DE" dirty="0" err="1" smtClean="0"/>
              <a:t>Coins</a:t>
            </a:r>
            <a:r>
              <a:rPr lang="de-DE" dirty="0" smtClean="0"/>
              <a:t>/Tokens gegen Eintausch von offiziellen Währungen oder anderen virtuellen Währungen möglich</a:t>
            </a:r>
          </a:p>
          <a:p>
            <a:pPr marL="319284" lvl="2">
              <a:buFont typeface="Arial" pitchFamily="34" charset="0"/>
              <a:buChar char="−"/>
            </a:pPr>
            <a:r>
              <a:rPr lang="de-DE" sz="1400" dirty="0" smtClean="0"/>
              <a:t>Tokens </a:t>
            </a:r>
            <a:r>
              <a:rPr lang="de-DE" sz="1400" dirty="0"/>
              <a:t>sind als Anlageinstrument </a:t>
            </a:r>
            <a:r>
              <a:rPr lang="de-DE" sz="1400" dirty="0" smtClean="0"/>
              <a:t>hochrisiko-behaftet</a:t>
            </a:r>
            <a:r>
              <a:rPr lang="de-DE" sz="1400" dirty="0"/>
              <a:t>, bislang nicht abschließend regulatorisch erfasst</a:t>
            </a:r>
            <a:r>
              <a:rPr lang="de-DE" sz="1400" dirty="0" smtClean="0"/>
              <a:t>,</a:t>
            </a:r>
          </a:p>
          <a:p>
            <a:pPr marL="319284" lvl="2">
              <a:buFont typeface="Arial" pitchFamily="34" charset="0"/>
              <a:buChar char="−"/>
            </a:pPr>
            <a:r>
              <a:rPr lang="de-DE" sz="1400" dirty="0" smtClean="0"/>
              <a:t>BaFin bewertet die </a:t>
            </a:r>
            <a:r>
              <a:rPr lang="de-DE" sz="1400" dirty="0" err="1" smtClean="0"/>
              <a:t>Coins</a:t>
            </a:r>
            <a:r>
              <a:rPr lang="de-DE" sz="1400" dirty="0" smtClean="0"/>
              <a:t>/Token je </a:t>
            </a:r>
            <a:r>
              <a:rPr lang="de-DE" sz="1400" dirty="0"/>
              <a:t>nach konkreter Ausgestaltung </a:t>
            </a:r>
            <a:r>
              <a:rPr lang="de-DE" sz="1400" dirty="0" smtClean="0"/>
              <a:t>als </a:t>
            </a:r>
            <a:r>
              <a:rPr lang="de-DE" sz="1400" dirty="0"/>
              <a:t>Wertpapier mit der Anwendbarkeit des Wertpapierprospektgesetzes, des Gesetzes über Vermögensanlagen oder des Gesetzes über den Wertpapierhandel und </a:t>
            </a:r>
            <a:r>
              <a:rPr lang="de-DE" sz="1400" dirty="0" smtClean="0"/>
              <a:t>ordnet sie in einer </a:t>
            </a:r>
            <a:r>
              <a:rPr lang="de-DE" sz="1400" dirty="0" err="1" smtClean="0"/>
              <a:t>unregulierten</a:t>
            </a:r>
            <a:r>
              <a:rPr lang="de-DE" sz="1400" dirty="0" smtClean="0"/>
              <a:t> </a:t>
            </a:r>
            <a:r>
              <a:rPr lang="de-DE" sz="1400" dirty="0"/>
              <a:t>Grauzone </a:t>
            </a:r>
            <a:r>
              <a:rPr lang="de-DE" sz="1400" dirty="0" smtClean="0"/>
              <a:t>ein</a:t>
            </a:r>
          </a:p>
          <a:p>
            <a:pPr marL="319284" lvl="2">
              <a:buFont typeface="Arial" pitchFamily="34" charset="0"/>
              <a:buChar char="−"/>
            </a:pPr>
            <a:r>
              <a:rPr lang="de-DE" sz="1400" dirty="0"/>
              <a:t>M</a:t>
            </a:r>
            <a:r>
              <a:rPr lang="de-DE" dirty="0" smtClean="0"/>
              <a:t>arktvolumen </a:t>
            </a:r>
            <a:r>
              <a:rPr lang="de-DE" dirty="0"/>
              <a:t>2017 </a:t>
            </a:r>
            <a:r>
              <a:rPr lang="de-DE" dirty="0" smtClean="0"/>
              <a:t>weltweit rund </a:t>
            </a:r>
            <a:r>
              <a:rPr lang="de-DE" dirty="0"/>
              <a:t>3,5 Mrd. </a:t>
            </a:r>
            <a:r>
              <a:rPr lang="de-DE" dirty="0" smtClean="0"/>
              <a:t>US-Dollar</a:t>
            </a:r>
            <a:endParaRPr lang="de-DE" dirty="0"/>
          </a:p>
        </p:txBody>
      </p:sp>
      <p:sp>
        <p:nvSpPr>
          <p:cNvPr id="4" name="Foliennummernplatzhalter 3"/>
          <p:cNvSpPr>
            <a:spLocks noGrp="1"/>
          </p:cNvSpPr>
          <p:nvPr>
            <p:ph type="sldNum" sz="quarter" idx="4"/>
          </p:nvPr>
        </p:nvSpPr>
        <p:spPr/>
        <p:txBody>
          <a:bodyPr/>
          <a:lstStyle/>
          <a:p>
            <a:r>
              <a:rPr lang="de-DE" sz="1200" dirty="0" smtClean="0"/>
              <a:t>Seite </a:t>
            </a:r>
            <a:fld id="{795659D1-D435-4DC4-B545-657E7139435F}" type="slidenum">
              <a:rPr lang="de-DE" sz="1200" smtClean="0"/>
              <a:pPr/>
              <a:t>27</a:t>
            </a:fld>
            <a:endParaRPr lang="de-DE" sz="1200" dirty="0"/>
          </a:p>
        </p:txBody>
      </p:sp>
      <p:pic>
        <p:nvPicPr>
          <p:cNvPr id="2050" name="Picture 2" descr="What is An Initial Coin Offering? The Future of Fundraising (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349" y="957614"/>
            <a:ext cx="2589866" cy="135536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452438" y="943499"/>
            <a:ext cx="7066947" cy="5178425"/>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endParaRPr lang="de-DE"/>
          </a:p>
        </p:txBody>
      </p:sp>
      <p:cxnSp>
        <p:nvCxnSpPr>
          <p:cNvPr id="9" name="Gerade Verbindung 8"/>
          <p:cNvCxnSpPr/>
          <p:nvPr/>
        </p:nvCxnSpPr>
        <p:spPr>
          <a:xfrm flipH="1">
            <a:off x="452439" y="2163811"/>
            <a:ext cx="7066946" cy="0"/>
          </a:xfrm>
          <a:prstGeom prst="line">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 name="Rechteck 6"/>
          <p:cNvSpPr/>
          <p:nvPr/>
        </p:nvSpPr>
        <p:spPr>
          <a:xfrm>
            <a:off x="617619" y="1450629"/>
            <a:ext cx="3211135" cy="369332"/>
          </a:xfrm>
          <a:prstGeom prst="rect">
            <a:avLst/>
          </a:prstGeom>
        </p:spPr>
        <p:txBody>
          <a:bodyPr wrap="none">
            <a:spAutoFit/>
          </a:bodyPr>
          <a:lstStyle/>
          <a:p>
            <a:r>
              <a:rPr lang="de-DE" b="1" dirty="0"/>
              <a:t>Initial </a:t>
            </a:r>
            <a:r>
              <a:rPr lang="de-DE" b="1" dirty="0" err="1"/>
              <a:t>Coin</a:t>
            </a:r>
            <a:r>
              <a:rPr lang="de-DE" b="1" dirty="0"/>
              <a:t> </a:t>
            </a:r>
            <a:r>
              <a:rPr lang="de-DE" b="1" dirty="0" err="1"/>
              <a:t>Offerings</a:t>
            </a:r>
            <a:r>
              <a:rPr lang="de-DE" b="1" dirty="0"/>
              <a:t> (ICOs)</a:t>
            </a:r>
            <a:endParaRPr lang="en-US" b="1" dirty="0"/>
          </a:p>
        </p:txBody>
      </p:sp>
      <p:sp>
        <p:nvSpPr>
          <p:cNvPr id="10" name="Fußzeilenplatzhalter 3"/>
          <p:cNvSpPr>
            <a:spLocks noGrp="1"/>
          </p:cNvSpPr>
          <p:nvPr>
            <p:ph type="ftr" sz="quarter" idx="4294967295"/>
          </p:nvPr>
        </p:nvSpPr>
        <p:spPr>
          <a:xfrm>
            <a:off x="466726" y="6069013"/>
            <a:ext cx="4569732" cy="190345"/>
          </a:xfrm>
          <a:prstGeom prst="rect">
            <a:avLst/>
          </a:prstGeom>
        </p:spPr>
        <p:txBody>
          <a:bodyPr/>
          <a:lstStyle/>
          <a:p>
            <a:pPr>
              <a:defRPr/>
            </a:pPr>
            <a:r>
              <a:rPr lang="de-DE" sz="1200" dirty="0" smtClean="0"/>
              <a:t>David Ballaschk</a:t>
            </a:r>
            <a:endParaRPr lang="de-DE" sz="1200" dirty="0"/>
          </a:p>
        </p:txBody>
      </p:sp>
      <p:sp>
        <p:nvSpPr>
          <p:cNvPr id="11" name="Datumsplatzhalter 2"/>
          <p:cNvSpPr>
            <a:spLocks noGrp="1"/>
          </p:cNvSpPr>
          <p:nvPr>
            <p:ph type="dt" sz="half" idx="4294967295"/>
          </p:nvPr>
        </p:nvSpPr>
        <p:spPr>
          <a:xfrm>
            <a:off x="479425" y="6253163"/>
            <a:ext cx="2114550" cy="161925"/>
          </a:xfrm>
          <a:prstGeom prst="rect">
            <a:avLst/>
          </a:prstGeom>
        </p:spPr>
        <p:txBody>
          <a:bodyPr/>
          <a:lstStyle/>
          <a:p>
            <a:pPr>
              <a:defRPr/>
            </a:pPr>
            <a:r>
              <a:rPr lang="en-US" sz="1100" dirty="0" smtClean="0"/>
              <a:t>Leipzig, 28. Mai 2018</a:t>
            </a:r>
            <a:endParaRPr lang="de-DE" sz="1100" dirty="0"/>
          </a:p>
        </p:txBody>
      </p:sp>
    </p:spTree>
    <p:extLst>
      <p:ext uri="{BB962C8B-B14F-4D97-AF65-F5344CB8AC3E}">
        <p14:creationId xmlns:p14="http://schemas.microsoft.com/office/powerpoint/2010/main" val="3237660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228184" y="1037825"/>
            <a:ext cx="2016224" cy="4966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Bitcoin</a:t>
            </a:r>
          </a:p>
        </p:txBody>
      </p:sp>
      <p:graphicFrame>
        <p:nvGraphicFramePr>
          <p:cNvPr id="12" name="Diagramm 11"/>
          <p:cNvGraphicFramePr/>
          <p:nvPr>
            <p:extLst>
              <p:ext uri="{D42A27DB-BD31-4B8C-83A1-F6EECF244321}">
                <p14:modId xmlns:p14="http://schemas.microsoft.com/office/powerpoint/2010/main" val="708771053"/>
              </p:ext>
            </p:extLst>
          </p:nvPr>
        </p:nvGraphicFramePr>
        <p:xfrm>
          <a:off x="455712" y="1700808"/>
          <a:ext cx="5196408" cy="35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395535" y="5321086"/>
            <a:ext cx="8424937"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a:buChar char="à"/>
            </a:pPr>
            <a:r>
              <a:rPr lang="de-DE" sz="2000" b="1" dirty="0">
                <a:solidFill>
                  <a:schemeClr val="accent1">
                    <a:lumMod val="75000"/>
                  </a:schemeClr>
                </a:solidFill>
                <a:sym typeface="Wingdings" panose="05000000000000000000" pitchFamily="2" charset="2"/>
              </a:rPr>
              <a:t>Weder Bitcoin </a:t>
            </a:r>
            <a:r>
              <a:rPr lang="de-DE" sz="2000" b="1" dirty="0" smtClean="0">
                <a:solidFill>
                  <a:schemeClr val="accent1">
                    <a:lumMod val="75000"/>
                  </a:schemeClr>
                </a:solidFill>
                <a:sym typeface="Wingdings" panose="05000000000000000000" pitchFamily="2" charset="2"/>
              </a:rPr>
              <a:t>noch </a:t>
            </a:r>
            <a:r>
              <a:rPr lang="de-DE" sz="2000" b="1" dirty="0">
                <a:solidFill>
                  <a:schemeClr val="accent1">
                    <a:lumMod val="75000"/>
                  </a:schemeClr>
                </a:solidFill>
                <a:sym typeface="Wingdings" panose="05000000000000000000" pitchFamily="2" charset="2"/>
              </a:rPr>
              <a:t>andere </a:t>
            </a:r>
            <a:r>
              <a:rPr lang="de-DE" sz="2000" b="1" dirty="0" err="1" smtClean="0">
                <a:solidFill>
                  <a:schemeClr val="accent1">
                    <a:lumMod val="75000"/>
                  </a:schemeClr>
                </a:solidFill>
                <a:sym typeface="Wingdings" panose="05000000000000000000" pitchFamily="2" charset="2"/>
              </a:rPr>
              <a:t>Krypto</a:t>
            </a:r>
            <a:r>
              <a:rPr lang="de-DE" sz="2000" b="1" dirty="0" smtClean="0">
                <a:solidFill>
                  <a:schemeClr val="accent1">
                    <a:lumMod val="75000"/>
                  </a:schemeClr>
                </a:solidFill>
                <a:sym typeface="Wingdings" panose="05000000000000000000" pitchFamily="2" charset="2"/>
              </a:rPr>
              <a:t>-Token </a:t>
            </a:r>
            <a:r>
              <a:rPr lang="de-DE" sz="2000" b="1" dirty="0">
                <a:solidFill>
                  <a:schemeClr val="accent1">
                    <a:lumMod val="75000"/>
                  </a:schemeClr>
                </a:solidFill>
                <a:sym typeface="Wingdings" panose="05000000000000000000" pitchFamily="2" charset="2"/>
              </a:rPr>
              <a:t>übernehmen Geldfunktionen!</a:t>
            </a:r>
            <a:endParaRPr lang="de-DE" sz="2000" b="1" dirty="0">
              <a:solidFill>
                <a:schemeClr val="accent1">
                  <a:lumMod val="75000"/>
                </a:schemeClr>
              </a:solidFill>
            </a:endParaRPr>
          </a:p>
        </p:txBody>
      </p:sp>
      <p:sp>
        <p:nvSpPr>
          <p:cNvPr id="27" name="Rechteck 26"/>
          <p:cNvSpPr/>
          <p:nvPr/>
        </p:nvSpPr>
        <p:spPr>
          <a:xfrm>
            <a:off x="6228184" y="1645326"/>
            <a:ext cx="2592288" cy="1135602"/>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a:buChar char="à"/>
            </a:pPr>
            <a:r>
              <a:rPr lang="de-DE" b="1" dirty="0">
                <a:solidFill>
                  <a:schemeClr val="tx1"/>
                </a:solidFill>
                <a:sym typeface="Wingdings" panose="05000000000000000000" pitchFamily="2" charset="2"/>
              </a:rPr>
              <a:t>Nur sehr wenige Akzeptanzstellen (Händler) in Deutschland</a:t>
            </a:r>
            <a:endParaRPr lang="de-DE" b="1" dirty="0">
              <a:solidFill>
                <a:schemeClr val="tx1"/>
              </a:solidFill>
            </a:endParaRPr>
          </a:p>
        </p:txBody>
      </p:sp>
      <p:sp>
        <p:nvSpPr>
          <p:cNvPr id="28" name="Rechteck 27"/>
          <p:cNvSpPr/>
          <p:nvPr/>
        </p:nvSpPr>
        <p:spPr>
          <a:xfrm>
            <a:off x="6228183" y="2960645"/>
            <a:ext cx="2592289" cy="100000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a:buChar char="à"/>
            </a:pPr>
            <a:r>
              <a:rPr lang="de-DE" b="1" dirty="0">
                <a:solidFill>
                  <a:schemeClr val="tx1"/>
                </a:solidFill>
                <a:sym typeface="Wingdings" panose="05000000000000000000" pitchFamily="2" charset="2"/>
              </a:rPr>
              <a:t>Ungeeignet, da Risiko des Totalverlustes</a:t>
            </a:r>
            <a:endParaRPr lang="de-DE" b="1" dirty="0">
              <a:solidFill>
                <a:schemeClr val="tx1"/>
              </a:solidFill>
            </a:endParaRPr>
          </a:p>
        </p:txBody>
      </p:sp>
      <p:sp>
        <p:nvSpPr>
          <p:cNvPr id="29" name="Rechteck 28"/>
          <p:cNvSpPr/>
          <p:nvPr/>
        </p:nvSpPr>
        <p:spPr>
          <a:xfrm>
            <a:off x="6228184" y="4185058"/>
            <a:ext cx="2592289" cy="100000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a:buChar char="à"/>
            </a:pPr>
            <a:r>
              <a:rPr lang="de-DE" b="1" dirty="0">
                <a:solidFill>
                  <a:schemeClr val="tx1"/>
                </a:solidFill>
                <a:sym typeface="Wingdings" panose="05000000000000000000" pitchFamily="2" charset="2"/>
              </a:rPr>
              <a:t>Nein, Bitcoin-Wert wird oft in $ oder € angegeben</a:t>
            </a:r>
            <a:endParaRPr lang="de-DE" b="1" dirty="0">
              <a:solidFill>
                <a:schemeClr val="tx1"/>
              </a:solidFill>
            </a:endParaRPr>
          </a:p>
        </p:txBody>
      </p:sp>
      <p:pic>
        <p:nvPicPr>
          <p:cNvPr id="1029" name="Picture 5" descr="\\in.bundesbank.de.\bbk\daten\zentrale\Anwendungen\SharedApp\Office\Cliparts\FILES\PFILES\MSOFFICE\MEDIA\CNTCD1\ClipArt8\j0346853.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3216" y="1998305"/>
            <a:ext cx="409933" cy="6862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in.bundesbank.de.\bbk\daten\zentrale\Anwendungen\SharedApp\Office\Cliparts\FILES\PFILES\MSOFFICE\MEDIA\CNTCD1\ClipArt8\j0346853.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3217" y="3334917"/>
            <a:ext cx="409933" cy="68625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in.bundesbank.de.\bbk\daten\zentrale\Anwendungen\SharedApp\Office\Cliparts\FILES\PFILES\MSOFFICE\MEDIA\CNTCD1\ClipArt8\j0346853.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2160" y="4581128"/>
            <a:ext cx="409933" cy="686253"/>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509735" y="958313"/>
            <a:ext cx="3774233" cy="670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Geldfunktionen</a:t>
            </a:r>
          </a:p>
        </p:txBody>
      </p:sp>
      <p:pic>
        <p:nvPicPr>
          <p:cNvPr id="1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7917" y="1084988"/>
            <a:ext cx="398539" cy="40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el 1"/>
          <p:cNvSpPr txBox="1">
            <a:spLocks/>
          </p:cNvSpPr>
          <p:nvPr/>
        </p:nvSpPr>
        <p:spPr bwMode="auto">
          <a:xfrm>
            <a:off x="488464" y="257389"/>
            <a:ext cx="8111595" cy="6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Autofit/>
          </a:bodyPr>
          <a:lstStyle>
            <a:lvl1pPr algn="l" defTabSz="912813" rtl="0" eaLnBrk="0" fontAlgn="base" hangingPunct="0">
              <a:lnSpc>
                <a:spcPts val="2040"/>
              </a:lnSpc>
              <a:spcBef>
                <a:spcPct val="0"/>
              </a:spcBef>
              <a:spcAft>
                <a:spcPct val="0"/>
              </a:spcAft>
              <a:defRPr sz="2000" b="1" kern="1200" baseline="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err="1"/>
              <a:t>Krypto</a:t>
            </a:r>
            <a:r>
              <a:rPr lang="de-DE" dirty="0"/>
              <a:t>-Token</a:t>
            </a:r>
            <a:br>
              <a:rPr lang="de-DE" dirty="0"/>
            </a:br>
            <a:r>
              <a:rPr lang="de-DE" dirty="0" smtClean="0"/>
              <a:t>Funktionalität von Bitcoin</a:t>
            </a:r>
            <a:endParaRPr lang="de-DE" b="0" strike="sngStrike" dirty="0">
              <a:solidFill>
                <a:schemeClr val="tx1"/>
              </a:solidFill>
            </a:endParaRPr>
          </a:p>
        </p:txBody>
      </p:sp>
      <p:sp>
        <p:nvSpPr>
          <p:cNvPr id="6" name="Fußzeilenplatzhalter 5"/>
          <p:cNvSpPr>
            <a:spLocks noGrp="1"/>
          </p:cNvSpPr>
          <p:nvPr>
            <p:ph type="ftr" sz="quarter" idx="18"/>
          </p:nvPr>
        </p:nvSpPr>
        <p:spPr/>
        <p:txBody>
          <a:bodyPr/>
          <a:lstStyle/>
          <a:p>
            <a:pPr>
              <a:defRPr/>
            </a:pPr>
            <a:r>
              <a:rPr lang="de-DE" dirty="0" smtClean="0"/>
              <a:t>David Ballaschk</a:t>
            </a:r>
            <a:endParaRPr lang="de-DE" dirty="0"/>
          </a:p>
        </p:txBody>
      </p:sp>
      <p:sp>
        <p:nvSpPr>
          <p:cNvPr id="7" name="Foliennummernplatzhalter 6"/>
          <p:cNvSpPr>
            <a:spLocks noGrp="1"/>
          </p:cNvSpPr>
          <p:nvPr>
            <p:ph type="sldNum" sz="quarter" idx="17"/>
          </p:nvPr>
        </p:nvSpPr>
        <p:spPr/>
        <p:txBody>
          <a:bodyPr/>
          <a:lstStyle/>
          <a:p>
            <a:pPr>
              <a:defRPr/>
            </a:pPr>
            <a:r>
              <a:rPr lang="de-DE" smtClean="0"/>
              <a:t>Seite </a:t>
            </a:r>
            <a:fld id="{F23F58C8-75C4-429B-9AEE-D6F9F55DC176}" type="slidenum">
              <a:rPr lang="de-DE" smtClean="0"/>
              <a:pPr>
                <a:defRPr/>
              </a:pPr>
              <a:t>28</a:t>
            </a:fld>
            <a:endParaRPr lang="de-DE"/>
          </a:p>
        </p:txBody>
      </p:sp>
      <p:sp>
        <p:nvSpPr>
          <p:cNvPr id="18"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2493773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4"/>
          <p:cNvSpPr txBox="1">
            <a:spLocks/>
          </p:cNvSpPr>
          <p:nvPr/>
        </p:nvSpPr>
        <p:spPr>
          <a:xfrm>
            <a:off x="466725" y="6432551"/>
            <a:ext cx="2114550" cy="161925"/>
          </a:xfrm>
          <a:prstGeom prst="rect">
            <a:avLst/>
          </a:prstGeom>
        </p:spPr>
        <p:txBody>
          <a:bodyPr vert="horz" lIns="81093" tIns="40547" rIns="81093" bIns="40547" rtlCol="0" anchor="ctr"/>
          <a:lstStyle>
            <a:defPPr>
              <a:defRPr lang="de-DE"/>
            </a:defPPr>
            <a:lvl1pPr algn="l" defTabSz="914242" rtl="0" fontAlgn="auto">
              <a:lnSpc>
                <a:spcPct val="100000"/>
              </a:lnSpc>
              <a:spcBef>
                <a:spcPts val="0"/>
              </a:spcBef>
              <a:spcAft>
                <a:spcPts val="0"/>
              </a:spcAft>
              <a:defRPr sz="1200" b="1" kern="1200">
                <a:solidFill>
                  <a:schemeClr val="tx1"/>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de-DE" dirty="0"/>
              <a:t>Seite </a:t>
            </a:r>
            <a:fld id="{01F6E849-436F-42CB-A2F1-7AC4C6ADF684}" type="slidenum">
              <a:rPr lang="de-DE" smtClean="0"/>
              <a:pPr>
                <a:defRPr/>
              </a:pPr>
              <a:t>29</a:t>
            </a:fld>
            <a:endParaRPr lang="de-DE" dirty="0"/>
          </a:p>
        </p:txBody>
      </p:sp>
      <p:sp>
        <p:nvSpPr>
          <p:cNvPr id="23" name="Rectangle 105"/>
          <p:cNvSpPr>
            <a:spLocks noChangeArrowheads="1"/>
          </p:cNvSpPr>
          <p:nvPr/>
        </p:nvSpPr>
        <p:spPr bwMode="auto">
          <a:xfrm>
            <a:off x="3461226" y="965526"/>
            <a:ext cx="2686428" cy="5106617"/>
          </a:xfrm>
          <a:prstGeom prst="rect">
            <a:avLst/>
          </a:prstGeom>
          <a:solidFill>
            <a:srgbClr val="CAD8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093" tIns="40547" rIns="81093" bIns="40547" anchor="ctr"/>
          <a:lstStyle/>
          <a:p>
            <a:endParaRPr lang="en-GB" altLang="en-US"/>
          </a:p>
        </p:txBody>
      </p:sp>
      <p:pic>
        <p:nvPicPr>
          <p:cNvPr id="24" name="Picture 3" descr="C:\Users\Z1504hw\Desktop\AAEAAQAAAAAAAAemAAAAJDc1YTVmYTAxLWY0ZGEtNGI5Zi05MjdjLWMxMTI1ZjNkYTVhY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82" y="1358454"/>
            <a:ext cx="7691766" cy="357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hteck 24"/>
          <p:cNvSpPr/>
          <p:nvPr/>
        </p:nvSpPr>
        <p:spPr>
          <a:xfrm>
            <a:off x="710347" y="965526"/>
            <a:ext cx="7623200" cy="423457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1093" tIns="40547" rIns="81093" bIns="40547" anchor="ctr"/>
          <a:lstStyle/>
          <a:p>
            <a:pPr algn="ctr" defTabSz="810932">
              <a:defRPr/>
            </a:pPr>
            <a:endParaRPr lang="en-GB" sz="1600"/>
          </a:p>
        </p:txBody>
      </p:sp>
      <p:sp>
        <p:nvSpPr>
          <p:cNvPr id="26" name="Rectangle 81"/>
          <p:cNvSpPr>
            <a:spLocks noChangeArrowheads="1"/>
          </p:cNvSpPr>
          <p:nvPr/>
        </p:nvSpPr>
        <p:spPr bwMode="auto">
          <a:xfrm>
            <a:off x="710347" y="5182574"/>
            <a:ext cx="7623200" cy="88956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3" tIns="40547" rIns="81093" bIns="40547" anchor="ctr"/>
          <a:lstStyle/>
          <a:p>
            <a:endParaRPr lang="en-GB" altLang="en-US"/>
          </a:p>
        </p:txBody>
      </p:sp>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7645" y="5264374"/>
            <a:ext cx="584185" cy="32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275" y="5276058"/>
            <a:ext cx="614354" cy="65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6637" y="5557976"/>
            <a:ext cx="707604" cy="4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5258" y="5619325"/>
            <a:ext cx="585556" cy="2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879" y="5609100"/>
            <a:ext cx="954443" cy="29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6" descr="https://www.ethereum.org/images/logos/ETHEREUM-LOGO_PORTRAIT_Black_smal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1528" y="5264373"/>
            <a:ext cx="885876" cy="74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8" descr="http://www.coinfox.info/images/cache/2bd7c5ff5019bcfd2d8010df6d0c2d7a_w400_h300_cp_s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98483" y="5471792"/>
            <a:ext cx="521104" cy="41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0" descr="http://d.ibtimes.co.uk/en/full/1461805/swif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4958" y="5465951"/>
            <a:ext cx="442938" cy="47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04" descr="https://www.hyperledger.org/wp-content/uploads/2016/09/logo_hl_new.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24521" y="5296510"/>
            <a:ext cx="887248" cy="20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Line 109"/>
          <p:cNvSpPr>
            <a:spLocks noChangeShapeType="1"/>
          </p:cNvSpPr>
          <p:nvPr/>
        </p:nvSpPr>
        <p:spPr bwMode="auto">
          <a:xfrm>
            <a:off x="3465341" y="965526"/>
            <a:ext cx="6856" cy="4234577"/>
          </a:xfrm>
          <a:prstGeom prst="line">
            <a:avLst/>
          </a:prstGeom>
          <a:noFill/>
          <a:ln w="63500">
            <a:solidFill>
              <a:srgbClr val="CAD8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3" tIns="40547" rIns="81093" bIns="40547" anchor="ctr"/>
          <a:lstStyle/>
          <a:p>
            <a:endParaRPr lang="en-US"/>
          </a:p>
        </p:txBody>
      </p:sp>
      <p:sp>
        <p:nvSpPr>
          <p:cNvPr id="46" name="Line 110"/>
          <p:cNvSpPr>
            <a:spLocks noChangeShapeType="1"/>
          </p:cNvSpPr>
          <p:nvPr/>
        </p:nvSpPr>
        <p:spPr bwMode="auto">
          <a:xfrm>
            <a:off x="6118855" y="1237217"/>
            <a:ext cx="6857" cy="4234577"/>
          </a:xfrm>
          <a:prstGeom prst="line">
            <a:avLst/>
          </a:prstGeom>
          <a:noFill/>
          <a:ln w="63500">
            <a:solidFill>
              <a:srgbClr val="CAD8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93" tIns="40547" rIns="81093" bIns="40547" anchor="ctr"/>
          <a:lstStyle/>
          <a:p>
            <a:endParaRPr lang="en-US"/>
          </a:p>
        </p:txBody>
      </p:sp>
      <p:sp>
        <p:nvSpPr>
          <p:cNvPr id="21" name="Titel 1"/>
          <p:cNvSpPr txBox="1">
            <a:spLocks/>
          </p:cNvSpPr>
          <p:nvPr/>
        </p:nvSpPr>
        <p:spPr>
          <a:xfrm>
            <a:off x="488464" y="240297"/>
            <a:ext cx="8111595" cy="652582"/>
          </a:xfrm>
          <a:prstGeom prst="rect">
            <a:avLst/>
          </a:prstGeom>
        </p:spPr>
        <p:txBody>
          <a:bodyPr vert="horz" lIns="91424" tIns="45712" rIns="91424" bIns="45712" rtlCol="0" anchor="t">
            <a:noAutofit/>
          </a:bodyPr>
          <a:lstStyle>
            <a:lvl1pPr algn="l" defTabSz="1030712" rtl="0" eaLnBrk="1" latinLnBrk="0" hangingPunct="1">
              <a:lnSpc>
                <a:spcPts val="2300"/>
              </a:lnSpc>
              <a:spcBef>
                <a:spcPct val="0"/>
              </a:spcBef>
              <a:buNone/>
              <a:defRPr sz="2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1165917">
              <a:tabLst>
                <a:tab pos="763197" algn="l"/>
              </a:tabLst>
            </a:pPr>
            <a:r>
              <a:rPr lang="de-DE" sz="2000" dirty="0" err="1" smtClean="0"/>
              <a:t>Krypto</a:t>
            </a:r>
            <a:r>
              <a:rPr lang="de-DE" sz="2000" dirty="0" smtClean="0"/>
              <a:t>-Token </a:t>
            </a:r>
            <a:r>
              <a:rPr lang="de-DE" sz="2000" dirty="0"/>
              <a:t/>
            </a:r>
            <a:br>
              <a:rPr lang="de-DE" sz="2000" dirty="0"/>
            </a:br>
            <a:r>
              <a:rPr lang="de-DE" sz="2000" dirty="0" smtClean="0"/>
              <a:t>Distributed </a:t>
            </a:r>
            <a:r>
              <a:rPr lang="de-DE" sz="2000" dirty="0"/>
              <a:t>Ledger Technologie</a:t>
            </a:r>
            <a:endParaRPr lang="de-DE" sz="2000" dirty="0">
              <a:solidFill>
                <a:schemeClr val="tx1"/>
              </a:solidFill>
            </a:endParaRPr>
          </a:p>
        </p:txBody>
      </p:sp>
      <p:sp>
        <p:nvSpPr>
          <p:cNvPr id="4" name="Fußzeilenplatzhalter 3"/>
          <p:cNvSpPr>
            <a:spLocks noGrp="1"/>
          </p:cNvSpPr>
          <p:nvPr>
            <p:ph type="ftr" sz="quarter" idx="18"/>
          </p:nvPr>
        </p:nvSpPr>
        <p:spPr/>
        <p:txBody>
          <a:bodyPr/>
          <a:lstStyle/>
          <a:p>
            <a:pPr>
              <a:defRPr/>
            </a:pPr>
            <a:r>
              <a:rPr lang="de-DE" dirty="0" smtClean="0"/>
              <a:t>David Ballaschk</a:t>
            </a:r>
            <a:endParaRPr lang="de-DE" dirty="0"/>
          </a:p>
        </p:txBody>
      </p:sp>
      <p:sp>
        <p:nvSpPr>
          <p:cNvPr id="5" name="Foliennummernplatzhalter 4"/>
          <p:cNvSpPr>
            <a:spLocks noGrp="1"/>
          </p:cNvSpPr>
          <p:nvPr>
            <p:ph type="sldNum" sz="quarter" idx="17"/>
          </p:nvPr>
        </p:nvSpPr>
        <p:spPr/>
        <p:txBody>
          <a:bodyPr/>
          <a:lstStyle/>
          <a:p>
            <a:pPr>
              <a:defRPr/>
            </a:pPr>
            <a:r>
              <a:rPr lang="de-DE" smtClean="0"/>
              <a:t>Seite </a:t>
            </a:r>
            <a:fld id="{AAFB5062-3457-4E03-90B9-963D03B803FD}" type="slidenum">
              <a:rPr lang="de-DE" smtClean="0"/>
              <a:pPr>
                <a:defRPr/>
              </a:pPr>
              <a:t>29</a:t>
            </a:fld>
            <a:endParaRPr lang="de-DE"/>
          </a:p>
        </p:txBody>
      </p:sp>
      <p:sp>
        <p:nvSpPr>
          <p:cNvPr id="33"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1330478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464" y="257389"/>
            <a:ext cx="8655536" cy="652582"/>
          </a:xfrm>
        </p:spPr>
        <p:txBody>
          <a:bodyPr/>
          <a:lstStyle/>
          <a:p>
            <a:r>
              <a:rPr lang="de-DE" dirty="0"/>
              <a:t>Ausgangslage</a:t>
            </a:r>
            <a:br>
              <a:rPr lang="de-DE" dirty="0"/>
            </a:br>
            <a:r>
              <a:rPr lang="de-DE" dirty="0" smtClean="0"/>
              <a:t>Anteil der Bartransaktionen im Euroraum</a:t>
            </a:r>
            <a:endParaRPr lang="de-DE" dirty="0"/>
          </a:p>
        </p:txBody>
      </p:sp>
      <p:sp>
        <p:nvSpPr>
          <p:cNvPr id="3" name="Textfeld 2"/>
          <p:cNvSpPr txBox="1"/>
          <p:nvPr/>
        </p:nvSpPr>
        <p:spPr>
          <a:xfrm>
            <a:off x="3459340" y="5871247"/>
            <a:ext cx="5618846" cy="276999"/>
          </a:xfrm>
          <a:prstGeom prst="rect">
            <a:avLst/>
          </a:prstGeom>
          <a:noFill/>
        </p:spPr>
        <p:txBody>
          <a:bodyPr wrap="none" rtlCol="0">
            <a:spAutoFit/>
          </a:bodyPr>
          <a:lstStyle/>
          <a:p>
            <a:r>
              <a:rPr lang="de-DE" sz="1200" dirty="0"/>
              <a:t>Quelle: </a:t>
            </a:r>
            <a:r>
              <a:rPr lang="de-DE" sz="1050" dirty="0"/>
              <a:t>Study on </a:t>
            </a:r>
            <a:r>
              <a:rPr lang="de-DE" sz="1050" dirty="0" err="1"/>
              <a:t>the</a:t>
            </a:r>
            <a:r>
              <a:rPr lang="de-DE" sz="1050" dirty="0"/>
              <a:t> </a:t>
            </a:r>
            <a:r>
              <a:rPr lang="de-DE" sz="1050" dirty="0" err="1"/>
              <a:t>use</a:t>
            </a:r>
            <a:r>
              <a:rPr lang="de-DE" sz="1050" dirty="0"/>
              <a:t> </a:t>
            </a:r>
            <a:r>
              <a:rPr lang="de-DE" sz="1050" dirty="0" err="1"/>
              <a:t>of</a:t>
            </a:r>
            <a:r>
              <a:rPr lang="de-DE" sz="1050" dirty="0"/>
              <a:t> cash </a:t>
            </a:r>
            <a:r>
              <a:rPr lang="de-DE" sz="1050" dirty="0" err="1"/>
              <a:t>by</a:t>
            </a:r>
            <a:r>
              <a:rPr lang="de-DE" sz="1050" dirty="0"/>
              <a:t> </a:t>
            </a:r>
            <a:r>
              <a:rPr lang="de-DE" sz="1050" dirty="0" err="1"/>
              <a:t>households</a:t>
            </a:r>
            <a:r>
              <a:rPr lang="de-DE" sz="1050" dirty="0"/>
              <a:t>, ECB </a:t>
            </a:r>
            <a:r>
              <a:rPr lang="de-DE" sz="1050" dirty="0" err="1"/>
              <a:t>Occasional</a:t>
            </a:r>
            <a:r>
              <a:rPr lang="de-DE" sz="1050" dirty="0"/>
              <a:t> Papers, November 2017</a:t>
            </a:r>
            <a:endParaRPr lang="en-US" sz="1050" dirty="0"/>
          </a:p>
        </p:txBody>
      </p:sp>
      <p:sp>
        <p:nvSpPr>
          <p:cNvPr id="6" name="Fußzeilenplatzhalter 5"/>
          <p:cNvSpPr>
            <a:spLocks noGrp="1"/>
          </p:cNvSpPr>
          <p:nvPr>
            <p:ph type="ftr" sz="quarter" idx="18"/>
          </p:nvPr>
        </p:nvSpPr>
        <p:spPr/>
        <p:txBody>
          <a:bodyPr/>
          <a:lstStyle/>
          <a:p>
            <a:pPr>
              <a:defRPr/>
            </a:pPr>
            <a:r>
              <a:rPr lang="de-DE" dirty="0" smtClean="0"/>
              <a:t>David Ballaschk</a:t>
            </a:r>
            <a:endParaRPr lang="de-DE" dirty="0"/>
          </a:p>
        </p:txBody>
      </p:sp>
      <p:sp>
        <p:nvSpPr>
          <p:cNvPr id="8" name="Foliennummernplatzhalter 7"/>
          <p:cNvSpPr>
            <a:spLocks noGrp="1"/>
          </p:cNvSpPr>
          <p:nvPr>
            <p:ph type="sldNum" sz="quarter" idx="17"/>
          </p:nvPr>
        </p:nvSpPr>
        <p:spPr/>
        <p:txBody>
          <a:bodyPr/>
          <a:lstStyle/>
          <a:p>
            <a:pPr>
              <a:defRPr/>
            </a:pPr>
            <a:r>
              <a:rPr lang="de-DE" smtClean="0"/>
              <a:t>Seite </a:t>
            </a:r>
            <a:fld id="{AAFB5062-3457-4E03-90B9-963D03B803FD}" type="slidenum">
              <a:rPr lang="de-DE" smtClean="0"/>
              <a:pPr>
                <a:defRPr/>
              </a:pPr>
              <a:t>3</a:t>
            </a:fld>
            <a:endParaRPr lang="de-DE"/>
          </a:p>
        </p:txBody>
      </p:sp>
      <p:pic>
        <p:nvPicPr>
          <p:cNvPr id="9" name="Grafik 8"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 y="926479"/>
            <a:ext cx="8286750" cy="4950448"/>
          </a:xfrm>
          <a:prstGeom prst="rect">
            <a:avLst/>
          </a:prstGeom>
        </p:spPr>
      </p:pic>
      <p:sp>
        <p:nvSpPr>
          <p:cNvPr id="10" name="Textfeld 9"/>
          <p:cNvSpPr txBox="1"/>
          <p:nvPr/>
        </p:nvSpPr>
        <p:spPr>
          <a:xfrm>
            <a:off x="428625" y="926479"/>
            <a:ext cx="4051935" cy="338554"/>
          </a:xfrm>
          <a:prstGeom prst="rect">
            <a:avLst/>
          </a:prstGeom>
          <a:solidFill>
            <a:schemeClr val="bg1"/>
          </a:solidFill>
        </p:spPr>
        <p:txBody>
          <a:bodyPr wrap="square" rtlCol="0">
            <a:spAutoFit/>
          </a:bodyPr>
          <a:lstStyle/>
          <a:p>
            <a:pPr algn="ctr"/>
            <a:r>
              <a:rPr lang="de-DE" sz="1600" dirty="0" smtClean="0"/>
              <a:t>…nach der Anzahl der Transaktionen</a:t>
            </a:r>
            <a:endParaRPr lang="en-GB" sz="1200" dirty="0"/>
          </a:p>
        </p:txBody>
      </p:sp>
      <p:sp>
        <p:nvSpPr>
          <p:cNvPr id="12" name="Textfeld 11"/>
          <p:cNvSpPr txBox="1"/>
          <p:nvPr/>
        </p:nvSpPr>
        <p:spPr>
          <a:xfrm>
            <a:off x="4572000" y="926479"/>
            <a:ext cx="4143375" cy="338554"/>
          </a:xfrm>
          <a:prstGeom prst="rect">
            <a:avLst/>
          </a:prstGeom>
          <a:solidFill>
            <a:schemeClr val="bg1"/>
          </a:solidFill>
        </p:spPr>
        <p:txBody>
          <a:bodyPr wrap="square" rtlCol="0">
            <a:spAutoFit/>
          </a:bodyPr>
          <a:lstStyle/>
          <a:p>
            <a:pPr algn="ctr"/>
            <a:r>
              <a:rPr lang="de-DE" sz="1600" dirty="0" smtClean="0"/>
              <a:t>…nach dem Wert der Transaktionen</a:t>
            </a:r>
            <a:endParaRPr lang="en-GB" sz="1200" dirty="0"/>
          </a:p>
        </p:txBody>
      </p:sp>
      <p:sp>
        <p:nvSpPr>
          <p:cNvPr id="11"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792382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4"/>
          <p:cNvSpPr txBox="1">
            <a:spLocks/>
          </p:cNvSpPr>
          <p:nvPr/>
        </p:nvSpPr>
        <p:spPr>
          <a:xfrm>
            <a:off x="466725" y="6432552"/>
            <a:ext cx="2114550" cy="161925"/>
          </a:xfrm>
          <a:prstGeom prst="rect">
            <a:avLst/>
          </a:prstGeom>
        </p:spPr>
        <p:txBody>
          <a:bodyPr vert="horz" lIns="81079" tIns="40540" rIns="81079" bIns="40540" rtlCol="0" anchor="ctr"/>
          <a:lstStyle>
            <a:defPPr>
              <a:defRPr lang="de-DE"/>
            </a:defPPr>
            <a:lvl1pPr algn="l" defTabSz="914242" rtl="0" fontAlgn="auto">
              <a:lnSpc>
                <a:spcPct val="100000"/>
              </a:lnSpc>
              <a:spcBef>
                <a:spcPts val="0"/>
              </a:spcBef>
              <a:spcAft>
                <a:spcPts val="0"/>
              </a:spcAft>
              <a:defRPr sz="1200" b="1" kern="1200">
                <a:solidFill>
                  <a:schemeClr val="tx1"/>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de-DE" dirty="0" smtClean="0"/>
              <a:t>Seite </a:t>
            </a:r>
            <a:fld id="{01F6E849-436F-42CB-A2F1-7AC4C6ADF684}" type="slidenum">
              <a:rPr lang="de-DE" smtClean="0"/>
              <a:pPr>
                <a:defRPr/>
              </a:pPr>
              <a:t>30</a:t>
            </a:fld>
            <a:endParaRPr lang="de-DE"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24" y="1055690"/>
            <a:ext cx="3248025" cy="486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4024313" y="1018113"/>
            <a:ext cx="4805363" cy="4895850"/>
          </a:xfrm>
          <a:prstGeom prst="rect">
            <a:avLst/>
          </a:prstGeom>
        </p:spPr>
        <p:txBody>
          <a:bodyPr vert="horz" lIns="91392" tIns="45696" rIns="91392" bIns="45696" rtlCol="0">
            <a:noAutofit/>
          </a:bodyPr>
          <a:lstStyle>
            <a:lvl1pPr marL="159660" indent="-159660" algn="l" defTabSz="914242" rtl="0" eaLnBrk="1" latinLnBrk="0" hangingPunct="1">
              <a:spcBef>
                <a:spcPts val="443"/>
              </a:spcBef>
              <a:buFont typeface="Arial" pitchFamily="34" charset="0"/>
              <a:buChar char="−"/>
              <a:defRPr sz="1800" kern="1200">
                <a:solidFill>
                  <a:schemeClr val="tx1"/>
                </a:solidFill>
                <a:latin typeface="+mn-lt"/>
                <a:ea typeface="+mn-ea"/>
                <a:cs typeface="+mn-cs"/>
              </a:defRPr>
            </a:lvl1pPr>
            <a:lvl2pPr marL="319320" indent="-159660" algn="l" defTabSz="914242" rtl="0" eaLnBrk="1" latinLnBrk="0" hangingPunct="1">
              <a:spcBef>
                <a:spcPts val="443"/>
              </a:spcBef>
              <a:buFont typeface="Arial" pitchFamily="34" charset="0"/>
              <a:buChar char="•"/>
              <a:defRPr sz="1800" kern="1200">
                <a:solidFill>
                  <a:schemeClr val="tx1"/>
                </a:solidFill>
                <a:latin typeface="+mn-lt"/>
                <a:ea typeface="+mn-ea"/>
                <a:cs typeface="+mn-cs"/>
              </a:defRPr>
            </a:lvl2pPr>
            <a:lvl3pPr marL="478980" indent="-159660" algn="l" defTabSz="914242" rtl="0" eaLnBrk="1" latinLnBrk="0" hangingPunct="1">
              <a:spcBef>
                <a:spcPts val="443"/>
              </a:spcBef>
              <a:buFont typeface="Arial" pitchFamily="34" charset="0"/>
              <a:buChar char="∙"/>
              <a:defRPr sz="1800" kern="1200">
                <a:solidFill>
                  <a:schemeClr val="tx1"/>
                </a:solidFill>
                <a:latin typeface="+mn-lt"/>
                <a:ea typeface="+mn-ea"/>
                <a:cs typeface="+mn-cs"/>
              </a:defRPr>
            </a:lvl3pPr>
            <a:lvl4pPr marL="1599922" indent="-228560" algn="l" defTabSz="914242" rtl="0" eaLnBrk="1" latinLnBrk="0" hangingPunct="1">
              <a:spcBef>
                <a:spcPct val="20000"/>
              </a:spcBef>
              <a:buFont typeface="Arial" pitchFamily="34" charset="0"/>
              <a:buNone/>
              <a:defRPr sz="2000" kern="1200">
                <a:solidFill>
                  <a:schemeClr val="tx1"/>
                </a:solidFill>
                <a:latin typeface="+mn-lt"/>
                <a:ea typeface="+mn-ea"/>
                <a:cs typeface="+mn-cs"/>
              </a:defRPr>
            </a:lvl4pPr>
            <a:lvl5pPr marL="2057043" indent="-228560" algn="l" defTabSz="914242" rtl="0" eaLnBrk="1" latinLnBrk="0" hangingPunct="1">
              <a:spcBef>
                <a:spcPct val="20000"/>
              </a:spcBef>
              <a:buFont typeface="Arial" pitchFamily="34" charset="0"/>
              <a:buNone/>
              <a:defRPr sz="2000" kern="1200">
                <a:solidFill>
                  <a:schemeClr val="tx1"/>
                </a:solidFill>
                <a:latin typeface="+mn-lt"/>
                <a:ea typeface="+mn-ea"/>
                <a:cs typeface="+mn-cs"/>
              </a:defRPr>
            </a:lvl5pPr>
            <a:lvl6pPr marL="2514163"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6212" lvl="1" indent="-266606" defTabSz="1313994">
              <a:buClr>
                <a:srgbClr val="657FB3"/>
              </a:buClr>
              <a:buSzPct val="105000"/>
              <a:buFont typeface="Courier New" pitchFamily="49" charset="0"/>
              <a:buChar char="o"/>
              <a:tabLst>
                <a:tab pos="860127" algn="l"/>
              </a:tabLst>
            </a:pPr>
            <a:r>
              <a:rPr lang="de-DE" dirty="0" smtClean="0"/>
              <a:t>Hintergrund</a:t>
            </a:r>
            <a:r>
              <a:rPr lang="de-DE" dirty="0"/>
              <a:t>: Extrem sinkende Bargeldnutzung in Schweden</a:t>
            </a:r>
          </a:p>
          <a:p>
            <a:pPr marL="426212" lvl="1" indent="-266606" defTabSz="1313994">
              <a:buClr>
                <a:srgbClr val="657FB3"/>
              </a:buClr>
              <a:buSzPct val="105000"/>
              <a:buFont typeface="Courier New" pitchFamily="49" charset="0"/>
              <a:buChar char="o"/>
              <a:tabLst>
                <a:tab pos="860127" algn="l"/>
              </a:tabLst>
            </a:pPr>
            <a:r>
              <a:rPr lang="de-DE" dirty="0"/>
              <a:t>Geldversorgung beruht nun sehr stark auf Geschäftsbankengeld </a:t>
            </a:r>
          </a:p>
          <a:p>
            <a:pPr marL="426212" lvl="1" indent="-266606" defTabSz="1313994">
              <a:buClr>
                <a:srgbClr val="657FB3"/>
              </a:buClr>
              <a:buSzPct val="105000"/>
              <a:buFont typeface="Courier New" pitchFamily="49" charset="0"/>
              <a:buChar char="o"/>
              <a:tabLst>
                <a:tab pos="860127" algn="l"/>
              </a:tabLst>
            </a:pPr>
            <a:r>
              <a:rPr lang="de-DE" dirty="0"/>
              <a:t>Unterscheidung: Konten- oder wertbasiertes digitales Geld</a:t>
            </a:r>
          </a:p>
          <a:p>
            <a:pPr marL="426212" lvl="1" indent="-266606" defTabSz="1313994">
              <a:buClr>
                <a:srgbClr val="657FB3"/>
              </a:buClr>
              <a:buSzPct val="105000"/>
              <a:buFont typeface="Courier New" pitchFamily="49" charset="0"/>
              <a:buChar char="o"/>
              <a:tabLst>
                <a:tab pos="860127" algn="l"/>
              </a:tabLst>
            </a:pPr>
            <a:r>
              <a:rPr lang="de-DE" dirty="0"/>
              <a:t>Vorschlag: Kombination beider Formen digitalen Zentralbankgeldes</a:t>
            </a:r>
          </a:p>
          <a:p>
            <a:pPr marL="585844" lvl="2" indent="-266606" defTabSz="1313994">
              <a:buClr>
                <a:srgbClr val="657FB3"/>
              </a:buClr>
              <a:buSzPct val="105000"/>
              <a:buFont typeface="Courier New" pitchFamily="49" charset="0"/>
              <a:buChar char="o"/>
              <a:tabLst>
                <a:tab pos="860127" algn="l"/>
              </a:tabLst>
            </a:pPr>
            <a:r>
              <a:rPr lang="de-DE" dirty="0"/>
              <a:t>Wertbasierte e-</a:t>
            </a:r>
            <a:r>
              <a:rPr lang="de-DE" dirty="0" err="1"/>
              <a:t>Krona</a:t>
            </a:r>
            <a:r>
              <a:rPr lang="de-DE" dirty="0"/>
              <a:t> nur für Kleinbetragszahlungen zwischen Nichtbanken</a:t>
            </a:r>
          </a:p>
          <a:p>
            <a:pPr marL="585844" lvl="2" indent="-266606" defTabSz="1313994">
              <a:buClr>
                <a:srgbClr val="657FB3"/>
              </a:buClr>
              <a:buSzPct val="105000"/>
              <a:buFont typeface="Courier New" pitchFamily="49" charset="0"/>
              <a:buChar char="o"/>
              <a:tabLst>
                <a:tab pos="860127" algn="l"/>
              </a:tabLst>
            </a:pPr>
            <a:r>
              <a:rPr lang="de-DE" dirty="0"/>
              <a:t>Keine Verzinsung, aber technische Vorrichtung, um dies evtl. nachträglich einbauen zu können</a:t>
            </a:r>
          </a:p>
          <a:p>
            <a:pPr marL="421452" lvl="1" indent="-261848" defTabSz="1313994">
              <a:buClr>
                <a:srgbClr val="657FB3"/>
              </a:buClr>
              <a:buSzPct val="95000"/>
              <a:buFont typeface="Courier New" pitchFamily="49" charset="0"/>
              <a:buChar char="o"/>
            </a:pPr>
            <a:r>
              <a:rPr lang="de-DE" dirty="0" smtClean="0"/>
              <a:t>Nächster </a:t>
            </a:r>
            <a:r>
              <a:rPr lang="de-DE" dirty="0"/>
              <a:t>Schritt: </a:t>
            </a:r>
            <a:r>
              <a:rPr lang="de-DE" dirty="0" smtClean="0"/>
              <a:t>Projektgruppe in der </a:t>
            </a:r>
            <a:r>
              <a:rPr lang="de-DE" dirty="0" err="1" smtClean="0"/>
              <a:t>Riksbank</a:t>
            </a:r>
            <a:r>
              <a:rPr lang="de-DE" dirty="0" smtClean="0"/>
              <a:t> aufgesetzt </a:t>
            </a:r>
            <a:endParaRPr lang="de-DE" dirty="0"/>
          </a:p>
          <a:p>
            <a:pPr marL="421452" lvl="1" indent="-261848" defTabSz="1313994">
              <a:buClr>
                <a:srgbClr val="657FB3"/>
              </a:buClr>
              <a:buSzPct val="95000"/>
              <a:buFont typeface="Courier New" pitchFamily="49" charset="0"/>
              <a:buChar char="o"/>
            </a:pPr>
            <a:endParaRPr lang="de-DE" dirty="0"/>
          </a:p>
          <a:p>
            <a:pPr marL="421452" lvl="1" indent="-261848" defTabSz="1313994">
              <a:buClr>
                <a:srgbClr val="657FB3"/>
              </a:buClr>
              <a:buSzPct val="95000"/>
              <a:buFont typeface="Courier New" pitchFamily="49" charset="0"/>
              <a:buChar char="o"/>
            </a:pPr>
            <a:endParaRPr lang="de-DE" dirty="0"/>
          </a:p>
        </p:txBody>
      </p:sp>
      <p:sp>
        <p:nvSpPr>
          <p:cNvPr id="9" name="Titel 1"/>
          <p:cNvSpPr txBox="1">
            <a:spLocks/>
          </p:cNvSpPr>
          <p:nvPr/>
        </p:nvSpPr>
        <p:spPr bwMode="auto">
          <a:xfrm>
            <a:off x="488464" y="257389"/>
            <a:ext cx="8111595" cy="6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noAutofit/>
          </a:bodyPr>
          <a:lstStyle>
            <a:lvl1pPr algn="l" defTabSz="912813" rtl="0" eaLnBrk="0" fontAlgn="base" hangingPunct="0">
              <a:lnSpc>
                <a:spcPts val="2040"/>
              </a:lnSpc>
              <a:spcBef>
                <a:spcPct val="0"/>
              </a:spcBef>
              <a:spcAft>
                <a:spcPct val="0"/>
              </a:spcAft>
              <a:defRPr sz="2000" b="1" kern="1200" baseline="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err="1" smtClean="0"/>
              <a:t>Krypto</a:t>
            </a:r>
            <a:r>
              <a:rPr lang="de-DE" dirty="0" smtClean="0"/>
              <a:t>-Token  </a:t>
            </a:r>
          </a:p>
          <a:p>
            <a:pPr marL="0" lvl="1" indent="0">
              <a:lnSpc>
                <a:spcPts val="2040"/>
              </a:lnSpc>
            </a:pPr>
            <a:r>
              <a:rPr lang="de-DE" sz="2000" dirty="0"/>
              <a:t>eKrona als Ergänzung zu Bargeld?</a:t>
            </a:r>
          </a:p>
          <a:p>
            <a:endParaRPr lang="de-DE" strike="sngStrike" dirty="0">
              <a:solidFill>
                <a:schemeClr val="tx1"/>
              </a:solidFill>
            </a:endParaRP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30</a:t>
            </a:fld>
            <a:endParaRPr lang="de-DE"/>
          </a:p>
        </p:txBody>
      </p:sp>
      <p:sp>
        <p:nvSpPr>
          <p:cNvPr id="11"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2750789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graphicFrame>
        <p:nvGraphicFramePr>
          <p:cNvPr id="7" name="Diagramm 6"/>
          <p:cNvGraphicFramePr/>
          <p:nvPr>
            <p:extLst>
              <p:ext uri="{D42A27DB-BD31-4B8C-83A1-F6EECF244321}">
                <p14:modId xmlns:p14="http://schemas.microsoft.com/office/powerpoint/2010/main" val="2226692679"/>
              </p:ext>
            </p:extLst>
          </p:nvPr>
        </p:nvGraphicFramePr>
        <p:xfrm>
          <a:off x="428625" y="1304925"/>
          <a:ext cx="8210549"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p:cNvSpPr>
            <a:spLocks noGrp="1"/>
          </p:cNvSpPr>
          <p:nvPr>
            <p:ph type="ftr" sz="quarter" idx="18"/>
          </p:nvPr>
        </p:nvSpPr>
        <p:spPr/>
        <p:txBody>
          <a:bodyPr/>
          <a:lstStyle/>
          <a:p>
            <a:pPr>
              <a:defRPr/>
            </a:pPr>
            <a:r>
              <a:rPr lang="de-DE" dirty="0" smtClean="0"/>
              <a:t>David Ballaschk</a:t>
            </a:r>
            <a:endParaRPr lang="de-DE" dirty="0"/>
          </a:p>
        </p:txBody>
      </p:sp>
      <p:sp>
        <p:nvSpPr>
          <p:cNvPr id="8" name="Foliennummernplatzhalter 7"/>
          <p:cNvSpPr>
            <a:spLocks noGrp="1"/>
          </p:cNvSpPr>
          <p:nvPr>
            <p:ph type="sldNum" sz="quarter" idx="17"/>
          </p:nvPr>
        </p:nvSpPr>
        <p:spPr/>
        <p:txBody>
          <a:bodyPr/>
          <a:lstStyle/>
          <a:p>
            <a:pPr>
              <a:defRPr/>
            </a:pPr>
            <a:r>
              <a:rPr lang="de-DE" smtClean="0"/>
              <a:t>Seite </a:t>
            </a:r>
            <a:fld id="{AC5608D1-2713-4073-8E7F-EA93468F2BF4}" type="slidenum">
              <a:rPr lang="de-DE" smtClean="0"/>
              <a:pPr>
                <a:defRPr/>
              </a:pPr>
              <a:t>31</a:t>
            </a:fld>
            <a:endParaRPr lang="de-DE"/>
          </a:p>
        </p:txBody>
      </p:sp>
      <p:sp>
        <p:nvSpPr>
          <p:cNvPr id="1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4200203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rPr>
              <a:t>Regulatorische Fragen</a:t>
            </a:r>
            <a:br>
              <a:rPr lang="de-DE" dirty="0" smtClean="0">
                <a:solidFill>
                  <a:schemeClr val="tx1"/>
                </a:solidFill>
              </a:rPr>
            </a:br>
            <a:r>
              <a:rPr lang="de-DE" dirty="0" smtClean="0">
                <a:solidFill>
                  <a:schemeClr val="tx1"/>
                </a:solidFill>
              </a:rPr>
              <a:t>Überblick</a:t>
            </a:r>
            <a:endParaRPr lang="de-DE" dirty="0">
              <a:solidFill>
                <a:schemeClr val="tx1"/>
              </a:solidFill>
            </a:endParaRPr>
          </a:p>
        </p:txBody>
      </p:sp>
      <p:sp>
        <p:nvSpPr>
          <p:cNvPr id="10" name="Text Box 84"/>
          <p:cNvSpPr>
            <a:spLocks noChangeArrowheads="1"/>
          </p:cNvSpPr>
          <p:nvPr/>
        </p:nvSpPr>
        <p:spPr bwMode="auto">
          <a:xfrm>
            <a:off x="420997" y="1196074"/>
            <a:ext cx="8177215" cy="397311"/>
          </a:xfrm>
          <a:prstGeom prst="roundRect">
            <a:avLst>
              <a:gd name="adj" fmla="val 16667"/>
            </a:avLst>
          </a:prstGeom>
          <a:solidFill>
            <a:srgbClr val="336699"/>
          </a:solidFill>
          <a:ln w="19050" algn="ctr">
            <a:solidFill>
              <a:srgbClr val="336699"/>
            </a:solidFill>
            <a:round/>
            <a:headEnd/>
            <a:tailEnd/>
          </a:ln>
        </p:spPr>
        <p:txBody>
          <a:bodyPr lIns="81093" tIns="40547" rIns="81093" bIns="40547" anchor="ctr"/>
          <a:lstStyle>
            <a:defPPr>
              <a:defRPr lang="de-DE"/>
            </a:defPPr>
            <a:lvl1pPr marL="180975">
              <a:defRPr sz="16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630724">
              <a:lnSpc>
                <a:spcPct val="90000"/>
              </a:lnSpc>
              <a:spcAft>
                <a:spcPct val="35000"/>
              </a:spcAft>
              <a:defRPr/>
            </a:pPr>
            <a:r>
              <a:rPr lang="de-DE" b="1" dirty="0">
                <a:solidFill>
                  <a:schemeClr val="bg1"/>
                </a:solidFill>
                <a:latin typeface="+mn-lt"/>
                <a:cs typeface="+mn-cs"/>
              </a:rPr>
              <a:t>Europäische Regulierung (Auswahl)</a:t>
            </a:r>
          </a:p>
        </p:txBody>
      </p:sp>
      <p:sp>
        <p:nvSpPr>
          <p:cNvPr id="11" name="Freihandform 7"/>
          <p:cNvSpPr>
            <a:spLocks/>
          </p:cNvSpPr>
          <p:nvPr/>
        </p:nvSpPr>
        <p:spPr bwMode="auto">
          <a:xfrm>
            <a:off x="433339" y="4796949"/>
            <a:ext cx="4356702" cy="994739"/>
          </a:xfrm>
          <a:custGeom>
            <a:avLst/>
            <a:gdLst>
              <a:gd name="T0" fmla="*/ 0 w 2593688"/>
              <a:gd name="T1" fmla="*/ 0 h 864562"/>
              <a:gd name="T2" fmla="*/ 10940406 w 2593688"/>
              <a:gd name="T3" fmla="*/ 0 h 864562"/>
              <a:gd name="T4" fmla="*/ 10940406 w 2593688"/>
              <a:gd name="T5" fmla="*/ 1351890 h 864562"/>
              <a:gd name="T6" fmla="*/ 0 w 2593688"/>
              <a:gd name="T7" fmla="*/ 1351890 h 864562"/>
              <a:gd name="T8" fmla="*/ 0 w 2593688"/>
              <a:gd name="T9" fmla="*/ 0 h 864562"/>
              <a:gd name="T10" fmla="*/ 0 60000 65536"/>
              <a:gd name="T11" fmla="*/ 0 60000 65536"/>
              <a:gd name="T12" fmla="*/ 0 60000 65536"/>
              <a:gd name="T13" fmla="*/ 0 60000 65536"/>
              <a:gd name="T14" fmla="*/ 0 60000 65536"/>
              <a:gd name="T15" fmla="*/ 0 w 2593688"/>
              <a:gd name="T16" fmla="*/ 0 h 864562"/>
              <a:gd name="T17" fmla="*/ 2593688 w 2593688"/>
              <a:gd name="T18" fmla="*/ 864562 h 864562"/>
            </a:gdLst>
            <a:ahLst/>
            <a:cxnLst>
              <a:cxn ang="T10">
                <a:pos x="T0" y="T1"/>
              </a:cxn>
              <a:cxn ang="T11">
                <a:pos x="T2" y="T3"/>
              </a:cxn>
              <a:cxn ang="T12">
                <a:pos x="T4" y="T5"/>
              </a:cxn>
              <a:cxn ang="T13">
                <a:pos x="T6" y="T7"/>
              </a:cxn>
              <a:cxn ang="T14">
                <a:pos x="T8" y="T9"/>
              </a:cxn>
            </a:cxnLst>
            <a:rect l="T15" t="T16" r="T17" b="T18"/>
            <a:pathLst>
              <a:path w="2593688" h="864562">
                <a:moveTo>
                  <a:pt x="0" y="0"/>
                </a:moveTo>
                <a:lnTo>
                  <a:pt x="2593688" y="0"/>
                </a:lnTo>
                <a:lnTo>
                  <a:pt x="2593688" y="864562"/>
                </a:lnTo>
                <a:lnTo>
                  <a:pt x="0" y="864562"/>
                </a:lnTo>
                <a:lnTo>
                  <a:pt x="0" y="0"/>
                </a:lnTo>
                <a:close/>
              </a:path>
            </a:pathLst>
          </a:custGeom>
          <a:noFill/>
          <a:ln w="28575" algn="ctr">
            <a:solidFill>
              <a:srgbClr val="336699"/>
            </a:solidFill>
            <a:miter lim="800000"/>
            <a:headEnd/>
            <a:tailEnd type="arrow" w="med" len="med"/>
          </a:ln>
          <a:extLst>
            <a:ext uri="{909E8E84-426E-40DD-AFC4-6F175D3DCCD1}">
              <a14:hiddenFill xmlns:a14="http://schemas.microsoft.com/office/drawing/2010/main">
                <a:solidFill>
                  <a:srgbClr val="FFFFFF"/>
                </a:solidFill>
              </a14:hiddenFill>
            </a:ext>
          </a:extLst>
        </p:spPr>
        <p:txBody>
          <a:bodyPr lIns="81093" tIns="40547" rIns="81093" bIns="40547" anchor="ctr"/>
          <a:lstStyle>
            <a:lvl1pPr marL="285750" indent="-285750" eaLnBrk="0" hangingPunct="0">
              <a:spcBef>
                <a:spcPts val="500"/>
              </a:spcBef>
              <a:buFont typeface="Arial" charset="0"/>
              <a:buChar char="−"/>
              <a:defRPr sz="2000">
                <a:solidFill>
                  <a:schemeClr val="tx1"/>
                </a:solidFill>
                <a:latin typeface="Arial" charset="0"/>
              </a:defRPr>
            </a:lvl1pPr>
            <a:lvl2pPr marL="358775" indent="-179388" eaLnBrk="0" hangingPunct="0">
              <a:spcBef>
                <a:spcPts val="500"/>
              </a:spcBef>
              <a:buFont typeface="Arial" charset="0"/>
              <a:buChar char="•"/>
              <a:defRPr sz="2000">
                <a:solidFill>
                  <a:schemeClr val="tx1"/>
                </a:solidFill>
                <a:latin typeface="Arial" charset="0"/>
              </a:defRPr>
            </a:lvl2pPr>
            <a:lvl3pPr marL="539750" indent="-179388" eaLnBrk="0" hangingPunct="0">
              <a:spcBef>
                <a:spcPts val="500"/>
              </a:spcBef>
              <a:buFont typeface="Arial" charset="0"/>
              <a:buChar char="∙"/>
              <a:defRPr sz="2000">
                <a:solidFill>
                  <a:schemeClr val="tx1"/>
                </a:solidFill>
                <a:latin typeface="Arial" charset="0"/>
              </a:defRPr>
            </a:lvl3pPr>
            <a:lvl4pPr marL="1803400" indent="-257175" eaLnBrk="0" hangingPunct="0">
              <a:spcBef>
                <a:spcPct val="20000"/>
              </a:spcBef>
              <a:buFont typeface="Arial" charset="0"/>
              <a:defRPr sz="2300">
                <a:solidFill>
                  <a:schemeClr val="tx1"/>
                </a:solidFill>
                <a:latin typeface="Arial" charset="0"/>
              </a:defRPr>
            </a:lvl4pPr>
            <a:lvl5pPr marL="2317750" indent="-257175" eaLnBrk="0" hangingPunct="0">
              <a:spcBef>
                <a:spcPct val="20000"/>
              </a:spcBef>
              <a:buFont typeface="Arial" charset="0"/>
              <a:defRPr sz="2300">
                <a:solidFill>
                  <a:schemeClr val="tx1"/>
                </a:solidFill>
                <a:latin typeface="Arial" charset="0"/>
              </a:defRPr>
            </a:lvl5pPr>
            <a:lvl6pPr marL="2774950" indent="-257175" defTabSz="1030288" eaLnBrk="0" fontAlgn="base" hangingPunct="0">
              <a:spcBef>
                <a:spcPct val="20000"/>
              </a:spcBef>
              <a:spcAft>
                <a:spcPct val="0"/>
              </a:spcAft>
              <a:buFont typeface="Arial" charset="0"/>
              <a:defRPr sz="2300">
                <a:solidFill>
                  <a:schemeClr val="tx1"/>
                </a:solidFill>
                <a:latin typeface="Arial" charset="0"/>
              </a:defRPr>
            </a:lvl6pPr>
            <a:lvl7pPr marL="3232150" indent="-257175" defTabSz="1030288" eaLnBrk="0" fontAlgn="base" hangingPunct="0">
              <a:spcBef>
                <a:spcPct val="20000"/>
              </a:spcBef>
              <a:spcAft>
                <a:spcPct val="0"/>
              </a:spcAft>
              <a:buFont typeface="Arial" charset="0"/>
              <a:defRPr sz="2300">
                <a:solidFill>
                  <a:schemeClr val="tx1"/>
                </a:solidFill>
                <a:latin typeface="Arial" charset="0"/>
              </a:defRPr>
            </a:lvl7pPr>
            <a:lvl8pPr marL="3689350" indent="-257175" defTabSz="1030288" eaLnBrk="0" fontAlgn="base" hangingPunct="0">
              <a:spcBef>
                <a:spcPct val="20000"/>
              </a:spcBef>
              <a:spcAft>
                <a:spcPct val="0"/>
              </a:spcAft>
              <a:buFont typeface="Arial" charset="0"/>
              <a:defRPr sz="2300">
                <a:solidFill>
                  <a:schemeClr val="tx1"/>
                </a:solidFill>
                <a:latin typeface="Arial" charset="0"/>
              </a:defRPr>
            </a:lvl8pPr>
            <a:lvl9pPr marL="4146550" indent="-257175" defTabSz="1030288" eaLnBrk="0" fontAlgn="base" hangingPunct="0">
              <a:spcBef>
                <a:spcPct val="20000"/>
              </a:spcBef>
              <a:spcAft>
                <a:spcPct val="0"/>
              </a:spcAft>
              <a:buFont typeface="Arial" charset="0"/>
              <a:defRPr sz="2300">
                <a:solidFill>
                  <a:schemeClr val="tx1"/>
                </a:solidFill>
                <a:latin typeface="Arial" charset="0"/>
              </a:defRPr>
            </a:lvl9pPr>
          </a:lstStyle>
          <a:p>
            <a:pPr eaLnBrk="1" hangingPunct="1">
              <a:spcBef>
                <a:spcPct val="0"/>
              </a:spcBef>
              <a:buClr>
                <a:srgbClr val="3F7986"/>
              </a:buClr>
              <a:buFont typeface="Wingdings" pitchFamily="2" charset="2"/>
              <a:buChar char="§"/>
            </a:pPr>
            <a:r>
              <a:rPr lang="en-US" altLang="en-US" sz="1400"/>
              <a:t>Europäische Integration</a:t>
            </a:r>
            <a:endParaRPr lang="de-DE" altLang="en-US" sz="1400"/>
          </a:p>
          <a:p>
            <a:pPr eaLnBrk="1" hangingPunct="1">
              <a:spcBef>
                <a:spcPct val="0"/>
              </a:spcBef>
              <a:buClr>
                <a:srgbClr val="3F7986"/>
              </a:buClr>
              <a:buFont typeface="Wingdings" pitchFamily="2" charset="2"/>
              <a:buChar char="§"/>
            </a:pPr>
            <a:r>
              <a:rPr lang="de-DE" altLang="en-US" sz="1400"/>
              <a:t>Marktöffnung für neue Wettbewerber</a:t>
            </a:r>
          </a:p>
          <a:p>
            <a:pPr eaLnBrk="1" hangingPunct="1">
              <a:spcBef>
                <a:spcPct val="0"/>
              </a:spcBef>
              <a:buClr>
                <a:srgbClr val="3F7986"/>
              </a:buClr>
              <a:buFont typeface="Wingdings" pitchFamily="2" charset="2"/>
              <a:buChar char="§"/>
            </a:pPr>
            <a:r>
              <a:rPr lang="de-DE" altLang="en-US" sz="1400"/>
              <a:t>Innovation und </a:t>
            </a:r>
            <a:r>
              <a:rPr lang="en-US" altLang="en-US" sz="1400"/>
              <a:t>Sicherheit im Internet-ZV</a:t>
            </a:r>
            <a:endParaRPr lang="de-DE" altLang="en-US" sz="1400"/>
          </a:p>
        </p:txBody>
      </p:sp>
      <p:sp>
        <p:nvSpPr>
          <p:cNvPr id="12" name="Ellipse 8"/>
          <p:cNvSpPr>
            <a:spLocks/>
          </p:cNvSpPr>
          <p:nvPr/>
        </p:nvSpPr>
        <p:spPr bwMode="auto">
          <a:xfrm>
            <a:off x="429225" y="2968150"/>
            <a:ext cx="3016917" cy="1060470"/>
          </a:xfrm>
          <a:prstGeom prst="ellipse">
            <a:avLst/>
          </a:prstGeom>
          <a:solidFill>
            <a:schemeClr val="bg1"/>
          </a:solidFill>
          <a:ln w="25400" algn="ctr">
            <a:solidFill>
              <a:srgbClr val="336699"/>
            </a:solidFill>
            <a:round/>
            <a:headEnd/>
            <a:tailEnd/>
          </a:ln>
        </p:spPr>
        <p:txBody>
          <a:bodyPr lIns="0" tIns="40547" rIns="0" bIns="40547" anchor="ctr"/>
          <a:lstStyle/>
          <a:p>
            <a:pPr algn="ctr"/>
            <a:r>
              <a:rPr lang="de-DE" altLang="en-US" sz="1400">
                <a:solidFill>
                  <a:srgbClr val="336699"/>
                </a:solidFill>
              </a:rPr>
              <a:t>2007 / 2015: Zahlungsdiensterichtlinie (PSD1 und PSD2)</a:t>
            </a:r>
          </a:p>
        </p:txBody>
      </p:sp>
      <p:sp>
        <p:nvSpPr>
          <p:cNvPr id="13" name="Ellipse 9"/>
          <p:cNvSpPr>
            <a:spLocks/>
          </p:cNvSpPr>
          <p:nvPr/>
        </p:nvSpPr>
        <p:spPr bwMode="auto">
          <a:xfrm>
            <a:off x="6384894" y="1776214"/>
            <a:ext cx="2218805" cy="595967"/>
          </a:xfrm>
          <a:prstGeom prst="ellipse">
            <a:avLst/>
          </a:prstGeom>
          <a:solidFill>
            <a:schemeClr val="bg1"/>
          </a:solidFill>
          <a:ln w="25400" algn="ctr">
            <a:solidFill>
              <a:srgbClr val="336699"/>
            </a:solidFill>
            <a:round/>
            <a:headEnd/>
            <a:tailEnd/>
          </a:ln>
        </p:spPr>
        <p:txBody>
          <a:bodyPr lIns="0" tIns="40547" rIns="0" bIns="40547" anchor="ctr"/>
          <a:lstStyle/>
          <a:p>
            <a:pPr algn="ctr"/>
            <a:r>
              <a:rPr lang="de-DE" altLang="en-US" sz="1400">
                <a:solidFill>
                  <a:srgbClr val="336699"/>
                </a:solidFill>
              </a:rPr>
              <a:t>2000 / 2009: </a:t>
            </a:r>
            <a:br>
              <a:rPr lang="de-DE" altLang="en-US" sz="1400">
                <a:solidFill>
                  <a:srgbClr val="336699"/>
                </a:solidFill>
              </a:rPr>
            </a:br>
            <a:r>
              <a:rPr lang="de-DE" altLang="en-US" sz="1400">
                <a:solidFill>
                  <a:srgbClr val="336699"/>
                </a:solidFill>
              </a:rPr>
              <a:t>E-Geld Richtlinie</a:t>
            </a:r>
          </a:p>
        </p:txBody>
      </p:sp>
      <p:sp>
        <p:nvSpPr>
          <p:cNvPr id="16" name="Freihandform 10"/>
          <p:cNvSpPr>
            <a:spLocks/>
          </p:cNvSpPr>
          <p:nvPr/>
        </p:nvSpPr>
        <p:spPr bwMode="auto">
          <a:xfrm>
            <a:off x="4801013" y="4796949"/>
            <a:ext cx="3797201" cy="994739"/>
          </a:xfrm>
          <a:custGeom>
            <a:avLst/>
            <a:gdLst>
              <a:gd name="T0" fmla="*/ 0 w 2593688"/>
              <a:gd name="T1" fmla="*/ 0 h 864562"/>
              <a:gd name="T2" fmla="*/ 6485017 w 2593688"/>
              <a:gd name="T3" fmla="*/ 0 h 864562"/>
              <a:gd name="T4" fmla="*/ 6485017 w 2593688"/>
              <a:gd name="T5" fmla="*/ 1351890 h 864562"/>
              <a:gd name="T6" fmla="*/ 0 w 2593688"/>
              <a:gd name="T7" fmla="*/ 1351890 h 864562"/>
              <a:gd name="T8" fmla="*/ 0 w 2593688"/>
              <a:gd name="T9" fmla="*/ 0 h 864562"/>
              <a:gd name="T10" fmla="*/ 0 60000 65536"/>
              <a:gd name="T11" fmla="*/ 0 60000 65536"/>
              <a:gd name="T12" fmla="*/ 0 60000 65536"/>
              <a:gd name="T13" fmla="*/ 0 60000 65536"/>
              <a:gd name="T14" fmla="*/ 0 60000 65536"/>
              <a:gd name="T15" fmla="*/ 0 w 2593688"/>
              <a:gd name="T16" fmla="*/ 0 h 864562"/>
              <a:gd name="T17" fmla="*/ 2593688 w 2593688"/>
              <a:gd name="T18" fmla="*/ 864562 h 864562"/>
            </a:gdLst>
            <a:ahLst/>
            <a:cxnLst>
              <a:cxn ang="T10">
                <a:pos x="T0" y="T1"/>
              </a:cxn>
              <a:cxn ang="T11">
                <a:pos x="T2" y="T3"/>
              </a:cxn>
              <a:cxn ang="T12">
                <a:pos x="T4" y="T5"/>
              </a:cxn>
              <a:cxn ang="T13">
                <a:pos x="T6" y="T7"/>
              </a:cxn>
              <a:cxn ang="T14">
                <a:pos x="T8" y="T9"/>
              </a:cxn>
            </a:cxnLst>
            <a:rect l="T15" t="T16" r="T17" b="T18"/>
            <a:pathLst>
              <a:path w="2593688" h="864562">
                <a:moveTo>
                  <a:pt x="0" y="0"/>
                </a:moveTo>
                <a:lnTo>
                  <a:pt x="2593688" y="0"/>
                </a:lnTo>
                <a:lnTo>
                  <a:pt x="2593688" y="864562"/>
                </a:lnTo>
                <a:lnTo>
                  <a:pt x="0" y="864562"/>
                </a:lnTo>
                <a:lnTo>
                  <a:pt x="0" y="0"/>
                </a:lnTo>
                <a:close/>
              </a:path>
            </a:pathLst>
          </a:custGeom>
          <a:noFill/>
          <a:ln w="28575" algn="ctr">
            <a:solidFill>
              <a:srgbClr val="336699"/>
            </a:solidFill>
            <a:miter lim="800000"/>
            <a:headEn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093" tIns="40547" rIns="81093" bIns="40547" anchor="ctr"/>
          <a:lstStyle>
            <a:lvl1pPr marL="285750" indent="-285750" eaLnBrk="0" hangingPunct="0">
              <a:spcBef>
                <a:spcPts val="500"/>
              </a:spcBef>
              <a:buFont typeface="Arial" charset="0"/>
              <a:buChar char="−"/>
              <a:defRPr sz="2000">
                <a:solidFill>
                  <a:schemeClr val="tx1"/>
                </a:solidFill>
                <a:latin typeface="Arial" charset="0"/>
              </a:defRPr>
            </a:lvl1pPr>
            <a:lvl2pPr marL="358775" indent="-179388" eaLnBrk="0" hangingPunct="0">
              <a:spcBef>
                <a:spcPts val="500"/>
              </a:spcBef>
              <a:buFont typeface="Arial" charset="0"/>
              <a:buChar char="•"/>
              <a:defRPr sz="2000">
                <a:solidFill>
                  <a:schemeClr val="tx1"/>
                </a:solidFill>
                <a:latin typeface="Arial" charset="0"/>
              </a:defRPr>
            </a:lvl2pPr>
            <a:lvl3pPr marL="539750" indent="-179388" eaLnBrk="0" hangingPunct="0">
              <a:spcBef>
                <a:spcPts val="500"/>
              </a:spcBef>
              <a:buFont typeface="Arial" charset="0"/>
              <a:buChar char="∙"/>
              <a:defRPr sz="2000">
                <a:solidFill>
                  <a:schemeClr val="tx1"/>
                </a:solidFill>
                <a:latin typeface="Arial" charset="0"/>
              </a:defRPr>
            </a:lvl3pPr>
            <a:lvl4pPr marL="1803400" indent="-257175" eaLnBrk="0" hangingPunct="0">
              <a:spcBef>
                <a:spcPct val="20000"/>
              </a:spcBef>
              <a:buFont typeface="Arial" charset="0"/>
              <a:defRPr sz="2300">
                <a:solidFill>
                  <a:schemeClr val="tx1"/>
                </a:solidFill>
                <a:latin typeface="Arial" charset="0"/>
              </a:defRPr>
            </a:lvl4pPr>
            <a:lvl5pPr marL="2317750" indent="-257175" eaLnBrk="0" hangingPunct="0">
              <a:spcBef>
                <a:spcPct val="20000"/>
              </a:spcBef>
              <a:buFont typeface="Arial" charset="0"/>
              <a:defRPr sz="2300">
                <a:solidFill>
                  <a:schemeClr val="tx1"/>
                </a:solidFill>
                <a:latin typeface="Arial" charset="0"/>
              </a:defRPr>
            </a:lvl5pPr>
            <a:lvl6pPr marL="2774950" indent="-257175" defTabSz="1030288" eaLnBrk="0" fontAlgn="base" hangingPunct="0">
              <a:spcBef>
                <a:spcPct val="20000"/>
              </a:spcBef>
              <a:spcAft>
                <a:spcPct val="0"/>
              </a:spcAft>
              <a:buFont typeface="Arial" charset="0"/>
              <a:defRPr sz="2300">
                <a:solidFill>
                  <a:schemeClr val="tx1"/>
                </a:solidFill>
                <a:latin typeface="Arial" charset="0"/>
              </a:defRPr>
            </a:lvl6pPr>
            <a:lvl7pPr marL="3232150" indent="-257175" defTabSz="1030288" eaLnBrk="0" fontAlgn="base" hangingPunct="0">
              <a:spcBef>
                <a:spcPct val="20000"/>
              </a:spcBef>
              <a:spcAft>
                <a:spcPct val="0"/>
              </a:spcAft>
              <a:buFont typeface="Arial" charset="0"/>
              <a:defRPr sz="2300">
                <a:solidFill>
                  <a:schemeClr val="tx1"/>
                </a:solidFill>
                <a:latin typeface="Arial" charset="0"/>
              </a:defRPr>
            </a:lvl7pPr>
            <a:lvl8pPr marL="3689350" indent="-257175" defTabSz="1030288" eaLnBrk="0" fontAlgn="base" hangingPunct="0">
              <a:spcBef>
                <a:spcPct val="20000"/>
              </a:spcBef>
              <a:spcAft>
                <a:spcPct val="0"/>
              </a:spcAft>
              <a:buFont typeface="Arial" charset="0"/>
              <a:defRPr sz="2300">
                <a:solidFill>
                  <a:schemeClr val="tx1"/>
                </a:solidFill>
                <a:latin typeface="Arial" charset="0"/>
              </a:defRPr>
            </a:lvl8pPr>
            <a:lvl9pPr marL="4146550" indent="-257175" defTabSz="1030288" eaLnBrk="0" fontAlgn="base" hangingPunct="0">
              <a:spcBef>
                <a:spcPct val="20000"/>
              </a:spcBef>
              <a:spcAft>
                <a:spcPct val="0"/>
              </a:spcAft>
              <a:buFont typeface="Arial" charset="0"/>
              <a:defRPr sz="2300">
                <a:solidFill>
                  <a:schemeClr val="tx1"/>
                </a:solidFill>
                <a:latin typeface="Arial" charset="0"/>
              </a:defRPr>
            </a:lvl9pPr>
          </a:lstStyle>
          <a:p>
            <a:pPr eaLnBrk="1" hangingPunct="1">
              <a:spcBef>
                <a:spcPct val="0"/>
              </a:spcBef>
              <a:buClr>
                <a:srgbClr val="3F7986"/>
              </a:buClr>
              <a:buFont typeface="Wingdings" pitchFamily="2" charset="2"/>
              <a:buChar char="§"/>
            </a:pPr>
            <a:r>
              <a:rPr lang="de-DE" altLang="en-US" sz="1400" dirty="0"/>
              <a:t>Mehr Auswahl für Verbraucher</a:t>
            </a:r>
          </a:p>
          <a:p>
            <a:pPr eaLnBrk="1" hangingPunct="1">
              <a:spcBef>
                <a:spcPct val="0"/>
              </a:spcBef>
              <a:buClr>
                <a:srgbClr val="3F7986"/>
              </a:buClr>
              <a:buFont typeface="Wingdings" pitchFamily="2" charset="2"/>
              <a:buChar char="§"/>
            </a:pPr>
            <a:r>
              <a:rPr lang="de-DE" altLang="en-US" sz="1400" dirty="0"/>
              <a:t>Höhere Transparenz</a:t>
            </a:r>
          </a:p>
          <a:p>
            <a:pPr eaLnBrk="1" hangingPunct="1">
              <a:spcBef>
                <a:spcPct val="0"/>
              </a:spcBef>
              <a:buClr>
                <a:srgbClr val="3F7986"/>
              </a:buClr>
              <a:buFont typeface="Wingdings" pitchFamily="2" charset="2"/>
              <a:buChar char="§"/>
            </a:pPr>
            <a:r>
              <a:rPr lang="de-DE" altLang="en-US" sz="1400" dirty="0"/>
              <a:t>Regulierung von I</a:t>
            </a:r>
            <a:r>
              <a:rPr lang="en-US" altLang="en-US" sz="1400" dirty="0" err="1"/>
              <a:t>nterbankenentgelten</a:t>
            </a:r>
            <a:endParaRPr lang="de-DE" altLang="en-US" sz="1400" dirty="0"/>
          </a:p>
        </p:txBody>
      </p:sp>
      <p:sp>
        <p:nvSpPr>
          <p:cNvPr id="17" name="Gleichschenkliges Dreieck 16"/>
          <p:cNvSpPr>
            <a:spLocks noChangeArrowheads="1"/>
          </p:cNvSpPr>
          <p:nvPr/>
        </p:nvSpPr>
        <p:spPr bwMode="auto">
          <a:xfrm rot="10800000">
            <a:off x="965414" y="4215588"/>
            <a:ext cx="7391446" cy="463043"/>
          </a:xfrm>
          <a:prstGeom prst="triangle">
            <a:avLst>
              <a:gd name="adj" fmla="val 50000"/>
            </a:avLst>
          </a:prstGeom>
          <a:solidFill>
            <a:srgbClr val="FF9900"/>
          </a:solidFill>
          <a:ln w="25400" algn="ctr">
            <a:solidFill>
              <a:srgbClr val="FF9900"/>
            </a:solidFill>
            <a:miter lim="800000"/>
            <a:headEnd/>
            <a:tailEnd/>
          </a:ln>
        </p:spPr>
        <p:txBody>
          <a:bodyPr rot="10800000" lIns="304874" tIns="265046" rIns="304874" bIns="265046" anchor="ctr"/>
          <a:lstStyle/>
          <a:p>
            <a:pPr algn="ctr" defTabSz="630724">
              <a:lnSpc>
                <a:spcPct val="90000"/>
              </a:lnSpc>
              <a:spcAft>
                <a:spcPct val="35000"/>
              </a:spcAft>
              <a:defRPr/>
            </a:pPr>
            <a:endParaRPr lang="de-DE" sz="1400" b="1" dirty="0">
              <a:solidFill>
                <a:schemeClr val="bg1"/>
              </a:solidFill>
            </a:endParaRPr>
          </a:p>
        </p:txBody>
      </p:sp>
      <p:sp>
        <p:nvSpPr>
          <p:cNvPr id="18" name="Rechteck 17"/>
          <p:cNvSpPr/>
          <p:nvPr/>
        </p:nvSpPr>
        <p:spPr>
          <a:xfrm>
            <a:off x="2390221" y="4082665"/>
            <a:ext cx="4541831" cy="50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093" tIns="40547" rIns="81093" bIns="40547" anchor="ctr"/>
          <a:lstStyle/>
          <a:p>
            <a:pPr algn="ctr">
              <a:defRPr/>
            </a:pPr>
            <a:r>
              <a:rPr lang="de-DE" altLang="en-US" sz="1400" b="1">
                <a:solidFill>
                  <a:srgbClr val="336699"/>
                </a:solidFill>
                <a:cs typeface="Arial" charset="0"/>
              </a:rPr>
              <a:t> schnelle, sichere, günstige Zahlungen </a:t>
            </a:r>
          </a:p>
        </p:txBody>
      </p:sp>
      <p:sp>
        <p:nvSpPr>
          <p:cNvPr id="19" name="Ellipse 14"/>
          <p:cNvSpPr>
            <a:spLocks/>
          </p:cNvSpPr>
          <p:nvPr/>
        </p:nvSpPr>
        <p:spPr bwMode="auto">
          <a:xfrm>
            <a:off x="433340" y="1776215"/>
            <a:ext cx="3886337" cy="1060470"/>
          </a:xfrm>
          <a:prstGeom prst="ellipse">
            <a:avLst/>
          </a:prstGeom>
          <a:solidFill>
            <a:schemeClr val="bg1"/>
          </a:solidFill>
          <a:ln w="25400" algn="ctr">
            <a:solidFill>
              <a:srgbClr val="336699"/>
            </a:solidFill>
            <a:round/>
            <a:headEnd/>
            <a:tailEnd/>
          </a:ln>
        </p:spPr>
        <p:txBody>
          <a:bodyPr lIns="0" tIns="40547" rIns="0" bIns="40547" anchor="ctr"/>
          <a:lstStyle/>
          <a:p>
            <a:pPr algn="ctr"/>
            <a:r>
              <a:rPr lang="de-DE" altLang="en-US" sz="1400">
                <a:solidFill>
                  <a:srgbClr val="336699"/>
                </a:solidFill>
              </a:rPr>
              <a:t>Seit den späten 90ern: </a:t>
            </a:r>
            <a:br>
              <a:rPr lang="de-DE" altLang="en-US" sz="1400">
                <a:solidFill>
                  <a:srgbClr val="336699"/>
                </a:solidFill>
              </a:rPr>
            </a:br>
            <a:r>
              <a:rPr lang="de-DE" altLang="en-US" sz="1400">
                <a:solidFill>
                  <a:srgbClr val="336699"/>
                </a:solidFill>
              </a:rPr>
              <a:t>Richtlinien und Verordnungen zu grenzüberschreitenden Zahlungen</a:t>
            </a:r>
          </a:p>
        </p:txBody>
      </p:sp>
      <p:sp>
        <p:nvSpPr>
          <p:cNvPr id="20" name="Ellipse 15"/>
          <p:cNvSpPr>
            <a:spLocks/>
          </p:cNvSpPr>
          <p:nvPr/>
        </p:nvSpPr>
        <p:spPr bwMode="auto">
          <a:xfrm>
            <a:off x="4373159" y="2248022"/>
            <a:ext cx="2180408" cy="828218"/>
          </a:xfrm>
          <a:prstGeom prst="ellipse">
            <a:avLst/>
          </a:prstGeom>
          <a:solidFill>
            <a:schemeClr val="bg1"/>
          </a:solidFill>
          <a:ln w="25400" algn="ctr">
            <a:solidFill>
              <a:srgbClr val="336699"/>
            </a:solidFill>
            <a:round/>
            <a:headEnd/>
            <a:tailEnd/>
          </a:ln>
        </p:spPr>
        <p:txBody>
          <a:bodyPr lIns="0" tIns="40547" rIns="0" bIns="40547" anchor="ctr"/>
          <a:lstStyle/>
          <a:p>
            <a:pPr algn="ctr"/>
            <a:r>
              <a:rPr lang="de-DE" altLang="en-US" sz="1400">
                <a:solidFill>
                  <a:srgbClr val="336699"/>
                </a:solidFill>
              </a:rPr>
              <a:t>2012 / 2014: </a:t>
            </a:r>
            <a:br>
              <a:rPr lang="de-DE" altLang="en-US" sz="1400">
                <a:solidFill>
                  <a:srgbClr val="336699"/>
                </a:solidFill>
              </a:rPr>
            </a:br>
            <a:r>
              <a:rPr lang="de-DE" altLang="en-US" sz="1400">
                <a:solidFill>
                  <a:srgbClr val="336699"/>
                </a:solidFill>
              </a:rPr>
              <a:t>SEPA-Migrations-</a:t>
            </a:r>
            <a:br>
              <a:rPr lang="de-DE" altLang="en-US" sz="1400">
                <a:solidFill>
                  <a:srgbClr val="336699"/>
                </a:solidFill>
              </a:rPr>
            </a:br>
            <a:r>
              <a:rPr lang="de-DE" altLang="en-US" sz="1400">
                <a:solidFill>
                  <a:srgbClr val="336699"/>
                </a:solidFill>
              </a:rPr>
              <a:t>verordnung</a:t>
            </a:r>
          </a:p>
        </p:txBody>
      </p:sp>
      <p:sp>
        <p:nvSpPr>
          <p:cNvPr id="21" name="Ellipse 16"/>
          <p:cNvSpPr>
            <a:spLocks/>
          </p:cNvSpPr>
          <p:nvPr/>
        </p:nvSpPr>
        <p:spPr bwMode="auto">
          <a:xfrm>
            <a:off x="3668297" y="3290965"/>
            <a:ext cx="2216062" cy="597427"/>
          </a:xfrm>
          <a:prstGeom prst="ellipse">
            <a:avLst/>
          </a:prstGeom>
          <a:solidFill>
            <a:schemeClr val="bg1"/>
          </a:solidFill>
          <a:ln w="25400" algn="ctr">
            <a:solidFill>
              <a:srgbClr val="336699"/>
            </a:solidFill>
            <a:round/>
            <a:headEnd/>
            <a:tailEnd/>
          </a:ln>
        </p:spPr>
        <p:txBody>
          <a:bodyPr lIns="0" tIns="40547" rIns="0" bIns="40547" anchor="ctr"/>
          <a:lstStyle/>
          <a:p>
            <a:pPr algn="ctr"/>
            <a:r>
              <a:rPr lang="de-DE" altLang="en-US" sz="1400">
                <a:solidFill>
                  <a:srgbClr val="336699"/>
                </a:solidFill>
              </a:rPr>
              <a:t>2015: EU </a:t>
            </a:r>
            <a:br>
              <a:rPr lang="de-DE" altLang="en-US" sz="1400">
                <a:solidFill>
                  <a:srgbClr val="336699"/>
                </a:solidFill>
              </a:rPr>
            </a:br>
            <a:r>
              <a:rPr lang="de-DE" altLang="en-US" sz="1400">
                <a:solidFill>
                  <a:srgbClr val="336699"/>
                </a:solidFill>
              </a:rPr>
              <a:t>IF-Verordnung</a:t>
            </a:r>
          </a:p>
        </p:txBody>
      </p:sp>
      <p:sp>
        <p:nvSpPr>
          <p:cNvPr id="22" name="Ellipse 17"/>
          <p:cNvSpPr>
            <a:spLocks/>
          </p:cNvSpPr>
          <p:nvPr/>
        </p:nvSpPr>
        <p:spPr bwMode="auto">
          <a:xfrm>
            <a:off x="6224448" y="2968150"/>
            <a:ext cx="2366908" cy="1060470"/>
          </a:xfrm>
          <a:prstGeom prst="ellipse">
            <a:avLst/>
          </a:prstGeom>
          <a:solidFill>
            <a:schemeClr val="bg1"/>
          </a:solidFill>
          <a:ln w="25400" algn="ctr">
            <a:solidFill>
              <a:srgbClr val="336699"/>
            </a:solidFill>
            <a:round/>
            <a:headEnd/>
            <a:tailEnd/>
          </a:ln>
        </p:spPr>
        <p:txBody>
          <a:bodyPr lIns="0" tIns="40547" rIns="0" bIns="40547" anchor="ctr"/>
          <a:lstStyle/>
          <a:p>
            <a:pPr algn="ctr"/>
            <a:r>
              <a:rPr lang="de-DE" altLang="en-US" sz="1400">
                <a:solidFill>
                  <a:srgbClr val="336699"/>
                </a:solidFill>
              </a:rPr>
              <a:t>2014: Payment Accounts Directive (PAD) </a:t>
            </a:r>
          </a:p>
        </p:txBody>
      </p:sp>
      <p:sp>
        <p:nvSpPr>
          <p:cNvPr id="4" name="Fußzeilenplatzhalter 3"/>
          <p:cNvSpPr>
            <a:spLocks noGrp="1"/>
          </p:cNvSpPr>
          <p:nvPr>
            <p:ph type="ftr" sz="quarter" idx="18"/>
          </p:nvPr>
        </p:nvSpPr>
        <p:spPr/>
        <p:txBody>
          <a:bodyPr/>
          <a:lstStyle/>
          <a:p>
            <a:pPr>
              <a:defRPr/>
            </a:pPr>
            <a:r>
              <a:rPr lang="de-DE" dirty="0" smtClean="0"/>
              <a:t>David Ballaschk</a:t>
            </a:r>
            <a:endParaRPr lang="de-DE" dirty="0"/>
          </a:p>
        </p:txBody>
      </p:sp>
      <p:sp>
        <p:nvSpPr>
          <p:cNvPr id="5" name="Foliennummernplatzhalter 4"/>
          <p:cNvSpPr>
            <a:spLocks noGrp="1"/>
          </p:cNvSpPr>
          <p:nvPr>
            <p:ph type="sldNum" sz="quarter" idx="17"/>
          </p:nvPr>
        </p:nvSpPr>
        <p:spPr/>
        <p:txBody>
          <a:bodyPr/>
          <a:lstStyle/>
          <a:p>
            <a:pPr>
              <a:defRPr/>
            </a:pPr>
            <a:r>
              <a:rPr lang="de-DE" smtClean="0"/>
              <a:t>Seite </a:t>
            </a:r>
            <a:fld id="{AAFB5062-3457-4E03-90B9-963D03B803FD}" type="slidenum">
              <a:rPr lang="de-DE" smtClean="0"/>
              <a:pPr>
                <a:defRPr/>
              </a:pPr>
              <a:t>32</a:t>
            </a:fld>
            <a:endParaRPr lang="de-DE"/>
          </a:p>
        </p:txBody>
      </p:sp>
      <p:sp>
        <p:nvSpPr>
          <p:cNvPr id="24"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802619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b="29740"/>
          <a:stretch/>
        </p:blipFill>
        <p:spPr>
          <a:xfrm>
            <a:off x="7205774" y="355600"/>
            <a:ext cx="1938226" cy="1007008"/>
          </a:xfrm>
          <a:prstGeom prst="rect">
            <a:avLst/>
          </a:prstGeom>
        </p:spPr>
      </p:pic>
      <p:sp>
        <p:nvSpPr>
          <p:cNvPr id="9" name="Titel 1"/>
          <p:cNvSpPr>
            <a:spLocks noGrp="1"/>
          </p:cNvSpPr>
          <p:nvPr>
            <p:ph type="title"/>
          </p:nvPr>
        </p:nvSpPr>
        <p:spPr>
          <a:xfrm>
            <a:off x="488464" y="257389"/>
            <a:ext cx="8111595" cy="723685"/>
          </a:xfrm>
        </p:spPr>
        <p:txBody>
          <a:bodyPr/>
          <a:lstStyle/>
          <a:p>
            <a:r>
              <a:rPr lang="de-DE" dirty="0" smtClean="0">
                <a:solidFill>
                  <a:schemeClr val="tx1"/>
                </a:solidFill>
              </a:rPr>
              <a:t>Regulatorische Fragen</a:t>
            </a:r>
            <a:r>
              <a:rPr lang="de-DE" smtClean="0">
                <a:solidFill>
                  <a:schemeClr val="tx1"/>
                </a:solidFill>
              </a:rPr>
              <a:t/>
            </a:r>
            <a:br>
              <a:rPr lang="de-DE" smtClean="0">
                <a:solidFill>
                  <a:schemeClr val="tx1"/>
                </a:solidFill>
              </a:rPr>
            </a:br>
            <a:r>
              <a:rPr lang="de-DE" smtClean="0">
                <a:solidFill>
                  <a:schemeClr val="tx1"/>
                </a:solidFill>
              </a:rPr>
              <a:t>Zweite </a:t>
            </a:r>
            <a:r>
              <a:rPr lang="de-DE" dirty="0" err="1" smtClean="0">
                <a:solidFill>
                  <a:schemeClr val="tx1"/>
                </a:solidFill>
              </a:rPr>
              <a:t>Zahlungsdiensterichtlinie</a:t>
            </a:r>
            <a:r>
              <a:rPr lang="de-DE" dirty="0" smtClean="0">
                <a:solidFill>
                  <a:schemeClr val="tx1"/>
                </a:solidFill>
              </a:rPr>
              <a:t> - Wesentliche Änderungen</a:t>
            </a:r>
            <a:endParaRPr lang="de-DE" dirty="0">
              <a:solidFill>
                <a:schemeClr val="tx1"/>
              </a:solidFill>
            </a:endParaRPr>
          </a:p>
        </p:txBody>
      </p:sp>
      <p:sp>
        <p:nvSpPr>
          <p:cNvPr id="7" name="Inhaltsplatzhalter 8"/>
          <p:cNvSpPr>
            <a:spLocks noGrp="1"/>
          </p:cNvSpPr>
          <p:nvPr>
            <p:ph type="body" sz="quarter" idx="15"/>
          </p:nvPr>
        </p:nvSpPr>
        <p:spPr>
          <a:xfrm>
            <a:off x="437850" y="1052736"/>
            <a:ext cx="8019513" cy="4862267"/>
          </a:xfrm>
        </p:spPr>
        <p:txBody>
          <a:bodyPr>
            <a:noAutofit/>
          </a:bodyPr>
          <a:lstStyle/>
          <a:p>
            <a:pPr>
              <a:spcBef>
                <a:spcPts val="0"/>
              </a:spcBef>
              <a:spcAft>
                <a:spcPts val="600"/>
              </a:spcAft>
            </a:pPr>
            <a:endParaRPr lang="de-DE" sz="1600" b="1" dirty="0"/>
          </a:p>
          <a:p>
            <a:pPr>
              <a:spcBef>
                <a:spcPts val="0"/>
              </a:spcBef>
              <a:spcAft>
                <a:spcPts val="600"/>
              </a:spcAft>
            </a:pPr>
            <a:endParaRPr lang="de-DE" dirty="0"/>
          </a:p>
        </p:txBody>
      </p:sp>
      <p:sp>
        <p:nvSpPr>
          <p:cNvPr id="8" name="Rechteck 7"/>
          <p:cNvSpPr/>
          <p:nvPr/>
        </p:nvSpPr>
        <p:spPr>
          <a:xfrm>
            <a:off x="4447607" y="3244334"/>
            <a:ext cx="248786" cy="369332"/>
          </a:xfrm>
          <a:prstGeom prst="rect">
            <a:avLst/>
          </a:prstGeom>
        </p:spPr>
        <p:txBody>
          <a:bodyPr wrap="none">
            <a:spAutoFit/>
          </a:bodyPr>
          <a:lstStyle/>
          <a:p>
            <a:r>
              <a:rPr lang="de-DE" dirty="0"/>
              <a:t> </a:t>
            </a:r>
          </a:p>
        </p:txBody>
      </p:sp>
      <p:sp>
        <p:nvSpPr>
          <p:cNvPr id="11" name="Rechteck 10"/>
          <p:cNvSpPr/>
          <p:nvPr/>
        </p:nvSpPr>
        <p:spPr>
          <a:xfrm>
            <a:off x="3722204" y="1180281"/>
            <a:ext cx="1656184" cy="2376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12" name="Gerade Verbindung 11"/>
          <p:cNvCxnSpPr/>
          <p:nvPr/>
        </p:nvCxnSpPr>
        <p:spPr>
          <a:xfrm>
            <a:off x="3938228" y="1556792"/>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550296" y="1556792"/>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776210" y="1192547"/>
            <a:ext cx="1548172" cy="369332"/>
          </a:xfrm>
          <a:prstGeom prst="rect">
            <a:avLst/>
          </a:prstGeom>
          <a:noFill/>
        </p:spPr>
        <p:txBody>
          <a:bodyPr wrap="square" rtlCol="0">
            <a:spAutoFit/>
          </a:bodyPr>
          <a:lstStyle/>
          <a:p>
            <a:pPr algn="ctr"/>
            <a:r>
              <a:rPr lang="de-DE" dirty="0"/>
              <a:t>Girokonto</a:t>
            </a:r>
            <a:endParaRPr lang="en-GB" dirty="0"/>
          </a:p>
        </p:txBody>
      </p:sp>
      <p:grpSp>
        <p:nvGrpSpPr>
          <p:cNvPr id="15" name="Gruppieren 14"/>
          <p:cNvGrpSpPr/>
          <p:nvPr/>
        </p:nvGrpSpPr>
        <p:grpSpPr>
          <a:xfrm>
            <a:off x="445840" y="1190268"/>
            <a:ext cx="3384376" cy="2773502"/>
            <a:chOff x="445840" y="1190267"/>
            <a:chExt cx="3384376" cy="3462869"/>
          </a:xfrm>
        </p:grpSpPr>
        <p:sp>
          <p:nvSpPr>
            <p:cNvPr id="16" name="Pfeil nach rechts 15"/>
            <p:cNvSpPr/>
            <p:nvPr/>
          </p:nvSpPr>
          <p:spPr>
            <a:xfrm>
              <a:off x="445840" y="1190267"/>
              <a:ext cx="3384376" cy="942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Schnittstelle für Drittdienste</a:t>
              </a:r>
              <a:endParaRPr lang="en-GB" sz="1600" dirty="0"/>
            </a:p>
          </p:txBody>
        </p:sp>
        <p:sp>
          <p:nvSpPr>
            <p:cNvPr id="17" name="Rechteck 16"/>
            <p:cNvSpPr/>
            <p:nvPr/>
          </p:nvSpPr>
          <p:spPr>
            <a:xfrm>
              <a:off x="450397" y="1916832"/>
              <a:ext cx="2875763" cy="273630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de-DE" sz="1400" dirty="0"/>
                <a:t>Kontozugriff für zugelassene</a:t>
              </a:r>
            </a:p>
            <a:p>
              <a:pPr marL="358775" indent="-358775">
                <a:lnSpc>
                  <a:spcPct val="150000"/>
                </a:lnSpc>
                <a:buFont typeface="Arial" panose="020B0604020202020204" pitchFamily="34" charset="0"/>
                <a:buChar char="•"/>
              </a:pPr>
              <a:r>
                <a:rPr lang="de-DE" sz="1400" dirty="0"/>
                <a:t>Kontoinformationsdienste</a:t>
              </a:r>
            </a:p>
            <a:p>
              <a:pPr marL="358775" indent="-358775">
                <a:lnSpc>
                  <a:spcPct val="150000"/>
                </a:lnSpc>
                <a:buFont typeface="Arial" panose="020B0604020202020204" pitchFamily="34" charset="0"/>
                <a:buChar char="•"/>
              </a:pPr>
              <a:r>
                <a:rPr lang="de-DE" sz="1400" dirty="0"/>
                <a:t>Zahlungsauslösedienste</a:t>
              </a:r>
            </a:p>
            <a:p>
              <a:pPr marL="358775" indent="-358775">
                <a:buFont typeface="Arial" panose="020B0604020202020204" pitchFamily="34" charset="0"/>
                <a:buChar char="•"/>
              </a:pPr>
              <a:r>
                <a:rPr lang="de-DE" sz="1400" dirty="0"/>
                <a:t>Herausgeber von Zahlungsinstrumenten (z.B. Zahlungskarten)</a:t>
              </a:r>
              <a:endParaRPr lang="en-GB" sz="1400" dirty="0"/>
            </a:p>
          </p:txBody>
        </p:sp>
      </p:grpSp>
      <p:grpSp>
        <p:nvGrpSpPr>
          <p:cNvPr id="18" name="Gruppieren 17"/>
          <p:cNvGrpSpPr/>
          <p:nvPr/>
        </p:nvGrpSpPr>
        <p:grpSpPr>
          <a:xfrm>
            <a:off x="5242752" y="1250671"/>
            <a:ext cx="3402378" cy="2713098"/>
            <a:chOff x="5193866" y="1223072"/>
            <a:chExt cx="3402378" cy="2713098"/>
          </a:xfrm>
        </p:grpSpPr>
        <p:sp>
          <p:nvSpPr>
            <p:cNvPr id="19" name="Pfeil nach rechts 18"/>
            <p:cNvSpPr/>
            <p:nvPr/>
          </p:nvSpPr>
          <p:spPr>
            <a:xfrm flipH="1">
              <a:off x="5193866" y="1223072"/>
              <a:ext cx="3402378" cy="942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Starke Kundenauthentifizierung</a:t>
              </a:r>
              <a:endParaRPr lang="en-GB" sz="1600" dirty="0"/>
            </a:p>
          </p:txBody>
        </p:sp>
        <p:sp>
          <p:nvSpPr>
            <p:cNvPr id="20" name="Rechteck 19"/>
            <p:cNvSpPr/>
            <p:nvPr/>
          </p:nvSpPr>
          <p:spPr>
            <a:xfrm>
              <a:off x="5720481" y="1919946"/>
              <a:ext cx="2875763" cy="201622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de-DE" sz="1400" dirty="0"/>
                <a:t>Höhere </a:t>
              </a:r>
              <a:r>
                <a:rPr lang="de-DE" sz="1400" dirty="0" err="1"/>
                <a:t>Sicherheitsanfor-derungen</a:t>
              </a:r>
              <a:r>
                <a:rPr lang="de-DE" sz="1400" dirty="0"/>
                <a:t> bei der Auslösung von Zahlungen v.a. über das Internet (2-Faktor-Authentifizierung)</a:t>
              </a:r>
            </a:p>
          </p:txBody>
        </p:sp>
      </p:grpSp>
      <p:sp>
        <p:nvSpPr>
          <p:cNvPr id="21" name="Textplatzhalter 2"/>
          <p:cNvSpPr txBox="1">
            <a:spLocks/>
          </p:cNvSpPr>
          <p:nvPr/>
        </p:nvSpPr>
        <p:spPr>
          <a:xfrm>
            <a:off x="437850" y="4155225"/>
            <a:ext cx="8019513" cy="4602675"/>
          </a:xfrm>
          <a:prstGeom prst="rect">
            <a:avLst/>
          </a:prstGeom>
        </p:spPr>
        <p:txBody>
          <a:bodyPr vert="horz" lIns="91424" tIns="45712" rIns="91424" bIns="45712" rtlCol="0">
            <a:normAutofit/>
          </a:bodyPr>
          <a:lstStyle>
            <a:lvl1pPr marL="0" indent="0" algn="l" defTabSz="912813" rtl="0" eaLnBrk="0" fontAlgn="base" hangingPunct="0">
              <a:spcBef>
                <a:spcPts val="443"/>
              </a:spcBef>
              <a:spcAft>
                <a:spcPct val="0"/>
              </a:spcAft>
              <a:buFont typeface="Arial" pitchFamily="34" charset="0"/>
              <a:buNone/>
              <a:defRPr sz="1800" kern="1200" baseline="0">
                <a:solidFill>
                  <a:schemeClr val="tx1"/>
                </a:solidFill>
                <a:latin typeface="+mn-lt"/>
                <a:ea typeface="+mn-ea"/>
                <a:cs typeface="+mn-cs"/>
              </a:defRPr>
            </a:lvl1pPr>
            <a:lvl2pPr marL="319320" indent="0" algn="l" defTabSz="912813" rtl="0" eaLnBrk="0" fontAlgn="base" hangingPunct="0">
              <a:spcBef>
                <a:spcPts val="443"/>
              </a:spcBef>
              <a:spcAft>
                <a:spcPct val="0"/>
              </a:spcAft>
              <a:buFont typeface="Arial" pitchFamily="34" charset="0"/>
              <a:buNone/>
              <a:defRPr sz="1800" kern="1200">
                <a:solidFill>
                  <a:schemeClr val="tx1"/>
                </a:solidFill>
                <a:latin typeface="+mn-lt"/>
                <a:ea typeface="+mn-ea"/>
                <a:cs typeface="+mn-cs"/>
              </a:defRPr>
            </a:lvl2pPr>
            <a:lvl3pPr marL="478980" indent="0" algn="l" defTabSz="912813" rtl="0" eaLnBrk="0" fontAlgn="base" hangingPunct="0">
              <a:spcBef>
                <a:spcPts val="443"/>
              </a:spcBef>
              <a:spcAft>
                <a:spcPct val="0"/>
              </a:spcAft>
              <a:buFont typeface="Arial" pitchFamily="34" charset="0"/>
              <a:buNone/>
              <a:defRPr sz="1800" kern="1200">
                <a:solidFill>
                  <a:schemeClr val="tx1"/>
                </a:solidFill>
                <a:latin typeface="+mn-lt"/>
                <a:ea typeface="+mn-ea"/>
                <a:cs typeface="+mn-cs"/>
              </a:defRPr>
            </a:lvl3pPr>
            <a:lvl4pPr marL="665163" indent="-196850" algn="l" defTabSz="912813" rtl="0" eaLnBrk="0" fontAlgn="base" hangingPunct="0">
              <a:spcBef>
                <a:spcPct val="20000"/>
              </a:spcBef>
              <a:spcAft>
                <a:spcPct val="0"/>
              </a:spcAft>
              <a:buFont typeface="Symbol" pitchFamily="18" charset="2"/>
              <a:buNone/>
              <a:defRPr kern="1200">
                <a:solidFill>
                  <a:schemeClr val="tx1"/>
                </a:solidFill>
                <a:latin typeface="+mn-lt"/>
                <a:ea typeface="+mn-ea"/>
                <a:cs typeface="+mn-cs"/>
              </a:defRPr>
            </a:lvl4pPr>
            <a:lvl5pPr marL="844550" indent="-15716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1008000" indent="-158400" algn="l" defTabSz="9142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284"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5"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0" algn="l" defTabSz="9142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spcBef>
                <a:spcPts val="1200"/>
              </a:spcBef>
              <a:buClr>
                <a:schemeClr val="accent1"/>
              </a:buClr>
            </a:pPr>
            <a:r>
              <a:rPr lang="de-DE" b="1" dirty="0" smtClean="0">
                <a:cs typeface="Arial" panose="020B0604020202020204" pitchFamily="34" charset="0"/>
              </a:rPr>
              <a:t>Erwartungen:</a:t>
            </a:r>
          </a:p>
          <a:p>
            <a:pPr marL="285750" lvl="1" indent="-285750">
              <a:spcBef>
                <a:spcPts val="1200"/>
              </a:spcBef>
              <a:buFont typeface="Arial" pitchFamily="34" charset="0"/>
              <a:buChar char="•"/>
            </a:pPr>
            <a:r>
              <a:rPr lang="de-DE" dirty="0" smtClean="0">
                <a:cs typeface="Arial" panose="020B0604020202020204" pitchFamily="34" charset="0"/>
              </a:rPr>
              <a:t>Innovationsschub durch neue Angebote, die auf Zugriff zum Konto basieren </a:t>
            </a:r>
          </a:p>
          <a:p>
            <a:pPr marL="285750" lvl="1" indent="-285750">
              <a:spcBef>
                <a:spcPts val="1200"/>
              </a:spcBef>
              <a:buFont typeface="Arial" pitchFamily="34" charset="0"/>
              <a:buChar char="•"/>
            </a:pPr>
            <a:r>
              <a:rPr lang="de-DE" dirty="0" smtClean="0">
                <a:cs typeface="Arial" panose="020B0604020202020204" pitchFamily="34" charset="0"/>
              </a:rPr>
              <a:t>Klare Regeln für sichere Zahlungen über das Internet</a:t>
            </a:r>
          </a:p>
          <a:p>
            <a:pPr marL="0" lvl="2">
              <a:spcBef>
                <a:spcPts val="1200"/>
              </a:spcBef>
              <a:buClr>
                <a:schemeClr val="accent1"/>
              </a:buClr>
            </a:pPr>
            <a:endParaRPr lang="de-DE" dirty="0">
              <a:cs typeface="Arial" panose="020B0604020202020204" pitchFamily="34" charset="0"/>
            </a:endParaRPr>
          </a:p>
        </p:txBody>
      </p:sp>
      <p:sp>
        <p:nvSpPr>
          <p:cNvPr id="4" name="Fußzeilenplatzhalter 3"/>
          <p:cNvSpPr>
            <a:spLocks noGrp="1"/>
          </p:cNvSpPr>
          <p:nvPr>
            <p:ph type="ftr" sz="quarter" idx="18"/>
          </p:nvPr>
        </p:nvSpPr>
        <p:spPr/>
        <p:txBody>
          <a:bodyPr/>
          <a:lstStyle/>
          <a:p>
            <a:pPr>
              <a:defRPr/>
            </a:pPr>
            <a:r>
              <a:rPr lang="de-DE" dirty="0" smtClean="0"/>
              <a:t>David Ballaschk</a:t>
            </a:r>
            <a:endParaRPr lang="de-DE" dirty="0"/>
          </a:p>
        </p:txBody>
      </p:sp>
      <p:sp>
        <p:nvSpPr>
          <p:cNvPr id="6" name="Foliennummernplatzhalter 5"/>
          <p:cNvSpPr>
            <a:spLocks noGrp="1"/>
          </p:cNvSpPr>
          <p:nvPr>
            <p:ph type="sldNum" sz="quarter" idx="17"/>
          </p:nvPr>
        </p:nvSpPr>
        <p:spPr/>
        <p:txBody>
          <a:bodyPr/>
          <a:lstStyle/>
          <a:p>
            <a:pPr>
              <a:defRPr/>
            </a:pPr>
            <a:r>
              <a:rPr lang="de-DE" smtClean="0"/>
              <a:t>Seite </a:t>
            </a:r>
            <a:fld id="{AAFB5062-3457-4E03-90B9-963D03B803FD}" type="slidenum">
              <a:rPr lang="de-DE" smtClean="0"/>
              <a:pPr>
                <a:defRPr/>
              </a:pPr>
              <a:t>33</a:t>
            </a:fld>
            <a:endParaRPr lang="de-DE"/>
          </a:p>
        </p:txBody>
      </p:sp>
      <p:sp>
        <p:nvSpPr>
          <p:cNvPr id="23"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885547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63526" y="1222413"/>
            <a:ext cx="8048846" cy="13187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u="sng" dirty="0" smtClean="0">
                <a:solidFill>
                  <a:schemeClr val="tx1"/>
                </a:solidFill>
              </a:rPr>
              <a:t>Bitcoin-Netzwerk</a:t>
            </a:r>
          </a:p>
          <a:p>
            <a:endParaRPr lang="de-DE" sz="1600" dirty="0">
              <a:solidFill>
                <a:schemeClr val="tx1"/>
              </a:solidFill>
            </a:endParaRPr>
          </a:p>
          <a:p>
            <a:pPr marL="285750" indent="-285750">
              <a:buFontTx/>
              <a:buChar char="-"/>
            </a:pPr>
            <a:r>
              <a:rPr lang="de-DE" sz="1600" dirty="0" smtClean="0">
                <a:solidFill>
                  <a:schemeClr val="tx1"/>
                </a:solidFill>
              </a:rPr>
              <a:t>Bitcoin-Preis bildet sich durch Angebot und Nachfrage</a:t>
            </a:r>
          </a:p>
          <a:p>
            <a:pPr marL="285750" indent="-285750">
              <a:buFontTx/>
              <a:buChar char="-"/>
            </a:pPr>
            <a:r>
              <a:rPr lang="de-DE" sz="1600" dirty="0" smtClean="0">
                <a:solidFill>
                  <a:schemeClr val="tx1"/>
                </a:solidFill>
              </a:rPr>
              <a:t>Bitcoin-Angebot durch Protokollregeln begrenzt</a:t>
            </a:r>
          </a:p>
          <a:p>
            <a:pPr marL="285750" indent="-285750">
              <a:buFontTx/>
              <a:buChar char="-"/>
            </a:pPr>
            <a:r>
              <a:rPr lang="de-DE" sz="1600" dirty="0" smtClean="0">
                <a:solidFill>
                  <a:schemeClr val="tx1"/>
                </a:solidFill>
              </a:rPr>
              <a:t>Kein Mechanismus zur Stabilisierung vorhanden</a:t>
            </a:r>
          </a:p>
        </p:txBody>
      </p:sp>
      <p:sp>
        <p:nvSpPr>
          <p:cNvPr id="8" name="Rechteck 7"/>
          <p:cNvSpPr/>
          <p:nvPr/>
        </p:nvSpPr>
        <p:spPr>
          <a:xfrm>
            <a:off x="563526" y="2672323"/>
            <a:ext cx="8048846" cy="1531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u="sng" dirty="0" smtClean="0">
                <a:solidFill>
                  <a:schemeClr val="tx1"/>
                </a:solidFill>
              </a:rPr>
              <a:t>Tauschbörsen</a:t>
            </a:r>
          </a:p>
          <a:p>
            <a:endParaRPr lang="de-DE" sz="1600" u="sng" dirty="0" smtClean="0">
              <a:solidFill>
                <a:schemeClr val="tx1"/>
              </a:solidFill>
            </a:endParaRPr>
          </a:p>
          <a:p>
            <a:pPr marL="285750" indent="-285750">
              <a:buFontTx/>
              <a:buChar char="-"/>
            </a:pPr>
            <a:r>
              <a:rPr lang="de-DE" sz="1600" dirty="0" smtClean="0">
                <a:solidFill>
                  <a:schemeClr val="tx1"/>
                </a:solidFill>
              </a:rPr>
              <a:t>Keine bzw. nur teilweise Regulierung</a:t>
            </a:r>
          </a:p>
          <a:p>
            <a:pPr marL="285750" indent="-285750">
              <a:buFontTx/>
              <a:buChar char="-"/>
            </a:pPr>
            <a:r>
              <a:rPr lang="de-DE" sz="1600" dirty="0" smtClean="0">
                <a:solidFill>
                  <a:schemeClr val="tx1"/>
                </a:solidFill>
              </a:rPr>
              <a:t>Geringe Transparenz</a:t>
            </a:r>
          </a:p>
          <a:p>
            <a:pPr marL="285750" indent="-285750">
              <a:buFontTx/>
              <a:buChar char="-"/>
            </a:pPr>
            <a:r>
              <a:rPr lang="de-DE" sz="1600" dirty="0" smtClean="0">
                <a:solidFill>
                  <a:schemeClr val="tx1"/>
                </a:solidFill>
              </a:rPr>
              <a:t>Kaum rechtliche Ansprüche für Investoren</a:t>
            </a:r>
          </a:p>
        </p:txBody>
      </p:sp>
      <p:sp>
        <p:nvSpPr>
          <p:cNvPr id="9" name="Rechteck 8"/>
          <p:cNvSpPr/>
          <p:nvPr/>
        </p:nvSpPr>
        <p:spPr>
          <a:xfrm>
            <a:off x="563526" y="4334552"/>
            <a:ext cx="8048846" cy="1531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u="sng" dirty="0" smtClean="0">
                <a:solidFill>
                  <a:schemeClr val="tx1"/>
                </a:solidFill>
              </a:rPr>
              <a:t>Derivate-Handel</a:t>
            </a:r>
          </a:p>
          <a:p>
            <a:endParaRPr lang="de-DE" sz="1600" dirty="0">
              <a:solidFill>
                <a:schemeClr val="tx1"/>
              </a:solidFill>
            </a:endParaRPr>
          </a:p>
          <a:p>
            <a:pPr marL="285750" indent="-285750">
              <a:buFontTx/>
              <a:buChar char="-"/>
            </a:pPr>
            <a:r>
              <a:rPr lang="de-DE" sz="1600" dirty="0" smtClean="0">
                <a:solidFill>
                  <a:schemeClr val="tx1"/>
                </a:solidFill>
              </a:rPr>
              <a:t>Futures-Angebot an Terminbörsen</a:t>
            </a:r>
          </a:p>
          <a:p>
            <a:pPr marL="285750" indent="-285750">
              <a:buFontTx/>
              <a:buChar char="-"/>
            </a:pPr>
            <a:r>
              <a:rPr lang="de-DE" sz="1600" dirty="0" smtClean="0">
                <a:solidFill>
                  <a:schemeClr val="tx1"/>
                </a:solidFill>
              </a:rPr>
              <a:t>Großvolumige Investitionen möglich</a:t>
            </a:r>
          </a:p>
          <a:p>
            <a:pPr marL="285750" indent="-285750">
              <a:buFontTx/>
              <a:buChar char="-"/>
            </a:pPr>
            <a:r>
              <a:rPr lang="de-DE" sz="1600" dirty="0" smtClean="0">
                <a:solidFill>
                  <a:schemeClr val="tx1"/>
                </a:solidFill>
              </a:rPr>
              <a:t>Hohe Kursschwankungen erfordern zeitnah Sicherheiten</a:t>
            </a:r>
            <a:r>
              <a:rPr lang="de-DE" sz="1600" u="sng" dirty="0" smtClean="0">
                <a:solidFill>
                  <a:schemeClr val="tx1"/>
                </a:solidFill>
              </a:rPr>
              <a:t> </a:t>
            </a:r>
            <a:endParaRPr lang="de-DE" sz="1600" u="sng" dirty="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383" y="1222413"/>
            <a:ext cx="1919472" cy="110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5" descr="Bildergebnis für cboe"/>
          <p:cNvSpPr>
            <a:spLocks noChangeAspect="1" noChangeArrowheads="1"/>
          </p:cNvSpPr>
          <p:nvPr/>
        </p:nvSpPr>
        <p:spPr bwMode="auto">
          <a:xfrm>
            <a:off x="0" y="-136525"/>
            <a:ext cx="1438275" cy="47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815" y="4626553"/>
            <a:ext cx="1006216" cy="33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7477" t="8525" r="7421" b="14927"/>
          <a:stretch/>
        </p:blipFill>
        <p:spPr bwMode="auto">
          <a:xfrm>
            <a:off x="6984000" y="4909408"/>
            <a:ext cx="1224000"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hteck 37"/>
          <p:cNvSpPr/>
          <p:nvPr/>
        </p:nvSpPr>
        <p:spPr>
          <a:xfrm>
            <a:off x="6361997" y="2976202"/>
            <a:ext cx="1454244" cy="923330"/>
          </a:xfrm>
          <a:prstGeom prst="rect">
            <a:avLst/>
          </a:prstGeom>
        </p:spPr>
        <p:txBody>
          <a:bodyPr wrap="none">
            <a:spAutoFit/>
          </a:bodyPr>
          <a:lstStyle/>
          <a:p>
            <a:r>
              <a:rPr lang="de-DE" dirty="0" smtClean="0">
                <a:solidFill>
                  <a:srgbClr val="0062A1"/>
                </a:solidFill>
              </a:rPr>
              <a:t>EUR – BTC</a:t>
            </a:r>
          </a:p>
          <a:p>
            <a:r>
              <a:rPr lang="de-DE" dirty="0" smtClean="0">
                <a:solidFill>
                  <a:srgbClr val="0062A1"/>
                </a:solidFill>
              </a:rPr>
              <a:t>BTC – USD</a:t>
            </a:r>
          </a:p>
          <a:p>
            <a:r>
              <a:rPr lang="de-DE" dirty="0" smtClean="0">
                <a:solidFill>
                  <a:srgbClr val="0062A1"/>
                </a:solidFill>
              </a:rPr>
              <a:t>ETH – BTC </a:t>
            </a:r>
          </a:p>
        </p:txBody>
      </p:sp>
      <p:sp>
        <p:nvSpPr>
          <p:cNvPr id="14" name="Titel 1"/>
          <p:cNvSpPr txBox="1">
            <a:spLocks/>
          </p:cNvSpPr>
          <p:nvPr/>
        </p:nvSpPr>
        <p:spPr bwMode="auto">
          <a:xfrm>
            <a:off x="488464" y="257389"/>
            <a:ext cx="8111595" cy="6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Autofit/>
          </a:bodyPr>
          <a:lstStyle>
            <a:lvl1pPr algn="l" defTabSz="912813" rtl="0" eaLnBrk="0" fontAlgn="base" hangingPunct="0">
              <a:lnSpc>
                <a:spcPts val="2040"/>
              </a:lnSpc>
              <a:spcBef>
                <a:spcPct val="0"/>
              </a:spcBef>
              <a:spcAft>
                <a:spcPct val="0"/>
              </a:spcAft>
              <a:defRPr sz="2000" b="1" kern="1200" baseline="0">
                <a:solidFill>
                  <a:schemeClr val="tx2"/>
                </a:solidFill>
                <a:latin typeface="+mj-lt"/>
                <a:ea typeface="+mj-ea"/>
                <a:cs typeface="+mj-cs"/>
              </a:defRPr>
            </a:lvl1pPr>
            <a:lvl2pPr algn="l" defTabSz="912813" rtl="0" eaLnBrk="0" fontAlgn="base" hangingPunct="0">
              <a:spcBef>
                <a:spcPct val="0"/>
              </a:spcBef>
              <a:spcAft>
                <a:spcPct val="0"/>
              </a:spcAft>
              <a:defRPr sz="2500" b="1">
                <a:solidFill>
                  <a:schemeClr val="tx2"/>
                </a:solidFill>
                <a:latin typeface="Arial" charset="0"/>
              </a:defRPr>
            </a:lvl2pPr>
            <a:lvl3pPr algn="l" defTabSz="912813" rtl="0" eaLnBrk="0" fontAlgn="base" hangingPunct="0">
              <a:spcBef>
                <a:spcPct val="0"/>
              </a:spcBef>
              <a:spcAft>
                <a:spcPct val="0"/>
              </a:spcAft>
              <a:defRPr sz="2500" b="1">
                <a:solidFill>
                  <a:schemeClr val="tx2"/>
                </a:solidFill>
                <a:latin typeface="Arial" charset="0"/>
              </a:defRPr>
            </a:lvl3pPr>
            <a:lvl4pPr algn="l" defTabSz="912813" rtl="0" eaLnBrk="0" fontAlgn="base" hangingPunct="0">
              <a:spcBef>
                <a:spcPct val="0"/>
              </a:spcBef>
              <a:spcAft>
                <a:spcPct val="0"/>
              </a:spcAft>
              <a:defRPr sz="2500" b="1">
                <a:solidFill>
                  <a:schemeClr val="tx2"/>
                </a:solidFill>
                <a:latin typeface="Arial" charset="0"/>
              </a:defRPr>
            </a:lvl4pPr>
            <a:lvl5pPr algn="l" defTabSz="912813" rtl="0" eaLnBrk="0" fontAlgn="base" hangingPunct="0">
              <a:spcBef>
                <a:spcPct val="0"/>
              </a:spcBef>
              <a:spcAft>
                <a:spcPct val="0"/>
              </a:spcAft>
              <a:defRPr sz="2500"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t>Regulatorische Fragen</a:t>
            </a:r>
            <a:r>
              <a:rPr lang="de-DE" dirty="0"/>
              <a:t/>
            </a:r>
            <a:br>
              <a:rPr lang="de-DE" dirty="0"/>
            </a:br>
            <a:r>
              <a:rPr lang="de-DE" dirty="0" smtClean="0"/>
              <a:t>Umgang mit </a:t>
            </a:r>
            <a:r>
              <a:rPr lang="de-DE" dirty="0" err="1" smtClean="0"/>
              <a:t>Krypto</a:t>
            </a:r>
            <a:r>
              <a:rPr lang="de-DE" dirty="0" smtClean="0"/>
              <a:t>-Token</a:t>
            </a:r>
          </a:p>
          <a:p>
            <a:r>
              <a:rPr lang="de-DE" b="0" dirty="0" smtClean="0"/>
              <a:t>Risiken von Bitcoin </a:t>
            </a:r>
            <a:endParaRPr lang="de-DE" b="0" strike="sngStrike" dirty="0">
              <a:solidFill>
                <a:schemeClr val="tx1"/>
              </a:solidFill>
            </a:endParaRPr>
          </a:p>
        </p:txBody>
      </p:sp>
      <p:sp>
        <p:nvSpPr>
          <p:cNvPr id="6" name="Foliennummernplatzhalter 5"/>
          <p:cNvSpPr>
            <a:spLocks noGrp="1"/>
          </p:cNvSpPr>
          <p:nvPr>
            <p:ph type="sldNum" sz="quarter" idx="17"/>
          </p:nvPr>
        </p:nvSpPr>
        <p:spPr/>
        <p:txBody>
          <a:bodyPr/>
          <a:lstStyle/>
          <a:p>
            <a:r>
              <a:rPr lang="de-DE" smtClean="0"/>
              <a:t>Seite </a:t>
            </a:r>
            <a:fld id="{795659D1-D435-4DC4-B545-657E7139435F}" type="slidenum">
              <a:rPr lang="de-DE" smtClean="0"/>
              <a:pPr/>
              <a:t>34</a:t>
            </a:fld>
            <a:endParaRPr lang="de-DE" dirty="0"/>
          </a:p>
        </p:txBody>
      </p:sp>
      <p:sp>
        <p:nvSpPr>
          <p:cNvPr id="5" name="Fußzeilenplatzhalter 4"/>
          <p:cNvSpPr>
            <a:spLocks noGrp="1"/>
          </p:cNvSpPr>
          <p:nvPr>
            <p:ph type="ftr" sz="quarter" idx="18"/>
          </p:nvPr>
        </p:nvSpPr>
        <p:spPr/>
        <p:txBody>
          <a:bodyPr/>
          <a:lstStyle/>
          <a:p>
            <a:r>
              <a:rPr lang="de-DE" dirty="0" smtClean="0"/>
              <a:t>David Ballaschk</a:t>
            </a:r>
            <a:endParaRPr lang="de-DE" dirty="0"/>
          </a:p>
        </p:txBody>
      </p:sp>
      <p:sp>
        <p:nvSpPr>
          <p:cNvPr id="16"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17897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xmlns="" id="{810F855E-20E2-491D-8A80-24B546324A75}"/>
              </a:ext>
            </a:extLst>
          </p:cNvPr>
          <p:cNvSpPr/>
          <p:nvPr/>
        </p:nvSpPr>
        <p:spPr>
          <a:xfrm>
            <a:off x="468313" y="1095375"/>
            <a:ext cx="3987800" cy="46482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a:lstStyle/>
          <a:p>
            <a:pPr defTabSz="914242" fontAlgn="auto">
              <a:spcBef>
                <a:spcPts val="0"/>
              </a:spcBef>
              <a:spcAft>
                <a:spcPts val="0"/>
              </a:spcAft>
              <a:defRPr/>
            </a:pPr>
            <a:r>
              <a:rPr lang="de-DE" b="1" dirty="0">
                <a:solidFill>
                  <a:srgbClr val="336699"/>
                </a:solidFill>
              </a:rPr>
              <a:t>Regulierungsinitiativen</a:t>
            </a:r>
          </a:p>
          <a:p>
            <a:pPr defTabSz="914242" fontAlgn="auto">
              <a:spcBef>
                <a:spcPts val="0"/>
              </a:spcBef>
              <a:spcAft>
                <a:spcPts val="0"/>
              </a:spcAft>
              <a:defRPr/>
            </a:pPr>
            <a:endParaRPr lang="de-DE" sz="1200" b="1" dirty="0">
              <a:solidFill>
                <a:schemeClr val="tx1"/>
              </a:solidFill>
            </a:endParaRPr>
          </a:p>
          <a:p>
            <a:pPr marL="285750" indent="-285750" defTabSz="914242" fontAlgn="auto">
              <a:spcBef>
                <a:spcPts val="0"/>
              </a:spcBef>
              <a:spcAft>
                <a:spcPts val="0"/>
              </a:spcAft>
              <a:buFont typeface="Wingdings" panose="05000000000000000000" pitchFamily="2" charset="2"/>
              <a:buChar char="§"/>
              <a:defRPr/>
            </a:pPr>
            <a:r>
              <a:rPr lang="de-DE" dirty="0">
                <a:solidFill>
                  <a:schemeClr val="tx1"/>
                </a:solidFill>
              </a:rPr>
              <a:t>Verbraucherwarnungen von ESAs und BaFin</a:t>
            </a:r>
          </a:p>
          <a:p>
            <a:pPr marL="285750" indent="-285750" defTabSz="914242" fontAlgn="auto">
              <a:spcBef>
                <a:spcPts val="0"/>
              </a:spcBef>
              <a:spcAft>
                <a:spcPts val="0"/>
              </a:spcAft>
              <a:buFont typeface="Wingdings" panose="05000000000000000000" pitchFamily="2" charset="2"/>
              <a:buChar char="§"/>
              <a:defRPr/>
            </a:pPr>
            <a:endParaRPr lang="de-DE" dirty="0">
              <a:solidFill>
                <a:schemeClr val="tx1"/>
              </a:solidFill>
            </a:endParaRPr>
          </a:p>
          <a:p>
            <a:pPr marL="285750" indent="-285750" defTabSz="914242" fontAlgn="auto">
              <a:spcBef>
                <a:spcPts val="0"/>
              </a:spcBef>
              <a:spcAft>
                <a:spcPts val="1200"/>
              </a:spcAft>
              <a:buFont typeface="Wingdings" panose="05000000000000000000" pitchFamily="2" charset="2"/>
              <a:buChar char="§"/>
              <a:defRPr/>
            </a:pPr>
            <a:r>
              <a:rPr lang="de-DE" dirty="0">
                <a:solidFill>
                  <a:schemeClr val="tx1"/>
                </a:solidFill>
              </a:rPr>
              <a:t>Bestehende Regulierung ausreichend? </a:t>
            </a:r>
          </a:p>
          <a:p>
            <a:pPr marL="742871" lvl="1" indent="-285750" defTabSz="914242" fontAlgn="auto">
              <a:spcBef>
                <a:spcPts val="0"/>
              </a:spcBef>
              <a:spcAft>
                <a:spcPts val="0"/>
              </a:spcAft>
              <a:buFont typeface="Wingdings" panose="05000000000000000000" pitchFamily="2" charset="2"/>
              <a:buChar char="§"/>
              <a:defRPr/>
            </a:pPr>
            <a:r>
              <a:rPr lang="de-DE" sz="1400" dirty="0">
                <a:solidFill>
                  <a:schemeClr val="tx1"/>
                </a:solidFill>
                <a:sym typeface="Wingdings" panose="05000000000000000000" pitchFamily="2" charset="2"/>
              </a:rPr>
              <a:t>DE/FR-Initiative zur Aufnahme in G20-Agenda</a:t>
            </a:r>
          </a:p>
          <a:p>
            <a:pPr marL="742871" lvl="1" indent="-285750" defTabSz="914242" fontAlgn="auto">
              <a:spcBef>
                <a:spcPts val="0"/>
              </a:spcBef>
              <a:spcAft>
                <a:spcPts val="0"/>
              </a:spcAft>
              <a:buFont typeface="Wingdings" panose="05000000000000000000" pitchFamily="2" charset="2"/>
              <a:buChar char="§"/>
              <a:defRPr/>
            </a:pPr>
            <a:r>
              <a:rPr lang="de-DE" sz="1400" dirty="0">
                <a:solidFill>
                  <a:schemeClr val="tx1"/>
                </a:solidFill>
                <a:sym typeface="Wingdings" panose="05000000000000000000" pitchFamily="2" charset="2"/>
              </a:rPr>
              <a:t>Überarbeitung der 4. </a:t>
            </a:r>
            <a:r>
              <a:rPr lang="de-DE" sz="1400" dirty="0" smtClean="0">
                <a:solidFill>
                  <a:schemeClr val="tx1"/>
                </a:solidFill>
                <a:sym typeface="Wingdings" panose="05000000000000000000" pitchFamily="2" charset="2"/>
              </a:rPr>
              <a:t>EU-Geldwäscherichtlinie (verabschiedet am 18. </a:t>
            </a:r>
            <a:r>
              <a:rPr lang="de-DE" sz="1400" smtClean="0">
                <a:solidFill>
                  <a:schemeClr val="tx1"/>
                </a:solidFill>
                <a:sym typeface="Wingdings" panose="05000000000000000000" pitchFamily="2" charset="2"/>
              </a:rPr>
              <a:t>April 2018)</a:t>
            </a:r>
            <a:endParaRPr lang="de-DE" sz="1400" dirty="0">
              <a:solidFill>
                <a:schemeClr val="tx1"/>
              </a:solidFill>
              <a:sym typeface="Wingdings" panose="05000000000000000000" pitchFamily="2" charset="2"/>
            </a:endParaRPr>
          </a:p>
          <a:p>
            <a:pPr defTabSz="914242" fontAlgn="auto">
              <a:spcBef>
                <a:spcPts val="0"/>
              </a:spcBef>
              <a:spcAft>
                <a:spcPts val="0"/>
              </a:spcAft>
              <a:defRPr/>
            </a:pPr>
            <a:endParaRPr lang="de-DE" dirty="0">
              <a:solidFill>
                <a:schemeClr val="tx1"/>
              </a:solidFill>
            </a:endParaRPr>
          </a:p>
          <a:p>
            <a:pPr marL="285750" indent="-285750" defTabSz="914242" fontAlgn="auto">
              <a:spcBef>
                <a:spcPts val="0"/>
              </a:spcBef>
              <a:spcAft>
                <a:spcPts val="1200"/>
              </a:spcAft>
              <a:buFont typeface="Wingdings" panose="05000000000000000000" pitchFamily="2" charset="2"/>
              <a:buChar char="§"/>
              <a:defRPr/>
            </a:pPr>
            <a:r>
              <a:rPr lang="de-DE" dirty="0">
                <a:solidFill>
                  <a:schemeClr val="tx1"/>
                </a:solidFill>
              </a:rPr>
              <a:t>Einzelfallprüfungen durch BaFin</a:t>
            </a:r>
          </a:p>
          <a:p>
            <a:pPr marL="742871" lvl="1" indent="-285750" defTabSz="914242" fontAlgn="auto">
              <a:spcBef>
                <a:spcPts val="0"/>
              </a:spcBef>
              <a:spcAft>
                <a:spcPts val="0"/>
              </a:spcAft>
              <a:buFont typeface="Wingdings" panose="05000000000000000000" pitchFamily="2" charset="2"/>
              <a:buChar char="§"/>
              <a:defRPr/>
            </a:pPr>
            <a:r>
              <a:rPr lang="de-DE" sz="1400" dirty="0">
                <a:solidFill>
                  <a:schemeClr val="tx1"/>
                </a:solidFill>
              </a:rPr>
              <a:t>Einleitung von 36 Prüfungsverfahren im letzten Jahr</a:t>
            </a:r>
          </a:p>
          <a:p>
            <a:pPr marL="742871" lvl="1" indent="-285750" defTabSz="914242" fontAlgn="auto">
              <a:spcBef>
                <a:spcPts val="0"/>
              </a:spcBef>
              <a:spcAft>
                <a:spcPts val="0"/>
              </a:spcAft>
              <a:buFont typeface="Wingdings" panose="05000000000000000000" pitchFamily="2" charset="2"/>
              <a:buChar char="§"/>
              <a:defRPr/>
            </a:pPr>
            <a:r>
              <a:rPr lang="de-DE" sz="1400" dirty="0">
                <a:solidFill>
                  <a:schemeClr val="tx1"/>
                </a:solidFill>
              </a:rPr>
              <a:t>Untersagung der Geschäfte in vier Fällen</a:t>
            </a:r>
          </a:p>
          <a:p>
            <a:pPr marL="285750" indent="-285750" defTabSz="914242" fontAlgn="auto">
              <a:spcBef>
                <a:spcPts val="0"/>
              </a:spcBef>
              <a:spcAft>
                <a:spcPts val="0"/>
              </a:spcAft>
              <a:buFont typeface="Wingdings" panose="05000000000000000000" pitchFamily="2" charset="2"/>
              <a:buChar char="§"/>
              <a:defRPr/>
            </a:pPr>
            <a:endParaRPr lang="de-DE" dirty="0"/>
          </a:p>
          <a:p>
            <a:pPr defTabSz="914242" fontAlgn="auto">
              <a:spcBef>
                <a:spcPts val="0"/>
              </a:spcBef>
              <a:spcAft>
                <a:spcPts val="0"/>
              </a:spcAft>
              <a:defRPr/>
            </a:pPr>
            <a:endParaRPr lang="de-DE" b="1" dirty="0">
              <a:solidFill>
                <a:schemeClr val="tx1"/>
              </a:solidFill>
            </a:endParaRPr>
          </a:p>
        </p:txBody>
      </p:sp>
      <p:sp>
        <p:nvSpPr>
          <p:cNvPr id="27651" name="Titel 1">
            <a:extLst>
              <a:ext uri="{FF2B5EF4-FFF2-40B4-BE49-F238E27FC236}">
                <a16:creationId xmlns:a16="http://schemas.microsoft.com/office/drawing/2014/main" xmlns="" id="{A930C79E-CFCF-4EB4-BCC4-14980201163A}"/>
              </a:ext>
            </a:extLst>
          </p:cNvPr>
          <p:cNvSpPr txBox="1">
            <a:spLocks/>
          </p:cNvSpPr>
          <p:nvPr/>
        </p:nvSpPr>
        <p:spPr bwMode="auto">
          <a:xfrm>
            <a:off x="468313" y="146050"/>
            <a:ext cx="82073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200"/>
              </a:lnSpc>
            </a:pPr>
            <a:r>
              <a:rPr lang="de-DE" altLang="de-DE" b="1" dirty="0"/>
              <a:t>Krypto-Token</a:t>
            </a:r>
          </a:p>
          <a:p>
            <a:pPr>
              <a:lnSpc>
                <a:spcPts val="2200"/>
              </a:lnSpc>
            </a:pPr>
            <a:r>
              <a:rPr lang="de-DE" altLang="de-DE" b="1" dirty="0"/>
              <a:t>Regulierung </a:t>
            </a:r>
            <a:r>
              <a:rPr lang="de-DE" altLang="de-DE" b="1" dirty="0" smtClean="0"/>
              <a:t>– Handlungsoptionen</a:t>
            </a:r>
            <a:endParaRPr lang="de-DE" altLang="de-DE" b="1" dirty="0"/>
          </a:p>
        </p:txBody>
      </p:sp>
      <p:graphicFrame>
        <p:nvGraphicFramePr>
          <p:cNvPr id="10" name="Diagramm 9">
            <a:extLst>
              <a:ext uri="{FF2B5EF4-FFF2-40B4-BE49-F238E27FC236}">
                <a16:creationId xmlns:a16="http://schemas.microsoft.com/office/drawing/2014/main" xmlns="" id="{A4F50381-2E39-4523-9427-8D97427DD30D}"/>
              </a:ext>
            </a:extLst>
          </p:cNvPr>
          <p:cNvGraphicFramePr>
            <a:graphicFrameLocks/>
          </p:cNvGraphicFramePr>
          <p:nvPr/>
        </p:nvGraphicFramePr>
        <p:xfrm>
          <a:off x="4533901" y="1635919"/>
          <a:ext cx="4103999" cy="274319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hteck 10">
            <a:extLst>
              <a:ext uri="{FF2B5EF4-FFF2-40B4-BE49-F238E27FC236}">
                <a16:creationId xmlns:a16="http://schemas.microsoft.com/office/drawing/2014/main" xmlns="" id="{B7A9A0CE-921E-42E9-A27B-4B27273AF5A0}"/>
              </a:ext>
            </a:extLst>
          </p:cNvPr>
          <p:cNvSpPr/>
          <p:nvPr/>
        </p:nvSpPr>
        <p:spPr>
          <a:xfrm>
            <a:off x="4533900" y="1495425"/>
            <a:ext cx="4103688" cy="424815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endParaRPr lang="de-DE" dirty="0">
              <a:solidFill>
                <a:schemeClr val="tx1"/>
              </a:solidFill>
            </a:endParaRPr>
          </a:p>
        </p:txBody>
      </p:sp>
      <p:sp>
        <p:nvSpPr>
          <p:cNvPr id="14" name="Rechteck 13">
            <a:extLst>
              <a:ext uri="{FF2B5EF4-FFF2-40B4-BE49-F238E27FC236}">
                <a16:creationId xmlns:a16="http://schemas.microsoft.com/office/drawing/2014/main" xmlns="" id="{497BB400-802C-4AB5-A310-6154AA3CCE1A}"/>
              </a:ext>
            </a:extLst>
          </p:cNvPr>
          <p:cNvSpPr/>
          <p:nvPr/>
        </p:nvSpPr>
        <p:spPr>
          <a:xfrm>
            <a:off x="4533900" y="1092200"/>
            <a:ext cx="4103688" cy="403225"/>
          </a:xfrm>
          <a:prstGeom prst="rect">
            <a:avLst/>
          </a:prstGeom>
          <a:solidFill>
            <a:schemeClr val="accent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2" fontAlgn="auto">
              <a:spcBef>
                <a:spcPts val="0"/>
              </a:spcBef>
              <a:spcAft>
                <a:spcPts val="0"/>
              </a:spcAft>
              <a:defRPr/>
            </a:pPr>
            <a:r>
              <a:rPr lang="de-DE" b="1" dirty="0">
                <a:solidFill>
                  <a:schemeClr val="bg1"/>
                </a:solidFill>
              </a:rPr>
              <a:t>Initial </a:t>
            </a:r>
            <a:r>
              <a:rPr lang="de-DE" b="1" dirty="0" err="1">
                <a:solidFill>
                  <a:schemeClr val="bg1"/>
                </a:solidFill>
              </a:rPr>
              <a:t>Coin</a:t>
            </a:r>
            <a:r>
              <a:rPr lang="de-DE" b="1" dirty="0">
                <a:solidFill>
                  <a:schemeClr val="bg1"/>
                </a:solidFill>
              </a:rPr>
              <a:t> </a:t>
            </a:r>
            <a:r>
              <a:rPr lang="de-DE" b="1" dirty="0" err="1">
                <a:solidFill>
                  <a:schemeClr val="bg1"/>
                </a:solidFill>
              </a:rPr>
              <a:t>Offerings</a:t>
            </a:r>
            <a:r>
              <a:rPr lang="de-DE" b="1" dirty="0">
                <a:solidFill>
                  <a:schemeClr val="bg1"/>
                </a:solidFill>
              </a:rPr>
              <a:t> (ICOs)</a:t>
            </a:r>
          </a:p>
        </p:txBody>
      </p:sp>
      <p:sp>
        <p:nvSpPr>
          <p:cNvPr id="27656" name="Textfeld 14">
            <a:extLst>
              <a:ext uri="{FF2B5EF4-FFF2-40B4-BE49-F238E27FC236}">
                <a16:creationId xmlns:a16="http://schemas.microsoft.com/office/drawing/2014/main" xmlns="" id="{506C5FCE-01EF-4975-904C-822883D8AB5C}"/>
              </a:ext>
            </a:extLst>
          </p:cNvPr>
          <p:cNvSpPr txBox="1">
            <a:spLocks noChangeArrowheads="1"/>
          </p:cNvSpPr>
          <p:nvPr/>
        </p:nvSpPr>
        <p:spPr bwMode="auto">
          <a:xfrm>
            <a:off x="4572000" y="4283075"/>
            <a:ext cx="4171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200"/>
              </a:spcAft>
            </a:pPr>
            <a:r>
              <a:rPr lang="de-DE" altLang="de-DE"/>
              <a:t>Anzahl an ICOs 2017: </a:t>
            </a:r>
            <a:r>
              <a:rPr lang="de-DE" altLang="de-DE" b="1">
                <a:solidFill>
                  <a:schemeClr val="accent1"/>
                </a:solidFill>
              </a:rPr>
              <a:t>343</a:t>
            </a:r>
          </a:p>
          <a:p>
            <a:pPr>
              <a:spcAft>
                <a:spcPts val="1200"/>
              </a:spcAft>
            </a:pPr>
            <a:r>
              <a:rPr lang="de-DE" altLang="de-DE"/>
              <a:t>Gesamt-Volumen 2017: </a:t>
            </a:r>
            <a:r>
              <a:rPr lang="de-DE" altLang="de-DE" b="1">
                <a:solidFill>
                  <a:schemeClr val="accent1"/>
                </a:solidFill>
              </a:rPr>
              <a:t>5,5 Mrd. USD</a:t>
            </a:r>
          </a:p>
          <a:p>
            <a:r>
              <a:rPr lang="de-DE" altLang="de-DE" sz="1400"/>
              <a:t>(~ 1% der Marktkapitalisierung aller Krypto-Token im Dezember 2017)</a:t>
            </a:r>
          </a:p>
        </p:txBody>
      </p:sp>
      <p:sp>
        <p:nvSpPr>
          <p:cNvPr id="16" name="Rechteck 15">
            <a:extLst>
              <a:ext uri="{FF2B5EF4-FFF2-40B4-BE49-F238E27FC236}">
                <a16:creationId xmlns:a16="http://schemas.microsoft.com/office/drawing/2014/main" xmlns="" id="{3023881C-FB4C-4CB2-8F54-59F1CF68C3F7}"/>
              </a:ext>
            </a:extLst>
          </p:cNvPr>
          <p:cNvSpPr/>
          <p:nvPr/>
        </p:nvSpPr>
        <p:spPr>
          <a:xfrm>
            <a:off x="4510088" y="5754688"/>
            <a:ext cx="1668462" cy="200025"/>
          </a:xfrm>
          <a:prstGeom prst="rect">
            <a:avLst/>
          </a:prstGeom>
        </p:spPr>
        <p:txBody>
          <a:bodyPr wrap="none">
            <a:spAutoFit/>
          </a:bodyPr>
          <a:lstStyle/>
          <a:p>
            <a:pPr defTabSz="914242" fontAlgn="auto">
              <a:spcBef>
                <a:spcPts val="0"/>
              </a:spcBef>
              <a:spcAft>
                <a:spcPts val="0"/>
              </a:spcAft>
              <a:defRPr/>
            </a:pPr>
            <a:r>
              <a:rPr lang="de-DE" altLang="en-US" sz="700" dirty="0">
                <a:solidFill>
                  <a:schemeClr val="bg1">
                    <a:lumMod val="75000"/>
                  </a:schemeClr>
                </a:solidFill>
                <a:latin typeface="+mn-lt"/>
                <a:cs typeface="+mn-cs"/>
              </a:rPr>
              <a:t>Quelle: coindesk.com (Februar 2018)</a:t>
            </a:r>
            <a:endParaRPr lang="de-DE" sz="1600" dirty="0">
              <a:latin typeface="+mn-lt"/>
              <a:cs typeface="+mn-cs"/>
            </a:endParaRPr>
          </a:p>
        </p:txBody>
      </p:sp>
      <p:sp>
        <p:nvSpPr>
          <p:cNvPr id="18" name="Foliennummernplatzhalter 3">
            <a:extLst>
              <a:ext uri="{FF2B5EF4-FFF2-40B4-BE49-F238E27FC236}">
                <a16:creationId xmlns:a16="http://schemas.microsoft.com/office/drawing/2014/main" xmlns="" id="{A920F4D3-95CA-4D9D-BC91-5B195BF353DA}"/>
              </a:ext>
            </a:extLst>
          </p:cNvPr>
          <p:cNvSpPr>
            <a:spLocks noGrp="1"/>
          </p:cNvSpPr>
          <p:nvPr>
            <p:ph type="sldNum" sz="quarter" idx="4294967295"/>
          </p:nvPr>
        </p:nvSpPr>
        <p:spPr bwMode="auto">
          <a:xfrm>
            <a:off x="468313" y="6491288"/>
            <a:ext cx="2159000" cy="161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de-DE" dirty="0">
                <a:solidFill>
                  <a:srgbClr val="404040"/>
                </a:solidFill>
              </a:rPr>
              <a:t>Seite </a:t>
            </a:r>
            <a:fld id="{D5209BB1-97BA-482A-A988-2A79E25490D1}" type="slidenum">
              <a:rPr lang="de-DE" altLang="de-DE">
                <a:solidFill>
                  <a:srgbClr val="404040"/>
                </a:solidFill>
              </a:rPr>
              <a:pPr/>
              <a:t>35</a:t>
            </a:fld>
            <a:endParaRPr lang="de-DE" altLang="de-DE" dirty="0">
              <a:solidFill>
                <a:srgbClr val="404040"/>
              </a:solidFill>
            </a:endParaRPr>
          </a:p>
        </p:txBody>
      </p:sp>
      <p:sp>
        <p:nvSpPr>
          <p:cNvPr id="12" name="Fußzeilenplatzhalter 4"/>
          <p:cNvSpPr>
            <a:spLocks noGrp="1"/>
          </p:cNvSpPr>
          <p:nvPr>
            <p:ph type="ftr" sz="quarter" idx="4294967295"/>
          </p:nvPr>
        </p:nvSpPr>
        <p:spPr>
          <a:xfrm>
            <a:off x="466725" y="6069013"/>
            <a:ext cx="8120063" cy="161925"/>
          </a:xfrm>
          <a:prstGeom prst="rect">
            <a:avLst/>
          </a:prstGeom>
        </p:spPr>
        <p:txBody>
          <a:bodyPr/>
          <a:lstStyle/>
          <a:p>
            <a:r>
              <a:rPr lang="de-DE" sz="1200" dirty="0" smtClean="0"/>
              <a:t>David Ballaschk</a:t>
            </a:r>
            <a:endParaRPr lang="de-DE" sz="1200" dirty="0"/>
          </a:p>
        </p:txBody>
      </p:sp>
      <p:sp>
        <p:nvSpPr>
          <p:cNvPr id="15" name="Datumsplatzhalter 2"/>
          <p:cNvSpPr>
            <a:spLocks noGrp="1"/>
          </p:cNvSpPr>
          <p:nvPr>
            <p:ph type="dt" sz="half" idx="4294967295"/>
          </p:nvPr>
        </p:nvSpPr>
        <p:spPr>
          <a:xfrm>
            <a:off x="479425" y="6253163"/>
            <a:ext cx="2114550" cy="161925"/>
          </a:xfrm>
          <a:prstGeom prst="rect">
            <a:avLst/>
          </a:prstGeom>
        </p:spPr>
        <p:txBody>
          <a:bodyPr/>
          <a:lstStyle/>
          <a:p>
            <a:pPr>
              <a:defRPr/>
            </a:pPr>
            <a:r>
              <a:rPr lang="en-US" sz="1100" dirty="0" smtClean="0"/>
              <a:t>Leipzig, 28. Mai 2018</a:t>
            </a:r>
            <a:endParaRPr lang="de-DE" sz="1100" dirty="0"/>
          </a:p>
        </p:txBody>
      </p:sp>
    </p:spTree>
    <p:extLst>
      <p:ext uri="{BB962C8B-B14F-4D97-AF65-F5344CB8AC3E}">
        <p14:creationId xmlns:p14="http://schemas.microsoft.com/office/powerpoint/2010/main" val="144178934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solidFill>
                  <a:schemeClr val="tx1"/>
                </a:solidFill>
              </a:rPr>
              <a:t>Regulatorische Fragen</a:t>
            </a:r>
            <a:br>
              <a:rPr lang="de-DE" sz="1800" dirty="0" smtClean="0">
                <a:solidFill>
                  <a:schemeClr val="tx1"/>
                </a:solidFill>
              </a:rPr>
            </a:br>
            <a:r>
              <a:rPr lang="de-DE" sz="1800" dirty="0" smtClean="0">
                <a:solidFill>
                  <a:schemeClr val="tx1"/>
                </a:solidFill>
              </a:rPr>
              <a:t>Umgang mit </a:t>
            </a:r>
            <a:r>
              <a:rPr lang="de-DE" sz="1800" dirty="0" err="1" smtClean="0">
                <a:solidFill>
                  <a:schemeClr val="tx1"/>
                </a:solidFill>
              </a:rPr>
              <a:t>Krypto</a:t>
            </a:r>
            <a:r>
              <a:rPr lang="de-DE" sz="1800" dirty="0" smtClean="0">
                <a:solidFill>
                  <a:schemeClr val="tx1"/>
                </a:solidFill>
              </a:rPr>
              <a:t>-Token weltweit</a:t>
            </a:r>
            <a:endParaRPr lang="de-DE" sz="1800" dirty="0">
              <a:solidFill>
                <a:schemeClr val="tx1"/>
              </a:solidFill>
            </a:endParaRPr>
          </a:p>
        </p:txBody>
      </p:sp>
      <p:sp>
        <p:nvSpPr>
          <p:cNvPr id="5" name="Fußzeilenplatzhalter 4"/>
          <p:cNvSpPr>
            <a:spLocks noGrp="1"/>
          </p:cNvSpPr>
          <p:nvPr>
            <p:ph type="ftr" sz="quarter" idx="18"/>
          </p:nvPr>
        </p:nvSpPr>
        <p:spPr/>
        <p:txBody>
          <a:bodyPr/>
          <a:lstStyle/>
          <a:p>
            <a:pPr>
              <a:defRPr/>
            </a:pPr>
            <a:r>
              <a:rPr lang="de-DE" dirty="0" smtClean="0"/>
              <a:t>David Ballaschk</a:t>
            </a:r>
            <a:endParaRPr lang="de-DE" dirty="0"/>
          </a:p>
        </p:txBody>
      </p:sp>
      <p:sp>
        <p:nvSpPr>
          <p:cNvPr id="6" name="Foliennummernplatzhalter 5"/>
          <p:cNvSpPr>
            <a:spLocks noGrp="1"/>
          </p:cNvSpPr>
          <p:nvPr>
            <p:ph type="sldNum" sz="quarter" idx="17"/>
          </p:nvPr>
        </p:nvSpPr>
        <p:spPr/>
        <p:txBody>
          <a:bodyPr/>
          <a:lstStyle/>
          <a:p>
            <a:pPr>
              <a:defRPr/>
            </a:pPr>
            <a:r>
              <a:rPr lang="de-DE" smtClean="0"/>
              <a:t>Seite </a:t>
            </a:r>
            <a:fld id="{AAFB5062-3457-4E03-90B9-963D03B803FD}" type="slidenum">
              <a:rPr lang="de-DE" smtClean="0"/>
              <a:pPr>
                <a:defRPr/>
              </a:pPr>
              <a:t>36</a:t>
            </a:fld>
            <a:endParaRPr lang="de-DE"/>
          </a:p>
        </p:txBody>
      </p:sp>
      <p:sp>
        <p:nvSpPr>
          <p:cNvPr id="8" name="Textplatzhalter 2"/>
          <p:cNvSpPr>
            <a:spLocks noGrp="1"/>
          </p:cNvSpPr>
          <p:nvPr>
            <p:ph type="body" sz="quarter" idx="15"/>
          </p:nvPr>
        </p:nvSpPr>
        <p:spPr>
          <a:xfrm>
            <a:off x="396000" y="1170000"/>
            <a:ext cx="8208000" cy="4518000"/>
          </a:xfrm>
        </p:spPr>
        <p:txBody>
          <a:bodyPr/>
          <a:lstStyle/>
          <a:p>
            <a:endParaRPr 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81" y="1148315"/>
            <a:ext cx="8470244" cy="459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6166884" y="5736124"/>
            <a:ext cx="2977116" cy="200055"/>
          </a:xfrm>
          <a:prstGeom prst="rect">
            <a:avLst/>
          </a:prstGeom>
          <a:noFill/>
        </p:spPr>
        <p:txBody>
          <a:bodyPr wrap="square" rtlCol="0">
            <a:spAutoFit/>
          </a:bodyPr>
          <a:lstStyle/>
          <a:p>
            <a:r>
              <a:rPr lang="de-DE" sz="700" dirty="0" smtClean="0">
                <a:solidFill>
                  <a:schemeClr val="bg1">
                    <a:lumMod val="75000"/>
                  </a:schemeClr>
                </a:solidFill>
              </a:rPr>
              <a:t>Quellen: map.bitlegal.io - </a:t>
            </a:r>
            <a:r>
              <a:rPr lang="de-DE" sz="700" dirty="0" err="1" smtClean="0">
                <a:solidFill>
                  <a:schemeClr val="bg1">
                    <a:lumMod val="75000"/>
                  </a:schemeClr>
                </a:solidFill>
              </a:rPr>
              <a:t>Coindesk</a:t>
            </a:r>
            <a:r>
              <a:rPr lang="de-DE" sz="700" dirty="0" smtClean="0">
                <a:solidFill>
                  <a:schemeClr val="bg1">
                    <a:lumMod val="75000"/>
                  </a:schemeClr>
                </a:solidFill>
              </a:rPr>
              <a:t> – State </a:t>
            </a:r>
            <a:r>
              <a:rPr lang="de-DE" sz="700" dirty="0" err="1" smtClean="0">
                <a:solidFill>
                  <a:schemeClr val="bg1">
                    <a:lumMod val="75000"/>
                  </a:schemeClr>
                </a:solidFill>
              </a:rPr>
              <a:t>of</a:t>
            </a:r>
            <a:r>
              <a:rPr lang="de-DE" sz="700" dirty="0" smtClean="0">
                <a:solidFill>
                  <a:schemeClr val="bg1">
                    <a:lumMod val="75000"/>
                  </a:schemeClr>
                </a:solidFill>
              </a:rPr>
              <a:t> </a:t>
            </a:r>
            <a:r>
              <a:rPr lang="de-DE" sz="700" dirty="0" err="1" smtClean="0">
                <a:solidFill>
                  <a:schemeClr val="bg1">
                    <a:lumMod val="75000"/>
                  </a:schemeClr>
                </a:solidFill>
              </a:rPr>
              <a:t>Blockchain</a:t>
            </a:r>
            <a:r>
              <a:rPr lang="de-DE" sz="700" dirty="0" smtClean="0">
                <a:solidFill>
                  <a:schemeClr val="bg1">
                    <a:lumMod val="75000"/>
                  </a:schemeClr>
                </a:solidFill>
              </a:rPr>
              <a:t> Q3/2017</a:t>
            </a:r>
            <a:endParaRPr lang="en-GB" sz="700" dirty="0">
              <a:solidFill>
                <a:schemeClr val="bg1">
                  <a:lumMod val="75000"/>
                </a:schemeClr>
              </a:solidFill>
            </a:endParaRPr>
          </a:p>
        </p:txBody>
      </p:sp>
      <p:sp>
        <p:nvSpPr>
          <p:cNvPr id="11" name="Textfeld 10"/>
          <p:cNvSpPr txBox="1"/>
          <p:nvPr/>
        </p:nvSpPr>
        <p:spPr>
          <a:xfrm>
            <a:off x="7077287" y="2230031"/>
            <a:ext cx="1671693" cy="954107"/>
          </a:xfrm>
          <a:prstGeom prst="rect">
            <a:avLst/>
          </a:prstGeom>
          <a:noFill/>
        </p:spPr>
        <p:txBody>
          <a:bodyPr wrap="square" rtlCol="0">
            <a:spAutoFit/>
          </a:bodyPr>
          <a:lstStyle>
            <a:defPPr>
              <a:defRPr lang="de-DE"/>
            </a:defPPr>
            <a:lvl1pPr>
              <a:defRPr sz="1000"/>
            </a:lvl1pPr>
          </a:lstStyle>
          <a:p>
            <a:r>
              <a:rPr lang="de-DE" sz="1600" b="1" dirty="0" smtClean="0"/>
              <a:t>China:</a:t>
            </a:r>
            <a:endParaRPr lang="de-DE" sz="1600" b="1" dirty="0"/>
          </a:p>
          <a:p>
            <a:r>
              <a:rPr lang="de-DE" dirty="0"/>
              <a:t>Schließung aller </a:t>
            </a:r>
            <a:r>
              <a:rPr lang="de-DE" dirty="0" smtClean="0"/>
              <a:t>Handelsplätze </a:t>
            </a:r>
            <a:r>
              <a:rPr lang="de-DE" dirty="0"/>
              <a:t>für virtuelle Währungen </a:t>
            </a:r>
            <a:r>
              <a:rPr lang="de-DE" dirty="0" smtClean="0"/>
              <a:t>(Sep. 2017) und Verbot von ICOs</a:t>
            </a:r>
            <a:endParaRPr lang="en-GB" dirty="0"/>
          </a:p>
        </p:txBody>
      </p:sp>
      <p:sp>
        <p:nvSpPr>
          <p:cNvPr id="12" name="Textfeld 11"/>
          <p:cNvSpPr txBox="1"/>
          <p:nvPr/>
        </p:nvSpPr>
        <p:spPr>
          <a:xfrm>
            <a:off x="6989136" y="3299637"/>
            <a:ext cx="1942215" cy="1107996"/>
          </a:xfrm>
          <a:prstGeom prst="rect">
            <a:avLst/>
          </a:prstGeom>
          <a:solidFill>
            <a:schemeClr val="bg1">
              <a:alpha val="25000"/>
            </a:schemeClr>
          </a:solidFill>
        </p:spPr>
        <p:txBody>
          <a:bodyPr wrap="square" rtlCol="0">
            <a:spAutoFit/>
          </a:bodyPr>
          <a:lstStyle/>
          <a:p>
            <a:r>
              <a:rPr lang="de-DE" sz="1600" b="1" dirty="0"/>
              <a:t>Japan:</a:t>
            </a:r>
          </a:p>
          <a:p>
            <a:r>
              <a:rPr lang="de-DE" sz="1000" dirty="0" smtClean="0"/>
              <a:t>Digitalwährungen als Zahlungsmittel zugelassen; Lizensierungspflicht für Börsenhandel mit virtuellen Währungen</a:t>
            </a:r>
            <a:endParaRPr lang="en-GB" sz="1000" dirty="0"/>
          </a:p>
        </p:txBody>
      </p:sp>
      <p:sp>
        <p:nvSpPr>
          <p:cNvPr id="13" name="Textfeld 12"/>
          <p:cNvSpPr txBox="1"/>
          <p:nvPr/>
        </p:nvSpPr>
        <p:spPr>
          <a:xfrm>
            <a:off x="4937959" y="4878473"/>
            <a:ext cx="2260198" cy="646331"/>
          </a:xfrm>
          <a:prstGeom prst="rect">
            <a:avLst/>
          </a:prstGeom>
          <a:solidFill>
            <a:schemeClr val="bg1">
              <a:alpha val="25000"/>
            </a:schemeClr>
          </a:solidFill>
        </p:spPr>
        <p:txBody>
          <a:bodyPr wrap="square" rtlCol="0">
            <a:spAutoFit/>
          </a:bodyPr>
          <a:lstStyle>
            <a:defPPr>
              <a:defRPr lang="de-DE"/>
            </a:defPPr>
            <a:lvl1pPr>
              <a:defRPr sz="1000"/>
            </a:lvl1pPr>
          </a:lstStyle>
          <a:p>
            <a:r>
              <a:rPr lang="de-DE" sz="1600" b="1" dirty="0" smtClean="0"/>
              <a:t>Australien:</a:t>
            </a:r>
            <a:endParaRPr lang="de-DE" sz="1600" b="1" dirty="0"/>
          </a:p>
          <a:p>
            <a:r>
              <a:rPr lang="de-DE" dirty="0"/>
              <a:t>Registrierung und KYC/AML-Pflichten für </a:t>
            </a:r>
            <a:r>
              <a:rPr lang="de-DE" dirty="0" err="1" smtClean="0"/>
              <a:t>Kryptowährung</a:t>
            </a:r>
            <a:r>
              <a:rPr lang="de-DE" dirty="0" smtClean="0"/>
              <a:t>-Börsen</a:t>
            </a:r>
            <a:endParaRPr lang="en-GB" dirty="0"/>
          </a:p>
        </p:txBody>
      </p:sp>
      <p:sp>
        <p:nvSpPr>
          <p:cNvPr id="14" name="Textfeld 13"/>
          <p:cNvSpPr txBox="1"/>
          <p:nvPr/>
        </p:nvSpPr>
        <p:spPr>
          <a:xfrm>
            <a:off x="6490541" y="1166691"/>
            <a:ext cx="2232837" cy="646331"/>
          </a:xfrm>
          <a:prstGeom prst="rect">
            <a:avLst/>
          </a:prstGeom>
          <a:solidFill>
            <a:schemeClr val="bg1">
              <a:alpha val="25000"/>
            </a:schemeClr>
          </a:solidFill>
        </p:spPr>
        <p:txBody>
          <a:bodyPr wrap="square" rtlCol="0">
            <a:spAutoFit/>
          </a:bodyPr>
          <a:lstStyle>
            <a:defPPr>
              <a:defRPr lang="de-DE"/>
            </a:defPPr>
            <a:lvl1pPr>
              <a:defRPr sz="1000"/>
            </a:lvl1pPr>
          </a:lstStyle>
          <a:p>
            <a:r>
              <a:rPr lang="de-DE" sz="1600" b="1" dirty="0"/>
              <a:t>Russland:</a:t>
            </a:r>
          </a:p>
          <a:p>
            <a:r>
              <a:rPr lang="de-DE" dirty="0"/>
              <a:t>Warnungen der Zentralbank + Ankündigung eines </a:t>
            </a:r>
            <a:r>
              <a:rPr lang="de-DE" dirty="0" err="1"/>
              <a:t>Krypto</a:t>
            </a:r>
            <a:r>
              <a:rPr lang="de-DE" dirty="0"/>
              <a:t>-Rubel</a:t>
            </a:r>
            <a:endParaRPr lang="en-GB" dirty="0"/>
          </a:p>
        </p:txBody>
      </p:sp>
      <p:sp>
        <p:nvSpPr>
          <p:cNvPr id="15" name="Textfeld 14"/>
          <p:cNvSpPr txBox="1"/>
          <p:nvPr/>
        </p:nvSpPr>
        <p:spPr>
          <a:xfrm>
            <a:off x="3673469" y="1148315"/>
            <a:ext cx="1989139" cy="1261884"/>
          </a:xfrm>
          <a:prstGeom prst="rect">
            <a:avLst/>
          </a:prstGeom>
          <a:solidFill>
            <a:schemeClr val="bg1">
              <a:lumMod val="95000"/>
              <a:alpha val="25000"/>
            </a:schemeClr>
          </a:solidFill>
        </p:spPr>
        <p:txBody>
          <a:bodyPr wrap="square" rtlCol="0">
            <a:spAutoFit/>
          </a:bodyPr>
          <a:lstStyle>
            <a:defPPr>
              <a:defRPr lang="de-DE"/>
            </a:defPPr>
            <a:lvl1pPr>
              <a:defRPr sz="1000"/>
            </a:lvl1pPr>
          </a:lstStyle>
          <a:p>
            <a:r>
              <a:rPr lang="de-DE" sz="1600" b="1" dirty="0"/>
              <a:t>EU:</a:t>
            </a:r>
          </a:p>
          <a:p>
            <a:r>
              <a:rPr lang="de-DE" dirty="0"/>
              <a:t>Vorschlag der EU-KOM, die </a:t>
            </a:r>
            <a:r>
              <a:rPr lang="de-DE" dirty="0" err="1"/>
              <a:t>GeldwäscheRL</a:t>
            </a:r>
            <a:r>
              <a:rPr lang="de-DE" dirty="0"/>
              <a:t> 2015/849 um </a:t>
            </a:r>
            <a:r>
              <a:rPr lang="de-DE" dirty="0" smtClean="0"/>
              <a:t>Digitalwährungen zu ergänzen</a:t>
            </a:r>
          </a:p>
          <a:p>
            <a:r>
              <a:rPr lang="de-DE" dirty="0" smtClean="0"/>
              <a:t>Verbraucherwarnung vor Investitionen in virtuelle Währungen und vor ICOs</a:t>
            </a:r>
            <a:endParaRPr lang="en-GB" dirty="0"/>
          </a:p>
        </p:txBody>
      </p:sp>
      <p:cxnSp>
        <p:nvCxnSpPr>
          <p:cNvPr id="16" name="Gerade Verbindung mit Pfeil 15"/>
          <p:cNvCxnSpPr/>
          <p:nvPr/>
        </p:nvCxnSpPr>
        <p:spPr>
          <a:xfrm>
            <a:off x="6815472" y="3434316"/>
            <a:ext cx="180753" cy="148856"/>
          </a:xfrm>
          <a:prstGeom prst="straightConnector1">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6517758" y="2923954"/>
            <a:ext cx="531628" cy="170121"/>
          </a:xfrm>
          <a:prstGeom prst="line">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6049926" y="1754373"/>
            <a:ext cx="382772" cy="829340"/>
          </a:xfrm>
          <a:prstGeom prst="line">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H="1" flipV="1">
            <a:off x="3700132" y="1796903"/>
            <a:ext cx="350875" cy="999461"/>
          </a:xfrm>
          <a:prstGeom prst="line">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5632704" y="4731489"/>
            <a:ext cx="661770" cy="135559"/>
          </a:xfrm>
          <a:prstGeom prst="line">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6591300" y="3331756"/>
            <a:ext cx="1143000" cy="1546717"/>
          </a:xfrm>
          <a:prstGeom prst="straightConnector1">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7201785" y="4522135"/>
            <a:ext cx="1942215" cy="800219"/>
          </a:xfrm>
          <a:prstGeom prst="rect">
            <a:avLst/>
          </a:prstGeom>
          <a:solidFill>
            <a:schemeClr val="bg1">
              <a:alpha val="25000"/>
            </a:schemeClr>
          </a:solidFill>
        </p:spPr>
        <p:txBody>
          <a:bodyPr wrap="square" rtlCol="0">
            <a:spAutoFit/>
          </a:bodyPr>
          <a:lstStyle/>
          <a:p>
            <a:r>
              <a:rPr lang="de-DE" sz="1600" b="1" dirty="0" smtClean="0"/>
              <a:t>Südkorea:</a:t>
            </a:r>
            <a:endParaRPr lang="de-DE" sz="1600" b="1" dirty="0"/>
          </a:p>
          <a:p>
            <a:r>
              <a:rPr lang="de-DE" sz="1000" dirty="0" smtClean="0"/>
              <a:t>Verbot von ICOs (Sept. 2017)</a:t>
            </a:r>
          </a:p>
          <a:p>
            <a:r>
              <a:rPr lang="de-DE" sz="1000" dirty="0" smtClean="0"/>
              <a:t>Erwägt derzeit Schließung von Handelsplätzen</a:t>
            </a:r>
            <a:endParaRPr lang="en-GB" sz="1000" dirty="0"/>
          </a:p>
        </p:txBody>
      </p:sp>
      <p:sp>
        <p:nvSpPr>
          <p:cNvPr id="24"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2542303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a:spLocks noGrp="1"/>
          </p:cNvSpPr>
          <p:nvPr>
            <p:ph type="title"/>
          </p:nvPr>
        </p:nvSpPr>
        <p:spPr>
          <a:xfrm>
            <a:off x="488464" y="249061"/>
            <a:ext cx="8111595" cy="652582"/>
          </a:xfrm>
        </p:spPr>
        <p:txBody>
          <a:bodyPr/>
          <a:lstStyle/>
          <a:p>
            <a:r>
              <a:rPr lang="de-DE" dirty="0"/>
              <a:t>Vielen Dank für Ihre Aufmerksamkeit.</a:t>
            </a:r>
            <a:br>
              <a:rPr lang="de-DE" dirty="0"/>
            </a:br>
            <a:endParaRPr lang="de-DE" dirty="0">
              <a:solidFill>
                <a:schemeClr val="tx1"/>
              </a:solidFill>
            </a:endParaRPr>
          </a:p>
        </p:txBody>
      </p:sp>
      <p:sp>
        <p:nvSpPr>
          <p:cNvPr id="9" name="Rectangle 3"/>
          <p:cNvSpPr>
            <a:spLocks noChangeArrowheads="1"/>
          </p:cNvSpPr>
          <p:nvPr/>
        </p:nvSpPr>
        <p:spPr bwMode="auto">
          <a:xfrm>
            <a:off x="6192898" y="5133205"/>
            <a:ext cx="2951101" cy="1244828"/>
          </a:xfrm>
          <a:prstGeom prst="rect">
            <a:avLst/>
          </a:prstGeom>
          <a:solidFill>
            <a:schemeClr val="bg1"/>
          </a:solidFill>
          <a:ln w="9525">
            <a:solidFill>
              <a:schemeClr val="tx1"/>
            </a:solidFill>
            <a:miter lim="800000"/>
            <a:headEnd/>
            <a:tailEnd/>
          </a:ln>
        </p:spPr>
        <p:txBody>
          <a:bodyPr lIns="91408" tIns="45704" rIns="91408" bIns="45704"/>
          <a:lstStyle/>
          <a:p>
            <a:pPr>
              <a:spcBef>
                <a:spcPct val="20000"/>
              </a:spcBef>
              <a:buClr>
                <a:srgbClr val="5A78BE"/>
              </a:buClr>
              <a:buFont typeface="Arial Unicode MS" pitchFamily="34" charset="-128"/>
              <a:buNone/>
            </a:pPr>
            <a:r>
              <a:rPr lang="de-DE" sz="1000" dirty="0" smtClean="0"/>
              <a:t>David Ballaschk</a:t>
            </a:r>
          </a:p>
          <a:p>
            <a:pPr>
              <a:spcBef>
                <a:spcPct val="20000"/>
              </a:spcBef>
              <a:buClr>
                <a:srgbClr val="5A78BE"/>
              </a:buClr>
              <a:buFont typeface="Arial Unicode MS" pitchFamily="34" charset="-128"/>
              <a:buNone/>
            </a:pPr>
            <a:r>
              <a:rPr lang="de-DE" sz="1000" dirty="0" smtClean="0"/>
              <a:t>Digitalisierung im  Zahlungsverkehr</a:t>
            </a:r>
            <a:endParaRPr lang="de-DE" sz="1000" dirty="0"/>
          </a:p>
          <a:p>
            <a:pPr>
              <a:spcBef>
                <a:spcPct val="20000"/>
              </a:spcBef>
              <a:buClr>
                <a:srgbClr val="5A78BE"/>
              </a:buClr>
              <a:buFont typeface="Arial Unicode MS" pitchFamily="34" charset="-128"/>
              <a:buNone/>
            </a:pPr>
            <a:r>
              <a:rPr lang="de-DE" sz="1000" dirty="0"/>
              <a:t>Deutsche Bundesbank</a:t>
            </a:r>
          </a:p>
          <a:p>
            <a:pPr>
              <a:spcBef>
                <a:spcPct val="20000"/>
              </a:spcBef>
              <a:buClr>
                <a:srgbClr val="5A78BE"/>
              </a:buClr>
              <a:buFont typeface="Arial Unicode MS" pitchFamily="34" charset="-128"/>
              <a:buNone/>
            </a:pPr>
            <a:r>
              <a:rPr lang="de-DE" sz="1000" dirty="0"/>
              <a:t>Wilhelm-Epstein-Straße 14</a:t>
            </a:r>
          </a:p>
          <a:p>
            <a:pPr>
              <a:spcBef>
                <a:spcPct val="20000"/>
              </a:spcBef>
              <a:buClr>
                <a:srgbClr val="5A78BE"/>
              </a:buClr>
              <a:buFont typeface="Arial Unicode MS" pitchFamily="34" charset="-128"/>
              <a:buNone/>
            </a:pPr>
            <a:r>
              <a:rPr lang="de-DE" sz="1000" dirty="0"/>
              <a:t>60431 Frankfurt am </a:t>
            </a:r>
            <a:r>
              <a:rPr lang="de-DE" sz="1000" dirty="0" smtClean="0"/>
              <a:t>Main</a:t>
            </a:r>
          </a:p>
          <a:p>
            <a:pPr>
              <a:spcBef>
                <a:spcPct val="20000"/>
              </a:spcBef>
              <a:buClr>
                <a:srgbClr val="5A78BE"/>
              </a:buClr>
              <a:buFont typeface="Arial Unicode MS" pitchFamily="34" charset="-128"/>
              <a:buNone/>
            </a:pPr>
            <a:r>
              <a:rPr lang="de-DE" sz="1000" dirty="0" smtClean="0"/>
              <a:t>David.ballaschk@bundesbank.de</a:t>
            </a:r>
            <a:endParaRPr lang="de-DE" sz="1000" dirty="0"/>
          </a:p>
        </p:txBody>
      </p:sp>
      <p:pic>
        <p:nvPicPr>
          <p:cNvPr id="8" name="Picture 2" descr="\\HomedirFiler01.Zentrale.in.bundesbank.de.\homedirs01$\z1504mu\Eigene Dateien\Tools\Bild Bundes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00" y="1024878"/>
            <a:ext cx="6152009" cy="4089277"/>
          </a:xfrm>
          <a:prstGeom prst="rect">
            <a:avLst/>
          </a:prstGeom>
          <a:ln w="3175">
            <a:solidFill>
              <a:schemeClr val="bg1">
                <a:lumMod val="75000"/>
              </a:schemeClr>
            </a:solidFill>
          </a:ln>
          <a:effectLst/>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7"/>
          </p:nvPr>
        </p:nvSpPr>
        <p:spPr/>
        <p:txBody>
          <a:bodyPr/>
          <a:lstStyle/>
          <a:p>
            <a:pPr>
              <a:defRPr/>
            </a:pPr>
            <a:r>
              <a:rPr lang="de-DE" smtClean="0"/>
              <a:t>Seite </a:t>
            </a:r>
            <a:fld id="{F23F58C8-75C4-429B-9AEE-D6F9F55DC176}" type="slidenum">
              <a:rPr lang="de-DE" smtClean="0"/>
              <a:pPr>
                <a:defRPr/>
              </a:pPr>
              <a:t>37</a:t>
            </a:fld>
            <a:endParaRPr lang="de-DE"/>
          </a:p>
        </p:txBody>
      </p:sp>
    </p:spTree>
    <p:extLst>
      <p:ext uri="{BB962C8B-B14F-4D97-AF65-F5344CB8AC3E}">
        <p14:creationId xmlns:p14="http://schemas.microsoft.com/office/powerpoint/2010/main" val="2913698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464" y="257389"/>
            <a:ext cx="8655536" cy="652582"/>
          </a:xfrm>
        </p:spPr>
        <p:txBody>
          <a:bodyPr/>
          <a:lstStyle/>
          <a:p>
            <a:r>
              <a:rPr lang="de-DE" dirty="0"/>
              <a:t>Ausgangslage</a:t>
            </a:r>
            <a:br>
              <a:rPr lang="de-DE" dirty="0"/>
            </a:br>
            <a:r>
              <a:rPr lang="de-DE" dirty="0"/>
              <a:t>Veränderung des </a:t>
            </a:r>
            <a:r>
              <a:rPr lang="de-DE" dirty="0" smtClean="0"/>
              <a:t>Bezahlverhaltens in Deutschland</a:t>
            </a:r>
            <a:endParaRPr lang="de-DE" dirty="0"/>
          </a:p>
        </p:txBody>
      </p:sp>
      <p:sp>
        <p:nvSpPr>
          <p:cNvPr id="6" name="Fußzeilenplatzhalter 5"/>
          <p:cNvSpPr>
            <a:spLocks noGrp="1"/>
          </p:cNvSpPr>
          <p:nvPr>
            <p:ph type="ftr" sz="quarter" idx="18"/>
          </p:nvPr>
        </p:nvSpPr>
        <p:spPr/>
        <p:txBody>
          <a:bodyPr/>
          <a:lstStyle/>
          <a:p>
            <a:pPr>
              <a:defRPr/>
            </a:pPr>
            <a:r>
              <a:rPr lang="de-DE" dirty="0" smtClean="0"/>
              <a:t>David Ballaschk</a:t>
            </a:r>
            <a:endParaRPr lang="de-DE" dirty="0"/>
          </a:p>
        </p:txBody>
      </p:sp>
      <p:sp>
        <p:nvSpPr>
          <p:cNvPr id="7" name="Foliennummernplatzhalter 6"/>
          <p:cNvSpPr>
            <a:spLocks noGrp="1"/>
          </p:cNvSpPr>
          <p:nvPr>
            <p:ph type="sldNum" sz="quarter" idx="17"/>
          </p:nvPr>
        </p:nvSpPr>
        <p:spPr/>
        <p:txBody>
          <a:bodyPr/>
          <a:lstStyle/>
          <a:p>
            <a:pPr>
              <a:defRPr/>
            </a:pPr>
            <a:r>
              <a:rPr lang="de-DE" smtClean="0"/>
              <a:t>Seite </a:t>
            </a:r>
            <a:fld id="{AAFB5062-3457-4E03-90B9-963D03B803FD}" type="slidenum">
              <a:rPr lang="de-DE" smtClean="0"/>
              <a:pPr>
                <a:defRPr/>
              </a:pPr>
              <a:t>4</a:t>
            </a:fld>
            <a:endParaRPr lang="de-DE"/>
          </a:p>
        </p:txBody>
      </p:sp>
      <p:pic>
        <p:nvPicPr>
          <p:cNvPr id="1026" name="Picture 2" descr="\\HomedirFiler01.Zentrale.in.bundesbank.de.\homedirs01$\z1504jn\Eigene Dateien\Temp\SV(SZV)0046_P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86920"/>
            <a:ext cx="9144000" cy="5084159"/>
          </a:xfrm>
          <a:prstGeom prst="rect">
            <a:avLst/>
          </a:prstGeom>
          <a:noFill/>
          <a:extLst>
            <a:ext uri="{909E8E84-426E-40DD-AFC4-6F175D3DCCD1}">
              <a14:hiddenFill xmlns:a14="http://schemas.microsoft.com/office/drawing/2010/main">
                <a:solidFill>
                  <a:srgbClr val="FFFFFF"/>
                </a:solidFill>
              </a14:hiddenFill>
            </a:ext>
          </a:extLst>
        </p:spPr>
      </p:pic>
      <p:sp>
        <p:nvSpPr>
          <p:cNvPr id="9"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274598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Ausgangslage</a:t>
            </a:r>
            <a:br>
              <a:rPr lang="de-DE" dirty="0" smtClean="0"/>
            </a:br>
            <a:r>
              <a:rPr lang="de-DE" dirty="0" smtClean="0"/>
              <a:t>Veränderung des Bezahlverhaltens in Deutschland</a:t>
            </a:r>
            <a:endParaRPr lang="en-GB" dirty="0"/>
          </a:p>
        </p:txBody>
      </p:sp>
      <p:sp>
        <p:nvSpPr>
          <p:cNvPr id="5" name="Foliennummernplatzhalter 4"/>
          <p:cNvSpPr>
            <a:spLocks noGrp="1"/>
          </p:cNvSpPr>
          <p:nvPr>
            <p:ph type="sldNum" sz="quarter" idx="17"/>
          </p:nvPr>
        </p:nvSpPr>
        <p:spPr/>
        <p:txBody>
          <a:bodyPr/>
          <a:lstStyle/>
          <a:p>
            <a:pPr>
              <a:defRPr/>
            </a:pPr>
            <a:r>
              <a:rPr lang="de-DE" smtClean="0"/>
              <a:t>Seite </a:t>
            </a:r>
            <a:fld id="{AAFB5062-3457-4E03-90B9-963D03B803FD}" type="slidenum">
              <a:rPr lang="de-DE" smtClean="0"/>
              <a:pPr>
                <a:defRPr/>
              </a:pPr>
              <a:t>5</a:t>
            </a:fld>
            <a:endParaRPr lang="de-DE"/>
          </a:p>
        </p:txBody>
      </p:sp>
      <p:sp>
        <p:nvSpPr>
          <p:cNvPr id="6" name="Fußzeilenplatzhalter 5"/>
          <p:cNvSpPr>
            <a:spLocks noGrp="1"/>
          </p:cNvSpPr>
          <p:nvPr>
            <p:ph type="ftr" sz="quarter" idx="18"/>
          </p:nvPr>
        </p:nvSpPr>
        <p:spPr/>
        <p:txBody>
          <a:bodyPr/>
          <a:lstStyle/>
          <a:p>
            <a:pPr>
              <a:defRPr/>
            </a:pPr>
            <a:r>
              <a:rPr lang="de-DE" dirty="0" smtClean="0"/>
              <a:t>David Ballaschk</a:t>
            </a:r>
            <a:endParaRPr lang="de-DE" dirty="0"/>
          </a:p>
        </p:txBody>
      </p:sp>
      <p:pic>
        <p:nvPicPr>
          <p:cNvPr id="1026" name="Picture 2" descr="C:\Users\z1504jn\AppData\Local\Temp\notes98694A\SV(SZV)0038_P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86920"/>
            <a:ext cx="9143999" cy="5084159"/>
          </a:xfrm>
          <a:prstGeom prst="rect">
            <a:avLst/>
          </a:prstGeom>
          <a:noFill/>
          <a:extLst>
            <a:ext uri="{909E8E84-426E-40DD-AFC4-6F175D3DCCD1}">
              <a14:hiddenFill xmlns:a14="http://schemas.microsoft.com/office/drawing/2010/main">
                <a:solidFill>
                  <a:srgbClr val="FFFFFF"/>
                </a:solidFill>
              </a14:hiddenFill>
            </a:ext>
          </a:extLst>
        </p:spPr>
      </p:pic>
      <p:sp>
        <p:nvSpPr>
          <p:cNvPr id="8"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415855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graphicFrame>
        <p:nvGraphicFramePr>
          <p:cNvPr id="7" name="Diagramm 6"/>
          <p:cNvGraphicFramePr/>
          <p:nvPr>
            <p:extLst>
              <p:ext uri="{D42A27DB-BD31-4B8C-83A1-F6EECF244321}">
                <p14:modId xmlns:p14="http://schemas.microsoft.com/office/powerpoint/2010/main" val="3659619995"/>
              </p:ext>
            </p:extLst>
          </p:nvPr>
        </p:nvGraphicFramePr>
        <p:xfrm>
          <a:off x="428625" y="1304925"/>
          <a:ext cx="8210549"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p:cNvSpPr>
            <a:spLocks noGrp="1"/>
          </p:cNvSpPr>
          <p:nvPr>
            <p:ph type="ftr" sz="quarter" idx="18"/>
          </p:nvPr>
        </p:nvSpPr>
        <p:spPr/>
        <p:txBody>
          <a:bodyPr/>
          <a:lstStyle/>
          <a:p>
            <a:pPr>
              <a:defRPr/>
            </a:pPr>
            <a:r>
              <a:rPr lang="de-DE" dirty="0" smtClean="0"/>
              <a:t>David Ballaschk</a:t>
            </a:r>
            <a:endParaRPr lang="de-DE" dirty="0"/>
          </a:p>
        </p:txBody>
      </p:sp>
      <p:sp>
        <p:nvSpPr>
          <p:cNvPr id="8" name="Foliennummernplatzhalter 7"/>
          <p:cNvSpPr>
            <a:spLocks noGrp="1"/>
          </p:cNvSpPr>
          <p:nvPr>
            <p:ph type="sldNum" sz="quarter" idx="17"/>
          </p:nvPr>
        </p:nvSpPr>
        <p:spPr/>
        <p:txBody>
          <a:bodyPr/>
          <a:lstStyle/>
          <a:p>
            <a:pPr>
              <a:defRPr/>
            </a:pPr>
            <a:r>
              <a:rPr lang="de-DE" smtClean="0"/>
              <a:t>Seite </a:t>
            </a:r>
            <a:fld id="{AC5608D1-2713-4073-8E7F-EA93468F2BF4}" type="slidenum">
              <a:rPr lang="de-DE" smtClean="0"/>
              <a:pPr>
                <a:defRPr/>
              </a:pPr>
              <a:t>6</a:t>
            </a:fld>
            <a:endParaRPr lang="de-DE"/>
          </a:p>
        </p:txBody>
      </p:sp>
      <p:sp>
        <p:nvSpPr>
          <p:cNvPr id="10"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320704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de-DE" dirty="0" smtClean="0"/>
              <a:t>Neue </a:t>
            </a:r>
            <a:r>
              <a:rPr lang="de-DE" dirty="0"/>
              <a:t>Produkte  </a:t>
            </a:r>
            <a:br>
              <a:rPr lang="de-DE" dirty="0"/>
            </a:br>
            <a:r>
              <a:rPr lang="de-DE" dirty="0"/>
              <a:t>Kontaktlos Zahlen mit Karte</a:t>
            </a:r>
          </a:p>
        </p:txBody>
      </p:sp>
      <p:pic>
        <p:nvPicPr>
          <p:cNvPr id="8" name="Picture 4" descr="Bildergebnis für paypa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134" y="3287194"/>
            <a:ext cx="1227211" cy="82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Ähnliches Fot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1124744"/>
            <a:ext cx="1771886" cy="1209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53" t="5395"/>
          <a:stretch/>
        </p:blipFill>
        <p:spPr bwMode="auto">
          <a:xfrm>
            <a:off x="629035" y="1340768"/>
            <a:ext cx="1213834"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1771649" y="1377602"/>
            <a:ext cx="1365039" cy="584775"/>
          </a:xfrm>
          <a:prstGeom prst="rect">
            <a:avLst/>
          </a:prstGeom>
          <a:noFill/>
        </p:spPr>
        <p:txBody>
          <a:bodyPr wrap="square" rtlCol="0">
            <a:spAutoFit/>
          </a:bodyPr>
          <a:lstStyle/>
          <a:p>
            <a:r>
              <a:rPr lang="en-US" sz="1600" dirty="0"/>
              <a:t>Visa / V PAY  </a:t>
            </a:r>
            <a:r>
              <a:rPr lang="en-US" sz="1600" dirty="0" err="1"/>
              <a:t>kontaktlos</a:t>
            </a:r>
            <a:endParaRPr lang="en-US" sz="1600" dirty="0"/>
          </a:p>
        </p:txBody>
      </p:sp>
      <p:grpSp>
        <p:nvGrpSpPr>
          <p:cNvPr id="13" name="Gruppieren 12"/>
          <p:cNvGrpSpPr/>
          <p:nvPr/>
        </p:nvGrpSpPr>
        <p:grpSpPr>
          <a:xfrm>
            <a:off x="482925" y="2420887"/>
            <a:ext cx="2751985" cy="866307"/>
            <a:chOff x="270412" y="2853421"/>
            <a:chExt cx="2751985" cy="866307"/>
          </a:xfrm>
        </p:grpSpPr>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0777" y="2853422"/>
              <a:ext cx="1511620" cy="86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feld 14"/>
            <p:cNvSpPr txBox="1"/>
            <p:nvPr/>
          </p:nvSpPr>
          <p:spPr>
            <a:xfrm>
              <a:off x="270412" y="2853421"/>
              <a:ext cx="1359944" cy="830997"/>
            </a:xfrm>
            <a:prstGeom prst="rect">
              <a:avLst/>
            </a:prstGeom>
            <a:noFill/>
          </p:spPr>
          <p:txBody>
            <a:bodyPr wrap="square" rtlCol="0">
              <a:spAutoFit/>
            </a:bodyPr>
            <a:lstStyle/>
            <a:p>
              <a:r>
                <a:rPr lang="en-US" sz="1600" dirty="0" err="1"/>
                <a:t>Mastercard</a:t>
              </a:r>
              <a:r>
                <a:rPr lang="en-US" sz="1600" dirty="0"/>
                <a:t> / Maestro </a:t>
              </a:r>
              <a:r>
                <a:rPr lang="en-US" sz="1600" dirty="0" err="1"/>
                <a:t>kontaktlos</a:t>
              </a:r>
              <a:endParaRPr lang="en-US" sz="1600" dirty="0"/>
            </a:p>
          </p:txBody>
        </p:sp>
      </p:grpSp>
      <p:sp>
        <p:nvSpPr>
          <p:cNvPr id="16" name="Rechteck 15"/>
          <p:cNvSpPr/>
          <p:nvPr/>
        </p:nvSpPr>
        <p:spPr>
          <a:xfrm>
            <a:off x="5148065" y="1042253"/>
            <a:ext cx="3744416" cy="49790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Bezahlverfahren mit Karte ohne Einstecken in ein Gerät</a:t>
            </a:r>
          </a:p>
          <a:p>
            <a:endParaRPr lang="de-DE" dirty="0">
              <a:solidFill>
                <a:schemeClr val="tx1"/>
              </a:solidFill>
            </a:endParaRPr>
          </a:p>
          <a:p>
            <a:r>
              <a:rPr lang="de-DE" dirty="0">
                <a:solidFill>
                  <a:schemeClr val="tx1"/>
                </a:solidFill>
              </a:rPr>
              <a:t>Technik: NFC (</a:t>
            </a:r>
            <a:r>
              <a:rPr lang="de-DE" dirty="0" err="1">
                <a:solidFill>
                  <a:schemeClr val="tx1"/>
                </a:solidFill>
              </a:rPr>
              <a:t>Near</a:t>
            </a:r>
            <a:r>
              <a:rPr lang="de-DE" dirty="0">
                <a:solidFill>
                  <a:schemeClr val="tx1"/>
                </a:solidFill>
              </a:rPr>
              <a:t> Field Communication) auf 4 cm begrenzt</a:t>
            </a:r>
          </a:p>
          <a:p>
            <a:endParaRPr lang="de-DE" dirty="0">
              <a:solidFill>
                <a:schemeClr val="tx1"/>
              </a:solidFill>
            </a:endParaRPr>
          </a:p>
          <a:p>
            <a:r>
              <a:rPr lang="de-DE" dirty="0">
                <a:solidFill>
                  <a:schemeClr val="tx1"/>
                </a:solidFill>
              </a:rPr>
              <a:t>Bei Beträgen &lt; 25 € (Visa &lt; 50 €):</a:t>
            </a:r>
          </a:p>
          <a:p>
            <a:pPr marL="285750" indent="-285750">
              <a:buFontTx/>
              <a:buChar char="-"/>
            </a:pPr>
            <a:r>
              <a:rPr lang="de-DE" dirty="0">
                <a:solidFill>
                  <a:schemeClr val="tx1"/>
                </a:solidFill>
              </a:rPr>
              <a:t>ohne PIN-Eingabe oder Unterschrift</a:t>
            </a:r>
          </a:p>
          <a:p>
            <a:pPr marL="285750" indent="-285750">
              <a:buFontTx/>
              <a:buChar char="-"/>
            </a:pPr>
            <a:r>
              <a:rPr lang="de-DE" dirty="0">
                <a:solidFill>
                  <a:schemeClr val="tx1"/>
                </a:solidFill>
              </a:rPr>
              <a:t>ohne Ausdrucken von Belegen</a:t>
            </a:r>
          </a:p>
          <a:p>
            <a:pPr marL="285750" indent="-285750">
              <a:buFontTx/>
              <a:buChar char="-"/>
            </a:pPr>
            <a:r>
              <a:rPr lang="de-DE" dirty="0">
                <a:solidFill>
                  <a:schemeClr val="tx1"/>
                </a:solidFill>
              </a:rPr>
              <a:t>optisches und akustisches Signal bei Zahlungsbestätigung</a:t>
            </a:r>
          </a:p>
          <a:p>
            <a:pPr marL="285750" indent="-285750">
              <a:buFontTx/>
              <a:buChar char="-"/>
            </a:pPr>
            <a:endParaRPr lang="de-DE" dirty="0">
              <a:solidFill>
                <a:schemeClr val="tx1"/>
              </a:solidFill>
            </a:endParaRPr>
          </a:p>
          <a:p>
            <a:r>
              <a:rPr lang="de-DE" dirty="0">
                <a:solidFill>
                  <a:schemeClr val="tx1"/>
                </a:solidFill>
              </a:rPr>
              <a:t>Beträge über 25 € bzw. 50 €:</a:t>
            </a:r>
          </a:p>
          <a:p>
            <a:pPr marL="285750" indent="-285750">
              <a:buFontTx/>
              <a:buChar char="-"/>
            </a:pPr>
            <a:r>
              <a:rPr lang="de-DE" dirty="0">
                <a:solidFill>
                  <a:schemeClr val="tx1"/>
                </a:solidFill>
              </a:rPr>
              <a:t>PIN-Eingabe oder Unterschrift</a:t>
            </a:r>
          </a:p>
        </p:txBody>
      </p:sp>
      <p:sp>
        <p:nvSpPr>
          <p:cNvPr id="17" name="Textfeld 16"/>
          <p:cNvSpPr txBox="1"/>
          <p:nvPr/>
        </p:nvSpPr>
        <p:spPr>
          <a:xfrm>
            <a:off x="467544" y="4553795"/>
            <a:ext cx="1359944" cy="584775"/>
          </a:xfrm>
          <a:prstGeom prst="rect">
            <a:avLst/>
          </a:prstGeom>
          <a:noFill/>
        </p:spPr>
        <p:txBody>
          <a:bodyPr wrap="square" rtlCol="0">
            <a:spAutoFit/>
          </a:bodyPr>
          <a:lstStyle/>
          <a:p>
            <a:r>
              <a:rPr lang="en-US" sz="1600" dirty="0" err="1"/>
              <a:t>girocard</a:t>
            </a:r>
            <a:r>
              <a:rPr lang="en-US" sz="1600" dirty="0"/>
              <a:t> </a:t>
            </a:r>
            <a:r>
              <a:rPr lang="en-US" sz="1600" dirty="0" err="1"/>
              <a:t>kontaktlos</a:t>
            </a:r>
            <a:endParaRPr lang="en-US" sz="1600" dirty="0"/>
          </a:p>
        </p:txBody>
      </p:sp>
      <p:sp>
        <p:nvSpPr>
          <p:cNvPr id="18" name="Rechteck 17"/>
          <p:cNvSpPr/>
          <p:nvPr/>
        </p:nvSpPr>
        <p:spPr>
          <a:xfrm>
            <a:off x="482925" y="1042253"/>
            <a:ext cx="8409555" cy="49790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p:cNvGrpSpPr/>
          <p:nvPr/>
        </p:nvGrpSpPr>
        <p:grpSpPr>
          <a:xfrm>
            <a:off x="3401781" y="2544396"/>
            <a:ext cx="1674275" cy="1388660"/>
            <a:chOff x="3401781" y="2416532"/>
            <a:chExt cx="1674275" cy="1388660"/>
          </a:xfrm>
        </p:grpSpPr>
        <p:pic>
          <p:nvPicPr>
            <p:cNvPr id="2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1781" y="2420888"/>
              <a:ext cx="1602267" cy="1384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0"/>
            <p:cNvSpPr/>
            <p:nvPr/>
          </p:nvSpPr>
          <p:spPr>
            <a:xfrm>
              <a:off x="4759710" y="2416532"/>
              <a:ext cx="316346" cy="2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2" name="Picture 6" descr="Bildergebnis für girocard kontaktlo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5815" y="4437112"/>
            <a:ext cx="1182682" cy="829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67213" y="4365104"/>
            <a:ext cx="192145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7</a:t>
            </a:fld>
            <a:endParaRPr lang="de-DE"/>
          </a:p>
        </p:txBody>
      </p:sp>
      <p:sp>
        <p:nvSpPr>
          <p:cNvPr id="25"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684121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de-DE" dirty="0" smtClean="0"/>
              <a:t>Neue </a:t>
            </a:r>
            <a:r>
              <a:rPr lang="de-DE" dirty="0"/>
              <a:t>Produkte  </a:t>
            </a:r>
            <a:br>
              <a:rPr lang="de-DE" dirty="0"/>
            </a:br>
            <a:r>
              <a:rPr lang="de-DE" dirty="0"/>
              <a:t>Kontaktlos Zahlen mit Karte</a:t>
            </a:r>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8</a:t>
            </a:fld>
            <a:endParaRPr lang="de-DE"/>
          </a:p>
        </p:txBody>
      </p:sp>
      <p:sp>
        <p:nvSpPr>
          <p:cNvPr id="7" name="Textfeld 6"/>
          <p:cNvSpPr txBox="1"/>
          <p:nvPr/>
        </p:nvSpPr>
        <p:spPr>
          <a:xfrm>
            <a:off x="419100" y="1043285"/>
            <a:ext cx="8553450" cy="4524315"/>
          </a:xfrm>
          <a:prstGeom prst="rect">
            <a:avLst/>
          </a:prstGeom>
          <a:noFill/>
        </p:spPr>
        <p:txBody>
          <a:bodyPr wrap="square" rtlCol="0">
            <a:spAutoFit/>
          </a:bodyPr>
          <a:lstStyle/>
          <a:p>
            <a:endParaRPr lang="de-DE" b="1" dirty="0" smtClean="0"/>
          </a:p>
          <a:p>
            <a:endParaRPr lang="de-DE" b="1" dirty="0" smtClean="0"/>
          </a:p>
          <a:p>
            <a:r>
              <a:rPr lang="de-DE" b="1" dirty="0" smtClean="0"/>
              <a:t>In Deutschland</a:t>
            </a:r>
          </a:p>
          <a:p>
            <a:endParaRPr lang="de-DE" dirty="0" smtClean="0"/>
          </a:p>
          <a:p>
            <a:pPr marL="285750" indent="-285750">
              <a:buFont typeface="Arial" panose="020B0604020202020204" pitchFamily="34" charset="0"/>
              <a:buChar char="•"/>
            </a:pPr>
            <a:r>
              <a:rPr lang="de-DE" dirty="0" smtClean="0"/>
              <a:t>Händler </a:t>
            </a:r>
            <a:r>
              <a:rPr lang="de-DE" dirty="0"/>
              <a:t>sollen bis Ende 2018 ihre </a:t>
            </a:r>
            <a:r>
              <a:rPr lang="de-DE" dirty="0" smtClean="0"/>
              <a:t>Terminals auf </a:t>
            </a:r>
            <a:r>
              <a:rPr lang="de-DE" dirty="0"/>
              <a:t>die </a:t>
            </a:r>
            <a:r>
              <a:rPr lang="de-DE" dirty="0" smtClean="0"/>
              <a:t>NFC-Technologie umrüsten</a:t>
            </a:r>
          </a:p>
          <a:p>
            <a:pPr marL="285750" indent="-285750">
              <a:buFont typeface="Wingdings" panose="05000000000000000000" pitchFamily="2" charset="2"/>
              <a:buChar char="§"/>
            </a:pPr>
            <a:endParaRPr lang="de-DE" dirty="0" smtClean="0"/>
          </a:p>
          <a:p>
            <a:pPr marL="285750" indent="-285750">
              <a:buFont typeface="Arial" panose="020B0604020202020204" pitchFamily="34" charset="0"/>
              <a:buChar char="•"/>
            </a:pPr>
            <a:r>
              <a:rPr lang="de-DE" dirty="0" smtClean="0"/>
              <a:t>Inzwischen nahezu durchgehend möglich mit Kreditkarten</a:t>
            </a:r>
          </a:p>
          <a:p>
            <a:pPr marL="285750" indent="-285750">
              <a:buFont typeface="Wingdings" panose="05000000000000000000" pitchFamily="2" charset="2"/>
              <a:buChar char="§"/>
            </a:pPr>
            <a:endParaRPr lang="de-DE" dirty="0"/>
          </a:p>
          <a:p>
            <a:pPr marL="285750" indent="-285750">
              <a:buFont typeface="Arial" panose="020B0604020202020204" pitchFamily="34" charset="0"/>
              <a:buChar char="•"/>
            </a:pPr>
            <a:r>
              <a:rPr lang="de-DE" dirty="0" err="1" smtClean="0"/>
              <a:t>Girocard</a:t>
            </a:r>
            <a:r>
              <a:rPr lang="de-DE" dirty="0" smtClean="0"/>
              <a:t>: 35% kontaktlos einsetzbar, bis Ende </a:t>
            </a:r>
            <a:r>
              <a:rPr lang="de-DE" dirty="0"/>
              <a:t>2019 </a:t>
            </a:r>
            <a:r>
              <a:rPr lang="de-DE" dirty="0" smtClean="0"/>
              <a:t>sollen 75% einen </a:t>
            </a:r>
            <a:r>
              <a:rPr lang="de-DE" dirty="0"/>
              <a:t>NFC-Chip haben</a:t>
            </a:r>
            <a:r>
              <a:rPr lang="de-DE" dirty="0" smtClean="0"/>
              <a:t>. Rund 100 Mio. </a:t>
            </a:r>
            <a:r>
              <a:rPr lang="de-DE" dirty="0" err="1" smtClean="0"/>
              <a:t>girocard</a:t>
            </a:r>
            <a:r>
              <a:rPr lang="de-DE" dirty="0" smtClean="0"/>
              <a:t> „im Feld“.</a:t>
            </a:r>
          </a:p>
          <a:p>
            <a:pPr marL="285750" indent="-285750">
              <a:buFont typeface="Wingdings" panose="05000000000000000000" pitchFamily="2" charset="2"/>
              <a:buChar char="§"/>
            </a:pPr>
            <a:endParaRPr lang="de-DE" dirty="0"/>
          </a:p>
          <a:p>
            <a:pPr marL="285750" indent="-285750">
              <a:buFont typeface="Arial" panose="020B0604020202020204" pitchFamily="34" charset="0"/>
              <a:buChar char="•"/>
            </a:pPr>
            <a:r>
              <a:rPr lang="de-DE" dirty="0" smtClean="0"/>
              <a:t>Genossen­schaftsbanken </a:t>
            </a:r>
            <a:r>
              <a:rPr lang="de-DE" dirty="0"/>
              <a:t>und Sparkassen zeigen sich hier als Vorreiter</a:t>
            </a:r>
            <a:r>
              <a:rPr lang="de-DE" dirty="0" smtClean="0"/>
              <a:t>.</a:t>
            </a:r>
          </a:p>
          <a:p>
            <a:pPr marL="285750" indent="-285750">
              <a:buFont typeface="Wingdings" panose="05000000000000000000" pitchFamily="2" charset="2"/>
              <a:buChar char="§"/>
            </a:pPr>
            <a:endParaRPr lang="de-DE" dirty="0" smtClean="0"/>
          </a:p>
          <a:p>
            <a:pPr marL="285750" indent="-285750">
              <a:buFont typeface="Arial" panose="020B0604020202020204" pitchFamily="34" charset="0"/>
              <a:buChar char="•"/>
            </a:pPr>
            <a:r>
              <a:rPr lang="de-DE" dirty="0" smtClean="0"/>
              <a:t>Kontaktloszahlungen gehen vermutlich zulasten der Bargeldzahlung am POS </a:t>
            </a:r>
          </a:p>
          <a:p>
            <a:pPr marL="285750" indent="-285750">
              <a:buFont typeface="Wingdings" panose="05000000000000000000" pitchFamily="2" charset="2"/>
              <a:buChar char="§"/>
            </a:pPr>
            <a:endParaRPr lang="de-DE" dirty="0"/>
          </a:p>
          <a:p>
            <a:endParaRPr lang="en-US"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13" y="409870"/>
            <a:ext cx="2547937" cy="1514753"/>
          </a:xfrm>
          <a:prstGeom prst="rect">
            <a:avLst/>
          </a:prstGeom>
        </p:spPr>
      </p:pic>
      <p:sp>
        <p:nvSpPr>
          <p:cNvPr id="11"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216782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de-DE" dirty="0" smtClean="0"/>
              <a:t>Neue </a:t>
            </a:r>
            <a:r>
              <a:rPr lang="de-DE" dirty="0"/>
              <a:t>Produkte  </a:t>
            </a:r>
            <a:br>
              <a:rPr lang="de-DE" dirty="0"/>
            </a:br>
            <a:r>
              <a:rPr lang="de-DE" dirty="0"/>
              <a:t>P2P-Zahlungen: Verschiedene Angebote in Deutschland</a:t>
            </a:r>
            <a:endParaRPr lang="de-DE" b="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7144" y="968567"/>
            <a:ext cx="2916149" cy="145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988" y="2427242"/>
            <a:ext cx="2911302" cy="173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i1.wp.com/www.mobiflip.de/wp-content/uploads/2015/07/paydirekt-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1751" y="4168787"/>
            <a:ext cx="3091542" cy="1026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80635" y="968567"/>
            <a:ext cx="9390298" cy="5078313"/>
          </a:xfrm>
          <a:prstGeom prst="rect">
            <a:avLst/>
          </a:prstGeom>
          <a:noFill/>
        </p:spPr>
        <p:txBody>
          <a:bodyPr wrap="square" rtlCol="0">
            <a:spAutoFit/>
          </a:bodyPr>
          <a:lstStyle/>
          <a:p>
            <a:r>
              <a:rPr lang="de-DE" dirty="0" smtClean="0"/>
              <a:t>Angebote von Banken: </a:t>
            </a:r>
          </a:p>
          <a:p>
            <a:pPr marL="858256" lvl="1" indent="-342900">
              <a:buFontTx/>
              <a:buChar char="-"/>
            </a:pPr>
            <a:endParaRPr lang="de-DE" dirty="0"/>
          </a:p>
          <a:p>
            <a:pPr marL="858256" lvl="1" indent="-342900">
              <a:buFontTx/>
              <a:buChar char="-"/>
            </a:pPr>
            <a:r>
              <a:rPr lang="de-DE" dirty="0" smtClean="0"/>
              <a:t>Sparkassenfinanzgruppe: „KWITT“</a:t>
            </a:r>
          </a:p>
          <a:p>
            <a:pPr marL="858256" lvl="1" indent="-342900">
              <a:buFontTx/>
              <a:buChar char="-"/>
            </a:pPr>
            <a:r>
              <a:rPr lang="de-DE" dirty="0" smtClean="0"/>
              <a:t>Genossenschaftsbanken: </a:t>
            </a:r>
          </a:p>
          <a:p>
            <a:pPr marL="858256" lvl="1" indent="-342900">
              <a:buFontTx/>
              <a:buChar char="-"/>
            </a:pPr>
            <a:r>
              <a:rPr lang="de-DE" dirty="0" smtClean="0"/>
              <a:t>„Geld versenden und anfordern“</a:t>
            </a:r>
          </a:p>
          <a:p>
            <a:pPr marL="858256" lvl="1" indent="-342900">
              <a:buFontTx/>
              <a:buChar char="-"/>
            </a:pPr>
            <a:r>
              <a:rPr lang="de-DE" dirty="0" err="1" smtClean="0"/>
              <a:t>Paydirekt</a:t>
            </a:r>
            <a:endParaRPr lang="de-DE" dirty="0" smtClean="0"/>
          </a:p>
          <a:p>
            <a:pPr marL="858256" lvl="1" indent="-342900">
              <a:buFontTx/>
              <a:buChar char="-"/>
            </a:pPr>
            <a:endParaRPr lang="de-DE" dirty="0"/>
          </a:p>
          <a:p>
            <a:pPr marL="342900" indent="-342900">
              <a:buFontTx/>
              <a:buChar char="-"/>
            </a:pPr>
            <a:r>
              <a:rPr lang="de-DE" dirty="0" smtClean="0"/>
              <a:t>Angebote von </a:t>
            </a:r>
            <a:r>
              <a:rPr lang="de-DE" dirty="0" err="1" smtClean="0"/>
              <a:t>FinTechs</a:t>
            </a:r>
            <a:endParaRPr lang="de-DE" dirty="0" smtClean="0"/>
          </a:p>
          <a:p>
            <a:pPr marL="858256" lvl="1" indent="-342900">
              <a:buFontTx/>
              <a:buChar char="-"/>
            </a:pPr>
            <a:endParaRPr lang="de-DE" dirty="0"/>
          </a:p>
          <a:p>
            <a:pPr marL="858256" lvl="1" indent="-342900">
              <a:buFontTx/>
              <a:buChar char="-"/>
            </a:pPr>
            <a:r>
              <a:rPr lang="de-DE" dirty="0" smtClean="0"/>
              <a:t>PayPal</a:t>
            </a:r>
          </a:p>
          <a:p>
            <a:pPr marL="858256" lvl="1" indent="-342900">
              <a:buFontTx/>
              <a:buChar char="-"/>
            </a:pPr>
            <a:r>
              <a:rPr lang="de-DE" dirty="0" err="1" smtClean="0"/>
              <a:t>Cringle</a:t>
            </a:r>
            <a:endParaRPr lang="de-DE" dirty="0" smtClean="0"/>
          </a:p>
          <a:p>
            <a:pPr marL="858256" lvl="1" indent="-342900">
              <a:buFontTx/>
              <a:buChar char="-"/>
            </a:pPr>
            <a:r>
              <a:rPr lang="de-DE" dirty="0" err="1" smtClean="0"/>
              <a:t>Lendstar</a:t>
            </a:r>
            <a:r>
              <a:rPr lang="de-DE" dirty="0" smtClean="0"/>
              <a:t> </a:t>
            </a:r>
          </a:p>
          <a:p>
            <a:pPr marL="858256" lvl="1" indent="-342900">
              <a:buFontTx/>
              <a:buChar char="-"/>
            </a:pPr>
            <a:endParaRPr lang="de-DE" dirty="0"/>
          </a:p>
          <a:p>
            <a:pPr marL="402643" indent="-342900">
              <a:buFontTx/>
              <a:buChar char="-"/>
            </a:pPr>
            <a:r>
              <a:rPr lang="de-DE" dirty="0" smtClean="0"/>
              <a:t>Kooperation</a:t>
            </a:r>
          </a:p>
          <a:p>
            <a:pPr marL="858256" lvl="1" indent="-342900">
              <a:buFontTx/>
              <a:buChar char="-"/>
            </a:pPr>
            <a:r>
              <a:rPr lang="de-DE" dirty="0" smtClean="0"/>
              <a:t>N26 mit </a:t>
            </a:r>
            <a:r>
              <a:rPr lang="de-DE" dirty="0" err="1" smtClean="0"/>
              <a:t>Moneybeam</a:t>
            </a:r>
            <a:endParaRPr lang="de-DE" dirty="0" smtClean="0"/>
          </a:p>
          <a:p>
            <a:pPr marL="342900" indent="-342900">
              <a:buFontTx/>
              <a:buChar char="-"/>
            </a:pPr>
            <a:endParaRPr lang="de-DE" dirty="0"/>
          </a:p>
          <a:p>
            <a:pPr marL="342900" indent="-342900">
              <a:buFontTx/>
              <a:buChar char="-"/>
            </a:pPr>
            <a:endParaRPr lang="de-DE" dirty="0"/>
          </a:p>
          <a:p>
            <a:r>
              <a:rPr lang="de-DE" dirty="0" smtClean="0"/>
              <a:t>  </a:t>
            </a:r>
            <a:endParaRPr lang="en-US" dirty="0"/>
          </a:p>
        </p:txBody>
      </p:sp>
      <p:sp>
        <p:nvSpPr>
          <p:cNvPr id="3" name="Fußzeilenplatzhalter 2"/>
          <p:cNvSpPr>
            <a:spLocks noGrp="1"/>
          </p:cNvSpPr>
          <p:nvPr>
            <p:ph type="ftr" sz="quarter" idx="18"/>
          </p:nvPr>
        </p:nvSpPr>
        <p:spPr/>
        <p:txBody>
          <a:bodyPr/>
          <a:lstStyle/>
          <a:p>
            <a:pPr>
              <a:defRPr/>
            </a:pPr>
            <a:r>
              <a:rPr lang="de-DE" dirty="0" smtClean="0"/>
              <a:t>David Ballaschk</a:t>
            </a:r>
            <a:endParaRPr lang="de-DE" dirty="0"/>
          </a:p>
        </p:txBody>
      </p:sp>
      <p:sp>
        <p:nvSpPr>
          <p:cNvPr id="4" name="Foliennummernplatzhalter 3"/>
          <p:cNvSpPr>
            <a:spLocks noGrp="1"/>
          </p:cNvSpPr>
          <p:nvPr>
            <p:ph type="sldNum" sz="quarter" idx="17"/>
          </p:nvPr>
        </p:nvSpPr>
        <p:spPr/>
        <p:txBody>
          <a:bodyPr/>
          <a:lstStyle/>
          <a:p>
            <a:pPr>
              <a:defRPr/>
            </a:pPr>
            <a:r>
              <a:rPr lang="de-DE" smtClean="0"/>
              <a:t>Seite </a:t>
            </a:r>
            <a:fld id="{AAFB5062-3457-4E03-90B9-963D03B803FD}" type="slidenum">
              <a:rPr lang="de-DE" smtClean="0"/>
              <a:pPr>
                <a:defRPr/>
              </a:pPr>
              <a:t>9</a:t>
            </a:fld>
            <a:endParaRPr lang="de-DE"/>
          </a:p>
        </p:txBody>
      </p:sp>
      <p:sp>
        <p:nvSpPr>
          <p:cNvPr id="11" name="Datumsplatzhalter 2"/>
          <p:cNvSpPr>
            <a:spLocks noGrp="1"/>
          </p:cNvSpPr>
          <p:nvPr>
            <p:ph type="dt" sz="half" idx="16"/>
          </p:nvPr>
        </p:nvSpPr>
        <p:spPr>
          <a:xfrm>
            <a:off x="479425" y="6253163"/>
            <a:ext cx="2114550" cy="161925"/>
          </a:xfrm>
        </p:spPr>
        <p:txBody>
          <a:bodyPr/>
          <a:lstStyle/>
          <a:p>
            <a:pPr>
              <a:defRPr/>
            </a:pPr>
            <a:r>
              <a:rPr lang="en-US" dirty="0" smtClean="0"/>
              <a:t>Leipzig, 28. Mai 2018</a:t>
            </a:r>
            <a:endParaRPr lang="de-DE" dirty="0"/>
          </a:p>
        </p:txBody>
      </p:sp>
    </p:spTree>
    <p:extLst>
      <p:ext uri="{BB962C8B-B14F-4D97-AF65-F5344CB8AC3E}">
        <p14:creationId xmlns:p14="http://schemas.microsoft.com/office/powerpoint/2010/main" val="327591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undesbank">
  <a:themeElements>
    <a:clrScheme name="Scheuer1">
      <a:dk1>
        <a:sysClr val="windowText" lastClr="000000"/>
      </a:dk1>
      <a:lt1>
        <a:srgbClr val="FFFFFF"/>
      </a:lt1>
      <a:dk2>
        <a:srgbClr val="000000"/>
      </a:dk2>
      <a:lt2>
        <a:srgbClr val="9FA2A4"/>
      </a:lt2>
      <a:accent1>
        <a:srgbClr val="7C93C3"/>
      </a:accent1>
      <a:accent2>
        <a:srgbClr val="A1CCCD"/>
      </a:accent2>
      <a:accent3>
        <a:srgbClr val="C3CBC9"/>
      </a:accent3>
      <a:accent4>
        <a:srgbClr val="C2CB9A"/>
      </a:accent4>
      <a:accent5>
        <a:srgbClr val="EAC985"/>
      </a:accent5>
      <a:accent6>
        <a:srgbClr val="D496A0"/>
      </a:accent6>
      <a:hlink>
        <a:srgbClr val="7C93C3"/>
      </a:hlink>
      <a:folHlink>
        <a:srgbClr val="B0BEDB"/>
      </a:folHlink>
    </a:clrScheme>
    <a:fontScheme name="Bundesbank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undesbank">
  <a:themeElements>
    <a:clrScheme name="Scheuer1">
      <a:dk1>
        <a:sysClr val="windowText" lastClr="000000"/>
      </a:dk1>
      <a:lt1>
        <a:srgbClr val="FFFFFF"/>
      </a:lt1>
      <a:dk2>
        <a:srgbClr val="000000"/>
      </a:dk2>
      <a:lt2>
        <a:srgbClr val="9FA2A4"/>
      </a:lt2>
      <a:accent1>
        <a:srgbClr val="7C93C3"/>
      </a:accent1>
      <a:accent2>
        <a:srgbClr val="A1CCCD"/>
      </a:accent2>
      <a:accent3>
        <a:srgbClr val="C3CBC9"/>
      </a:accent3>
      <a:accent4>
        <a:srgbClr val="C2CB9A"/>
      </a:accent4>
      <a:accent5>
        <a:srgbClr val="EAC985"/>
      </a:accent5>
      <a:accent6>
        <a:srgbClr val="D496A0"/>
      </a:accent6>
      <a:hlink>
        <a:srgbClr val="7C93C3"/>
      </a:hlink>
      <a:folHlink>
        <a:srgbClr val="B0BEDB"/>
      </a:folHlink>
    </a:clrScheme>
    <a:fontScheme name="Bundesbank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undesbank">
  <a:themeElements>
    <a:clrScheme name="Scheuer1">
      <a:dk1>
        <a:sysClr val="windowText" lastClr="000000"/>
      </a:dk1>
      <a:lt1>
        <a:srgbClr val="FFFFFF"/>
      </a:lt1>
      <a:dk2>
        <a:srgbClr val="000000"/>
      </a:dk2>
      <a:lt2>
        <a:srgbClr val="9FA2A4"/>
      </a:lt2>
      <a:accent1>
        <a:srgbClr val="7C93C3"/>
      </a:accent1>
      <a:accent2>
        <a:srgbClr val="A1CCCD"/>
      </a:accent2>
      <a:accent3>
        <a:srgbClr val="C3CBC9"/>
      </a:accent3>
      <a:accent4>
        <a:srgbClr val="C2CB9A"/>
      </a:accent4>
      <a:accent5>
        <a:srgbClr val="EAC985"/>
      </a:accent5>
      <a:accent6>
        <a:srgbClr val="D496A0"/>
      </a:accent6>
      <a:hlink>
        <a:srgbClr val="7C93C3"/>
      </a:hlink>
      <a:folHlink>
        <a:srgbClr val="B0BEDB"/>
      </a:folHlink>
    </a:clrScheme>
    <a:fontScheme name="Bundesbank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5253</Words>
  <Application>Microsoft Office PowerPoint</Application>
  <PresentationFormat>Bildschirmpräsentation (4:3)</PresentationFormat>
  <Paragraphs>833</Paragraphs>
  <Slides>37</Slides>
  <Notes>33</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37</vt:i4>
      </vt:variant>
    </vt:vector>
  </HeadingPairs>
  <TitlesOfParts>
    <vt:vector size="46" baseType="lpstr">
      <vt:lpstr>Arial Unicode MS</vt:lpstr>
      <vt:lpstr>Arial</vt:lpstr>
      <vt:lpstr>Calibri</vt:lpstr>
      <vt:lpstr>Courier New</vt:lpstr>
      <vt:lpstr>Symbol</vt:lpstr>
      <vt:lpstr>Wingdings</vt:lpstr>
      <vt:lpstr>Bundesbank</vt:lpstr>
      <vt:lpstr>1_Bundesbank</vt:lpstr>
      <vt:lpstr>2_Bundesbank</vt:lpstr>
      <vt:lpstr>Bezahlen 2020  Digital, instant und global </vt:lpstr>
      <vt:lpstr>Agenda</vt:lpstr>
      <vt:lpstr>Ausgangslage Anteil der Bartransaktionen im Euroraum</vt:lpstr>
      <vt:lpstr>Ausgangslage Veränderung des Bezahlverhaltens in Deutschland</vt:lpstr>
      <vt:lpstr>Ausgangslage Veränderung des Bezahlverhaltens in Deutschland</vt:lpstr>
      <vt:lpstr>Agenda</vt:lpstr>
      <vt:lpstr>Neue Produkte   Kontaktlos Zahlen mit Karte</vt:lpstr>
      <vt:lpstr>Neue Produkte   Kontaktlos Zahlen mit Karte</vt:lpstr>
      <vt:lpstr>Neue Produkte   P2P-Zahlungen: Verschiedene Angebote in Deutschland</vt:lpstr>
      <vt:lpstr>Neue Produkte   Zahlungen im Internet + P2P</vt:lpstr>
      <vt:lpstr>Neue Produkte Kreditkartenbasiertes Zahlen mit dem Smartphone: APPLE PAY</vt:lpstr>
      <vt:lpstr>Neue Anbieter  FinTechs</vt:lpstr>
      <vt:lpstr>PowerPoint-Präsentation</vt:lpstr>
      <vt:lpstr>PowerPoint-Präsentation</vt:lpstr>
      <vt:lpstr>Neue Anbieter BigTechs am Beispiel Alipay im Alibaba Ökoystem</vt:lpstr>
      <vt:lpstr>Agenda</vt:lpstr>
      <vt:lpstr>PowerPoint-Präsentation</vt:lpstr>
      <vt:lpstr>PowerPoint-Präsentation</vt:lpstr>
      <vt:lpstr>PowerPoint-Präsentation</vt:lpstr>
      <vt:lpstr>PowerPoint-Präsentation</vt:lpstr>
      <vt:lpstr>TARGET Instant Payments Settlement (TIPS)</vt:lpstr>
      <vt:lpstr>Agenda</vt:lpstr>
      <vt:lpstr>Krypto-Token Begriffsklärung</vt:lpstr>
      <vt:lpstr> Kursentwicklung Bitcoin 2016 bis heute</vt:lpstr>
      <vt:lpstr>Krypto-Token Marktüberblick</vt:lpstr>
      <vt:lpstr>PowerPoint-Präsentation</vt:lpstr>
      <vt:lpstr>Krypto-Token Nutzung zur Finanzierung</vt:lpstr>
      <vt:lpstr>PowerPoint-Präsentation</vt:lpstr>
      <vt:lpstr>PowerPoint-Präsentation</vt:lpstr>
      <vt:lpstr>PowerPoint-Präsentation</vt:lpstr>
      <vt:lpstr>Agenda</vt:lpstr>
      <vt:lpstr>Regulatorische Fragen Überblick</vt:lpstr>
      <vt:lpstr>Regulatorische Fragen Zweite Zahlungsdiensterichtlinie - Wesentliche Änderungen</vt:lpstr>
      <vt:lpstr>PowerPoint-Präsentation</vt:lpstr>
      <vt:lpstr>PowerPoint-Präsentation</vt:lpstr>
      <vt:lpstr>Regulatorische Fragen Umgang mit Krypto-Token weltweit</vt:lpstr>
      <vt:lpstr>Vielen Dank für Ihre Aufmerksamkeit. </vt:lpstr>
    </vt:vector>
  </TitlesOfParts>
  <Company>Deutsche Bundesbank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Bundesbank im Dialog</dc:title>
  <dc:creator>Julien Novotny</dc:creator>
  <cp:lastModifiedBy>David Lehmann</cp:lastModifiedBy>
  <cp:revision>431</cp:revision>
  <cp:lastPrinted>2018-05-17T09:59:55Z</cp:lastPrinted>
  <dcterms:created xsi:type="dcterms:W3CDTF">2015-04-02T10:41:53Z</dcterms:created>
  <dcterms:modified xsi:type="dcterms:W3CDTF">2018-05-30T09:44:13Z</dcterms:modified>
</cp:coreProperties>
</file>